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x="7772400" cy="10058400"/>
  <p:notesSz cx="6858000" cy="9144000"/>
  <p:embeddedFontLst>
    <p:embeddedFont>
      <p:font typeface="Arial" charset="1" panose="020B0502020202020204"/>
      <p:regular r:id="rId68"/>
    </p:embeddedFont>
    <p:embeddedFont>
      <p:font typeface="PT Sans" charset="1" panose="020B0503020203020204"/>
      <p:regular r:id="rId69"/>
    </p:embeddedFont>
    <p:embeddedFont>
      <p:font typeface="PT Sans Italics" charset="1" panose="020B0503020203090204"/>
      <p:regular r:id="rId70"/>
    </p:embeddedFont>
    <p:embeddedFont>
      <p:font typeface="Lato Bold" charset="1" panose="020F0502020204030203"/>
      <p:regular r:id="rId71"/>
    </p:embeddedFont>
    <p:embeddedFont>
      <p:font typeface="Roboto" charset="1" panose="02000000000000000000"/>
      <p:regular r:id="rId72"/>
    </p:embeddedFont>
    <p:embeddedFont>
      <p:font typeface="Cambria" charset="1" panose="02040503050406030204"/>
      <p:regular r:id="rId73"/>
    </p:embeddedFont>
    <p:embeddedFont>
      <p:font typeface="Arial Bold Italics" charset="1" panose="020B0802020202090204"/>
      <p:regular r:id="rId74"/>
    </p:embeddedFont>
    <p:embeddedFont>
      <p:font typeface="Arial Bold" charset="1" panose="020B0802020202020204"/>
      <p:regular r:id="rId75"/>
    </p:embeddedFont>
    <p:embeddedFont>
      <p:font typeface="Cambria Bold" charset="1" panose="02040803050406030204"/>
      <p:regular r:id="rId76"/>
    </p:embeddedFont>
    <p:embeddedFont>
      <p:font typeface="Arimo" charset="1" panose="020B0604020202020204"/>
      <p:regular r:id="rId77"/>
    </p:embeddedFont>
    <p:embeddedFont>
      <p:font typeface="Cambria Bold Italics" charset="1" panose="020408030504060A0204"/>
      <p:regular r:id="rId78"/>
    </p:embeddedFont>
    <p:embeddedFont>
      <p:font typeface="IBM Plex Sans" charset="1" panose="020B0503050203000203"/>
      <p:regular r:id="rId79"/>
    </p:embeddedFont>
    <p:embeddedFont>
      <p:font typeface="Arab Times" charset="1" panose="02000400000000000000"/>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fonts/font68.fntdata" Type="http://schemas.openxmlformats.org/officeDocument/2006/relationships/font"/><Relationship Id="rId69" Target="fonts/font69.fntdata" Type="http://schemas.openxmlformats.org/officeDocument/2006/relationships/font"/><Relationship Id="rId7" Target="slides/slide2.xml" Type="http://schemas.openxmlformats.org/officeDocument/2006/relationships/slide"/><Relationship Id="rId70" Target="fonts/font70.fntdata" Type="http://schemas.openxmlformats.org/officeDocument/2006/relationships/font"/><Relationship Id="rId71" Target="fonts/font71.fntdata" Type="http://schemas.openxmlformats.org/officeDocument/2006/relationships/font"/><Relationship Id="rId72" Target="fonts/font72.fntdata" Type="http://schemas.openxmlformats.org/officeDocument/2006/relationships/font"/><Relationship Id="rId73" Target="fonts/font73.fntdata" Type="http://schemas.openxmlformats.org/officeDocument/2006/relationships/font"/><Relationship Id="rId74" Target="fonts/font74.fntdata" Type="http://schemas.openxmlformats.org/officeDocument/2006/relationships/font"/><Relationship Id="rId75" Target="fonts/font75.fntdata" Type="http://schemas.openxmlformats.org/officeDocument/2006/relationships/font"/><Relationship Id="rId76" Target="fonts/font76.fntdata" Type="http://schemas.openxmlformats.org/officeDocument/2006/relationships/font"/><Relationship Id="rId77" Target="fonts/font77.fntdata" Type="http://schemas.openxmlformats.org/officeDocument/2006/relationships/font"/><Relationship Id="rId78" Target="fonts/font78.fntdata" Type="http://schemas.openxmlformats.org/officeDocument/2006/relationships/font"/><Relationship Id="rId79" Target="fonts/font79.fntdata" Type="http://schemas.openxmlformats.org/officeDocument/2006/relationships/font"/><Relationship Id="rId8" Target="slides/slide3.xml" Type="http://schemas.openxmlformats.org/officeDocument/2006/relationships/slide"/><Relationship Id="rId80" Target="fonts/font80.fntdata" Type="http://schemas.openxmlformats.org/officeDocument/2006/relationships/font"/><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svg" Type="http://schemas.openxmlformats.org/officeDocument/2006/relationships/image"/><Relationship Id="rId4" Target="https://papers.iafor.org/wp-content/uploads/papers/iicehawaii2020/IICEHawaii2020_51679.pdf" TargetMode="External" Type="http://schemas.openxmlformats.org/officeDocument/2006/relationships/hyperlink"/><Relationship Id="rId5" Target="https://papers.iafor.org/wp-content/uploads/papers/iicehawaii2020/IICEHawaii2020_51679.pdf" TargetMode="External" Type="http://schemas.openxmlformats.org/officeDocument/2006/relationships/hyperlink"/><Relationship Id="rId6" Target="https://papers.iafor.org/wp-content/uploads/papers/iicehawaii2020/IICEHawaii2020_51679.pdf"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png" Type="http://schemas.openxmlformats.org/officeDocument/2006/relationships/image"/><Relationship Id="rId11" Target="../media/image62.svg" Type="http://schemas.openxmlformats.org/officeDocument/2006/relationships/image"/><Relationship Id="rId12" Target="../media/image63.png" Type="http://schemas.openxmlformats.org/officeDocument/2006/relationships/image"/><Relationship Id="rId13" Target="../media/image64.svg" Type="http://schemas.openxmlformats.org/officeDocument/2006/relationships/image"/><Relationship Id="rId14" Target="../media/image65.jpeg" Type="http://schemas.openxmlformats.org/officeDocument/2006/relationships/image"/><Relationship Id="rId15" Target="https://www.downes.ca/post/38653" TargetMode="External" Type="http://schemas.openxmlformats.org/officeDocument/2006/relationships/hyperlink"/><Relationship Id="rId16" Target="https://www.downes.ca/post/38653" TargetMode="External" Type="http://schemas.openxmlformats.org/officeDocument/2006/relationships/hyperlink"/><Relationship Id="rId17" Target="https://www.downes.ca/post/38653" TargetMode="External" Type="http://schemas.openxmlformats.org/officeDocument/2006/relationships/hyperlink"/><Relationship Id="rId18" Target="https://doi.org/10.1108/00907321111186686" TargetMode="External" Type="http://schemas.openxmlformats.org/officeDocument/2006/relationships/hyperlink"/><Relationship Id="rId19" Target="https://doi.org/10.1108/00907321111186686" TargetMode="External" Type="http://schemas.openxmlformats.org/officeDocument/2006/relationships/hyperlink"/><Relationship Id="rId2" Target="../media/image53.png" Type="http://schemas.openxmlformats.org/officeDocument/2006/relationships/image"/><Relationship Id="rId20" Target="https://doi.org/10.1108/00907321111186686" TargetMode="External" Type="http://schemas.openxmlformats.org/officeDocument/2006/relationships/hyperlink"/><Relationship Id="rId21" Target="https://doi.org/10.3109/0142159X.2016.1173661" TargetMode="External" Type="http://schemas.openxmlformats.org/officeDocument/2006/relationships/hyperlink"/><Relationship Id="rId22" Target="https://doi.org/10.3109/0142159X.2016.1173661" TargetMode="External" Type="http://schemas.openxmlformats.org/officeDocument/2006/relationships/hyperlink"/><Relationship Id="rId23" Target="https://doi.org/10.3109/0142159X.2016.1173661" TargetMode="External" Type="http://schemas.openxmlformats.org/officeDocument/2006/relationships/hyperlink"/><Relationship Id="rId24" Target="http://www.itdl.org/Journal/Jan_05/article01.htm" TargetMode="External" Type="http://schemas.openxmlformats.org/officeDocument/2006/relationships/hyperlink"/><Relationship Id="rId25" Target="http://www.itdl.org/Journal/Jan_05/article01.htm" TargetMode="External" Type="http://schemas.openxmlformats.org/officeDocument/2006/relationships/hyperlink"/><Relationship Id="rId26" Target="https://papers.iafor.org/wp-content/uploads/papers/iicehawaii2020/IICEHawaii2020_51679.pdf" TargetMode="External" Type="http://schemas.openxmlformats.org/officeDocument/2006/relationships/hyperlink"/><Relationship Id="rId27" Target="https://papers.iafor.org/wp-content/uploads/papers/iicehawaii2020/IICEHawaii2020_51679.pdf" TargetMode="External" Type="http://schemas.openxmlformats.org/officeDocument/2006/relationships/hyperlink"/><Relationship Id="rId28" Target="https://papers.iafor.org/wp-content/uploads/papers/iicehawaii2020/IICEHawaii2020_51679.pdf" TargetMode="External" Type="http://schemas.openxmlformats.org/officeDocument/2006/relationships/hyperlink"/><Relationship Id="rId29" Target="https://papers.iafor.org/wp-content/uploads/papers/iicehawaii2020/IICEHawaii2020_51679.pdf" TargetMode="External" Type="http://schemas.openxmlformats.org/officeDocument/2006/relationships/hyperlink"/><Relationship Id="rId3" Target="../media/image54.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59.png" Type="http://schemas.openxmlformats.org/officeDocument/2006/relationships/image"/><Relationship Id="rId9" Target="../media/image6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svg" Type="http://schemas.openxmlformats.org/officeDocument/2006/relationships/image"/><Relationship Id="rId11" Target="https://ictevangelist.com/" TargetMode="External" Type="http://schemas.openxmlformats.org/officeDocument/2006/relationships/hyperlink"/><Relationship Id="rId12" Target="https://ictevangelist.com/" TargetMode="External" Type="http://schemas.openxmlformats.org/officeDocument/2006/relationships/hyperlink"/><Relationship Id="rId13" Target="https://ictevangelist.com/" TargetMode="External" Type="http://schemas.openxmlformats.org/officeDocument/2006/relationships/hyperlink"/><Relationship Id="rId14" Target="https://doi.org/10.1080/15391523.2009.10782536" TargetMode="External" Type="http://schemas.openxmlformats.org/officeDocument/2006/relationships/hyperlink"/><Relationship Id="rId15" Target="https://doi.org/10.1080/15391523.2009.10782536" TargetMode="External" Type="http://schemas.openxmlformats.org/officeDocument/2006/relationships/hyperlink"/><Relationship Id="rId16" Target="https://citejournal.org/volume-9/issue-1-09/general/what-is-technological-pedagogicalcontent-knowledge/" TargetMode="External" Type="http://schemas.openxmlformats.org/officeDocument/2006/relationships/hyperlink"/><Relationship Id="rId17" Target="https://citejournal.org/volume-9/issue-1-09/general/what-is-technological-pedagogicalcontent-knowledge/" TargetMode="External" Type="http://schemas.openxmlformats.org/officeDocument/2006/relationships/hyperlink"/><Relationship Id="rId18" Target="https://citejournal.org/volume-9/issue-1-09/general/what-is-technological-pedagogicalcontent-knowledge/" TargetMode="External" Type="http://schemas.openxmlformats.org/officeDocument/2006/relationships/hyperlink"/><Relationship Id="rId19" Target="https://ictevangelist.com/" TargetMode="External" Type="http://schemas.openxmlformats.org/officeDocument/2006/relationships/hyperlink"/><Relationship Id="rId2" Target="../media/image66.png" Type="http://schemas.openxmlformats.org/officeDocument/2006/relationships/image"/><Relationship Id="rId20" Target="https://ictevangelist.com/" TargetMode="External" Type="http://schemas.openxmlformats.org/officeDocument/2006/relationships/hyperlink"/><Relationship Id="rId21" Target="https://ictevangelist.com/" TargetMode="External" Type="http://schemas.openxmlformats.org/officeDocument/2006/relationships/hyperlink"/><Relationship Id="rId3" Target="../media/image67.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 Id="rId8" Target="../media/image72.png" Type="http://schemas.openxmlformats.org/officeDocument/2006/relationships/image"/><Relationship Id="rId9" Target="../media/image7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researchgate.net/figure/TAWOCK-Model-Framework-on-TVET_fig3_343685517" TargetMode="External" Type="http://schemas.openxmlformats.org/officeDocument/2006/relationships/hyperlink"/><Relationship Id="rId11" Target="https://doi.org/10.1111/j.1467-9620.2006.00684.x" TargetMode="External" Type="http://schemas.openxmlformats.org/officeDocument/2006/relationships/hyperlink"/><Relationship Id="rId12" Target="https://doi.org/10.1111/j.1467-9620.2006.00684.x" TargetMode="External" Type="http://schemas.openxmlformats.org/officeDocument/2006/relationships/hyperlink"/><Relationship Id="rId13" Target="https://doi.org/10.1111/j.1365-2729.2012.00487.x" TargetMode="External" Type="http://schemas.openxmlformats.org/officeDocument/2006/relationships/hyperlink"/><Relationship Id="rId14" Target="https://doi.org/10.1111/j.1365-2729.2012.00487.x" TargetMode="External" Type="http://schemas.openxmlformats.org/officeDocument/2006/relationships/hyperlink"/><Relationship Id="rId15" Target="https://doi.org/10.1111/j.1365-2729.2012.00487.x" TargetMode="External" Type="http://schemas.openxmlformats.org/officeDocument/2006/relationships/hyperlink"/><Relationship Id="rId2" Target="../media/image75.png" Type="http://schemas.openxmlformats.org/officeDocument/2006/relationships/image"/><Relationship Id="rId3" Target="../media/image76.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79.svg" Type="http://schemas.openxmlformats.org/officeDocument/2006/relationships/image"/><Relationship Id="rId7" Target="../media/image80.jpeg" Type="http://schemas.openxmlformats.org/officeDocument/2006/relationships/image"/><Relationship Id="rId8" Target="https://www.researchgate.net/figure/TAWOCK-Model-Framework-on-TVET_fig3_343685517" TargetMode="External" Type="http://schemas.openxmlformats.org/officeDocument/2006/relationships/hyperlink"/><Relationship Id="rId9" Target="https://www.researchgate.net/figure/TAWOCK-Model-Framework-on-TVET_fig3_343685517"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1.png" Type="http://schemas.openxmlformats.org/officeDocument/2006/relationships/image"/><Relationship Id="rId3" Target="../media/image82.svg" Type="http://schemas.openxmlformats.org/officeDocument/2006/relationships/image"/><Relationship Id="rId4" Target="../media/image83.jpeg" Type="http://schemas.openxmlformats.org/officeDocument/2006/relationships/image"/><Relationship Id="rId5" Target="https://files.eric.ed.gov/fulltext/EJ1266419.pdf" TargetMode="External" Type="http://schemas.openxmlformats.org/officeDocument/2006/relationships/hyperlink"/><Relationship Id="rId6" Target="https://files.eric.ed.gov/fulltext/EJ1266419.pdf" TargetMode="External" Type="http://schemas.openxmlformats.org/officeDocument/2006/relationships/hyperlink"/><Relationship Id="rId7" Target="https://files.eric.ed.gov/fulltext/EJ1266419.pdf"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1.jpeg" Type="http://schemas.openxmlformats.org/officeDocument/2006/relationships/image"/><Relationship Id="rId11" Target="https://www.pjlss.edu.pk/pdf_files/2024_1/2833-2854.pdf" TargetMode="External" Type="http://schemas.openxmlformats.org/officeDocument/2006/relationships/hyperlink"/><Relationship Id="rId12" Target="https://www.pjlss.edu.pk/pdf_files/2024_1/2833-2854.pdf" TargetMode="External" Type="http://schemas.openxmlformats.org/officeDocument/2006/relationships/hyperlink"/><Relationship Id="rId13" Target="https://www.pjlss.edu.pk/pdf_files/2024_1/2833-2854.pdf" TargetMode="External" Type="http://schemas.openxmlformats.org/officeDocument/2006/relationships/hyperlink"/><Relationship Id="rId14" Target="https://files.eric.ed.gov/fulltext/EJ1266419.pdf" TargetMode="External" Type="http://schemas.openxmlformats.org/officeDocument/2006/relationships/hyperlink"/><Relationship Id="rId15" Target="https://files.eric.ed.gov/fulltext/EJ1266419.pdf" TargetMode="External" Type="http://schemas.openxmlformats.org/officeDocument/2006/relationships/hyperlink"/><Relationship Id="rId16" Target="https://www.researchgate.net/figure/TAWOCK-Model-Framework-on-TVET_fig3_343685517" TargetMode="External" Type="http://schemas.openxmlformats.org/officeDocument/2006/relationships/hyperlink"/><Relationship Id="rId17" Target="https://www.researchgate.net/figure/TAWOCK-Model-Framework-on-TVET_fig3_343685517" TargetMode="External" Type="http://schemas.openxmlformats.org/officeDocument/2006/relationships/hyperlink"/><Relationship Id="rId18" Target="https://www.researchgate.net/figure/TAWOCK-Model-Framework-on-TVET_fig3_343685517" TargetMode="External" Type="http://schemas.openxmlformats.org/officeDocument/2006/relationships/hyperlink"/><Relationship Id="rId2" Target="../media/image84.png" Type="http://schemas.openxmlformats.org/officeDocument/2006/relationships/image"/><Relationship Id="rId3" Target="../media/image85.svg" Type="http://schemas.openxmlformats.org/officeDocument/2006/relationships/image"/><Relationship Id="rId4" Target="../media/image81.png" Type="http://schemas.openxmlformats.org/officeDocument/2006/relationships/image"/><Relationship Id="rId5" Target="../media/image86.svg" Type="http://schemas.openxmlformats.org/officeDocument/2006/relationships/image"/><Relationship Id="rId6" Target="../media/image87.png" Type="http://schemas.openxmlformats.org/officeDocument/2006/relationships/image"/><Relationship Id="rId7" Target="../media/image88.svg" Type="http://schemas.openxmlformats.org/officeDocument/2006/relationships/image"/><Relationship Id="rId8" Target="../media/image89.png" Type="http://schemas.openxmlformats.org/officeDocument/2006/relationships/image"/><Relationship Id="rId9" Target="../media/image9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0.svg" Type="http://schemas.openxmlformats.org/officeDocument/2006/relationships/image"/><Relationship Id="rId11" Target="../media/image101.jpeg" Type="http://schemas.openxmlformats.org/officeDocument/2006/relationships/image"/><Relationship Id="rId12" Target="https://www.educatorstechnology.com/2023/08/experiential-learning.html" TargetMode="External" Type="http://schemas.openxmlformats.org/officeDocument/2006/relationships/hyperlink"/><Relationship Id="rId13" Target="https://www.educatorstechnology.com/2023/08/experiential-learning.html" TargetMode="External" Type="http://schemas.openxmlformats.org/officeDocument/2006/relationships/hyperlink"/><Relationship Id="rId14" Target="https://www.educatorstechnology.com/2023/08/experiential-learning.html" TargetMode="External" Type="http://schemas.openxmlformats.org/officeDocument/2006/relationships/hyperlink"/><Relationship Id="rId15" Target="https://www.educatorstechnology.com/2023/08/experiential-learning.html" TargetMode="External" Type="http://schemas.openxmlformats.org/officeDocument/2006/relationships/hyperlink"/><Relationship Id="rId16" Target="https://doi.org/10.5465/amle.2005.17268566" TargetMode="External" Type="http://schemas.openxmlformats.org/officeDocument/2006/relationships/hyperlink"/><Relationship Id="rId17" Target="https://doi.org/10.5465/amle.2005.17268566" TargetMode="External" Type="http://schemas.openxmlformats.org/officeDocument/2006/relationships/hyperlink"/><Relationship Id="rId18" Target="https://doi.org/10.5465/amle.2005.17268566" TargetMode="External" Type="http://schemas.openxmlformats.org/officeDocument/2006/relationships/hyperlink"/><Relationship Id="rId19" Target="https://doi.org/10.3109/0142159X.2012.643264" TargetMode="External" Type="http://schemas.openxmlformats.org/officeDocument/2006/relationships/hyperlink"/><Relationship Id="rId2" Target="../media/image92.png" Type="http://schemas.openxmlformats.org/officeDocument/2006/relationships/image"/><Relationship Id="rId20" Target="https://doi.org/10.3109/0142159X.2012.643264" TargetMode="External" Type="http://schemas.openxmlformats.org/officeDocument/2006/relationships/hyperlink"/><Relationship Id="rId21" Target="https://whatfix.com/blog/gagnes-nine-events-of-instruction-model/" TargetMode="External" Type="http://schemas.openxmlformats.org/officeDocument/2006/relationships/hyperlink"/><Relationship Id="rId22" Target="https://whatfix.com/blog/gagnes-nine-events-of-instruction-model/" TargetMode="External" Type="http://schemas.openxmlformats.org/officeDocument/2006/relationships/hyperlink"/><Relationship Id="rId23" Target="https://whatfix.com/blog/gagnes-nine-events-of-instruction-model/" TargetMode="External" Type="http://schemas.openxmlformats.org/officeDocument/2006/relationships/hyperlink"/><Relationship Id="rId3" Target="../media/image93.svg" Type="http://schemas.openxmlformats.org/officeDocument/2006/relationships/image"/><Relationship Id="rId4" Target="../media/image94.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 Id="rId7" Target="../media/image97.png" Type="http://schemas.openxmlformats.org/officeDocument/2006/relationships/image"/><Relationship Id="rId8" Target="../media/image98.svg" Type="http://schemas.openxmlformats.org/officeDocument/2006/relationships/image"/><Relationship Id="rId9" Target="../media/image9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0.png" Type="http://schemas.openxmlformats.org/officeDocument/2006/relationships/image"/><Relationship Id="rId11" Target="../media/image111.svg" Type="http://schemas.openxmlformats.org/officeDocument/2006/relationships/image"/><Relationship Id="rId12" Target="../media/image112.png" Type="http://schemas.openxmlformats.org/officeDocument/2006/relationships/image"/><Relationship Id="rId13" Target="../media/image113.svg" Type="http://schemas.openxmlformats.org/officeDocument/2006/relationships/image"/><Relationship Id="rId14" Target="../media/image114.jpeg" Type="http://schemas.openxmlformats.org/officeDocument/2006/relationships/image"/><Relationship Id="rId15" Target="https://doi.org/10.1080/00131729908984445" TargetMode="External" Type="http://schemas.openxmlformats.org/officeDocument/2006/relationships/hyperlink"/><Relationship Id="rId16" Target="https://doi.org/10.1080/00131729908984445" TargetMode="External" Type="http://schemas.openxmlformats.org/officeDocument/2006/relationships/hyperlink"/><Relationship Id="rId17" Target="https://doi.org/10.1080/00131729908984445" TargetMode="External" Type="http://schemas.openxmlformats.org/officeDocument/2006/relationships/hyperlink"/><Relationship Id="rId18" Target="https://whatfix.com/blog/gagnes-nine-events-of-instruction-model/" TargetMode="External" Type="http://schemas.openxmlformats.org/officeDocument/2006/relationships/hyperlink"/><Relationship Id="rId19" Target="https://whatfix.com/blog/gagnes-nine-events-of-instruction-model/" TargetMode="External" Type="http://schemas.openxmlformats.org/officeDocument/2006/relationships/hyperlink"/><Relationship Id="rId2" Target="../media/image102.png" Type="http://schemas.openxmlformats.org/officeDocument/2006/relationships/image"/><Relationship Id="rId20" Target="https://whatfix.com/blog/gagnes-nine-events-of-instruction-model/" TargetMode="External" Type="http://schemas.openxmlformats.org/officeDocument/2006/relationships/hyperlink"/><Relationship Id="rId21" Target="https://research.ebsco.com/linkprocessor/plink?id=eb3197f7-fdda-3880-be2a-342332fe34f6" TargetMode="External" Type="http://schemas.openxmlformats.org/officeDocument/2006/relationships/hyperlink"/><Relationship Id="rId22" Target="https://research.ebsco.com/linkprocessor/plink?id=eb3197f7-fdda-3880-be2a-342332fe34f6" TargetMode="External" Type="http://schemas.openxmlformats.org/officeDocument/2006/relationships/hyperlink"/><Relationship Id="rId23" Target="https://research.ebsco.com/linkprocessor/plink?id=eb3197f7-fdda-3880-be2a-342332fe34f6" TargetMode="External" Type="http://schemas.openxmlformats.org/officeDocument/2006/relationships/hyperlink"/><Relationship Id="rId24" Target="https://research.ebsco.com/linkprocessor/plink?id=eb3197f7-fdda-3880-be2a-342332fe34f6" TargetMode="External" Type="http://schemas.openxmlformats.org/officeDocument/2006/relationships/hyperlink"/><Relationship Id="rId25" Target="https://canadiem.org/which-strategy-to-choose-pdsa-lean-or-six-sigma/" TargetMode="External" Type="http://schemas.openxmlformats.org/officeDocument/2006/relationships/hyperlink"/><Relationship Id="rId26" Target="https://canadiem.org/which-strategy-to-choose-pdsa-lean-or-six-sigma/" TargetMode="External" Type="http://schemas.openxmlformats.org/officeDocument/2006/relationships/hyperlink"/><Relationship Id="rId27" Target="https://canadiem.org/which-strategy-to-choose-pdsa-lean-or-six-sigma/" TargetMode="External" Type="http://schemas.openxmlformats.org/officeDocument/2006/relationships/hyperlink"/><Relationship Id="rId3" Target="../media/image103.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 Id="rId6" Target="../media/image106.png" Type="http://schemas.openxmlformats.org/officeDocument/2006/relationships/image"/><Relationship Id="rId7" Target="../media/image107.svg" Type="http://schemas.openxmlformats.org/officeDocument/2006/relationships/image"/><Relationship Id="rId8" Target="../media/image108.png" Type="http://schemas.openxmlformats.org/officeDocument/2006/relationships/image"/><Relationship Id="rId9" Target="../media/image10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3.png" Type="http://schemas.openxmlformats.org/officeDocument/2006/relationships/image"/><Relationship Id="rId11" Target="../media/image124.svg" Type="http://schemas.openxmlformats.org/officeDocument/2006/relationships/image"/><Relationship Id="rId12" Target="https://canadiem.org/which-strategy-to-choose-pdsa-lean-or-six-sigma/" TargetMode="External" Type="http://schemas.openxmlformats.org/officeDocument/2006/relationships/hyperlink"/><Relationship Id="rId13" Target="https://canadiem.org/which-strategy-to-choose-pdsa-lean-or-six-sigma/" TargetMode="External" Type="http://schemas.openxmlformats.org/officeDocument/2006/relationships/hyperlink"/><Relationship Id="rId14" Target="https://canadiem.org/which-strategy-to-choose-pdsa-lean-or-six-sigma/" TargetMode="External" Type="http://schemas.openxmlformats.org/officeDocument/2006/relationships/hyperlink"/><Relationship Id="rId15" Target="https://doi.org/10.1136/bmjqs-2015-005076" TargetMode="External" Type="http://schemas.openxmlformats.org/officeDocument/2006/relationships/hyperlink"/><Relationship Id="rId16" Target="https://doi.org/10.1136/bmjqs-2015-005076" TargetMode="External" Type="http://schemas.openxmlformats.org/officeDocument/2006/relationships/hyperlink"/><Relationship Id="rId17" Target="https://doi.org/10.1136/bmjqs-2015-005076" TargetMode="External" Type="http://schemas.openxmlformats.org/officeDocument/2006/relationships/hyperlink"/><Relationship Id="rId18" Target="https://doi.org/10.1136/bmjqs-2013-001862" TargetMode="External" Type="http://schemas.openxmlformats.org/officeDocument/2006/relationships/hyperlink"/><Relationship Id="rId19" Target="https://doi.org/10.1136/bmjqs-2013-001862" TargetMode="External" Type="http://schemas.openxmlformats.org/officeDocument/2006/relationships/hyperlink"/><Relationship Id="rId2" Target="../media/image115.png" Type="http://schemas.openxmlformats.org/officeDocument/2006/relationships/image"/><Relationship Id="rId20" Target="https://doi.org/10.1136/bmjqs-2013-001862" TargetMode="External" Type="http://schemas.openxmlformats.org/officeDocument/2006/relationships/hyperlink"/><Relationship Id="rId21" Target="https://doi.org/10.1136/bmjqs-2013-001862" TargetMode="External" Type="http://schemas.openxmlformats.org/officeDocument/2006/relationships/hyperlink"/><Relationship Id="rId3" Target="../media/image116.svg" Type="http://schemas.openxmlformats.org/officeDocument/2006/relationships/image"/><Relationship Id="rId4" Target="../media/image117.png" Type="http://schemas.openxmlformats.org/officeDocument/2006/relationships/image"/><Relationship Id="rId5" Target="../media/image118.svg" Type="http://schemas.openxmlformats.org/officeDocument/2006/relationships/image"/><Relationship Id="rId6" Target="../media/image119.png" Type="http://schemas.openxmlformats.org/officeDocument/2006/relationships/image"/><Relationship Id="rId7" Target="../media/image120.svg" Type="http://schemas.openxmlformats.org/officeDocument/2006/relationships/image"/><Relationship Id="rId8" Target="../media/image121.png" Type="http://schemas.openxmlformats.org/officeDocument/2006/relationships/image"/><Relationship Id="rId9" Target="../media/image12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5.png" Type="http://schemas.openxmlformats.org/officeDocument/2006/relationships/image"/><Relationship Id="rId3" Target="../media/image12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17.xml" Type="http://schemas.openxmlformats.org/officeDocument/2006/relationships/slide"/><Relationship Id="rId11" Target="slide19.xml" Type="http://schemas.openxmlformats.org/officeDocument/2006/relationships/slide"/><Relationship Id="rId12" Target="slide20.xml" Type="http://schemas.openxmlformats.org/officeDocument/2006/relationships/slide"/><Relationship Id="rId13" Target="slide22.xml" Type="http://schemas.openxmlformats.org/officeDocument/2006/relationships/slide"/><Relationship Id="rId14" Target="slide28.xml" Type="http://schemas.openxmlformats.org/officeDocument/2006/relationships/slide"/><Relationship Id="rId15" Target="slide29.xml" Type="http://schemas.openxmlformats.org/officeDocument/2006/relationships/slide"/><Relationship Id="rId16" Target="slide30.xml" Type="http://schemas.openxmlformats.org/officeDocument/2006/relationships/slide"/><Relationship Id="rId17" Target="slide32.xml" Type="http://schemas.openxmlformats.org/officeDocument/2006/relationships/slide"/><Relationship Id="rId18" Target="slide33.xml" Type="http://schemas.openxmlformats.org/officeDocument/2006/relationships/slide"/><Relationship Id="rId19" Target="slide36.xml" Type="http://schemas.openxmlformats.org/officeDocument/2006/relationships/slide"/><Relationship Id="rId2" Target="slide4.xml" Type="http://schemas.openxmlformats.org/officeDocument/2006/relationships/slide"/><Relationship Id="rId20" Target="slide37.xml" Type="http://schemas.openxmlformats.org/officeDocument/2006/relationships/slide"/><Relationship Id="rId21" Target="slide40.xml" Type="http://schemas.openxmlformats.org/officeDocument/2006/relationships/slide"/><Relationship Id="rId22" Target="slide42.xml" Type="http://schemas.openxmlformats.org/officeDocument/2006/relationships/slide"/><Relationship Id="rId23" Target="slide43.xml" Type="http://schemas.openxmlformats.org/officeDocument/2006/relationships/slide"/><Relationship Id="rId24" Target="slide46.xml" Type="http://schemas.openxmlformats.org/officeDocument/2006/relationships/slide"/><Relationship Id="rId3" Target="slide5.xml" Type="http://schemas.openxmlformats.org/officeDocument/2006/relationships/slide"/><Relationship Id="rId4" Target="slide6.xml" Type="http://schemas.openxmlformats.org/officeDocument/2006/relationships/slide"/><Relationship Id="rId5" Target="slide9.xml" Type="http://schemas.openxmlformats.org/officeDocument/2006/relationships/slide"/><Relationship Id="rId6" Target="slide11.xml" Type="http://schemas.openxmlformats.org/officeDocument/2006/relationships/slide"/><Relationship Id="rId7" Target="slide13.xml" Type="http://schemas.openxmlformats.org/officeDocument/2006/relationships/slide"/><Relationship Id="rId8" Target="slide15.xml" Type="http://schemas.openxmlformats.org/officeDocument/2006/relationships/slide"/><Relationship Id="rId9" Target="slide16.xml" Type="http://schemas.openxmlformats.org/officeDocument/2006/relationship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lxd.org/news/learning-experience-design-vs-instructional-design/" TargetMode="External" Type="http://schemas.openxmlformats.org/officeDocument/2006/relationships/hyperlink"/><Relationship Id="rId11" Target="https://lxd.org/news/learning-experience-design-vs-instructional-design/" TargetMode="External" Type="http://schemas.openxmlformats.org/officeDocument/2006/relationships/hyperlink"/><Relationship Id="rId12" Target="https://lxd.org/news/learning-experience-design-vs-instructional-design/" TargetMode="External" Type="http://schemas.openxmlformats.org/officeDocument/2006/relationships/hyperlink"/><Relationship Id="rId2" Target="../media/image127.png" Type="http://schemas.openxmlformats.org/officeDocument/2006/relationships/image"/><Relationship Id="rId3" Target="../media/image128.svg" Type="http://schemas.openxmlformats.org/officeDocument/2006/relationships/image"/><Relationship Id="rId4" Target="../media/image129.png" Type="http://schemas.openxmlformats.org/officeDocument/2006/relationships/image"/><Relationship Id="rId5" Target="../media/image130.svg" Type="http://schemas.openxmlformats.org/officeDocument/2006/relationships/image"/><Relationship Id="rId6" Target="../media/image131.png" Type="http://schemas.openxmlformats.org/officeDocument/2006/relationships/image"/><Relationship Id="rId7" Target="../media/image132.svg" Type="http://schemas.openxmlformats.org/officeDocument/2006/relationships/image"/><Relationship Id="rId8" Target="../media/image133.jpeg" Type="http://schemas.openxmlformats.org/officeDocument/2006/relationships/image"/><Relationship Id="rId9" Target="https://lxd.org/news/learning-experience-design-vs-instructional-design/"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4.png" Type="http://schemas.openxmlformats.org/officeDocument/2006/relationships/image"/><Relationship Id="rId3" Target="../media/image135.svg" Type="http://schemas.openxmlformats.org/officeDocument/2006/relationships/image"/><Relationship Id="rId4" Target="../media/image136.png" Type="http://schemas.openxmlformats.org/officeDocument/2006/relationships/image"/><Relationship Id="rId5" Target="../media/image137.svg" Type="http://schemas.openxmlformats.org/officeDocument/2006/relationships/image"/><Relationship Id="rId6" Target="../media/image138.png" Type="http://schemas.openxmlformats.org/officeDocument/2006/relationships/image"/><Relationship Id="rId7" Target="https://discoverlearning.com.au/2021/06/how-to-apply-merrills-instructional-design-principles/" TargetMode="External" Type="http://schemas.openxmlformats.org/officeDocument/2006/relationships/hyperlink"/><Relationship Id="rId8" Target="https://discoverlearning.com.au/2021/06/how-to-apply-merrills-instructional-design-principles/" TargetMode="External" Type="http://schemas.openxmlformats.org/officeDocument/2006/relationships/hyperlink"/><Relationship Id="rId9" Target="https://discoverlearning.com.au/2021/06/how-to-apply-merrills-instructional-design-principles/"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7.png" Type="http://schemas.openxmlformats.org/officeDocument/2006/relationships/image"/><Relationship Id="rId11" Target="../media/image148.svg" Type="http://schemas.openxmlformats.org/officeDocument/2006/relationships/image"/><Relationship Id="rId12" Target="../media/image149.png" Type="http://schemas.openxmlformats.org/officeDocument/2006/relationships/image"/><Relationship Id="rId13" Target="../media/image150.svg" Type="http://schemas.openxmlformats.org/officeDocument/2006/relationships/image"/><Relationship Id="rId14" Target="../media/image151.png" Type="http://schemas.openxmlformats.org/officeDocument/2006/relationships/image"/><Relationship Id="rId15" Target="../media/image152.svg" Type="http://schemas.openxmlformats.org/officeDocument/2006/relationships/image"/><Relationship Id="rId16" Target="../media/image153.jpeg" Type="http://schemas.openxmlformats.org/officeDocument/2006/relationships/image"/><Relationship Id="rId17" Target="https://mdavidmerrill.wordpress.com/wp-content/uploads/2019/04/firstprinciplesbymerrill.pdf" TargetMode="External" Type="http://schemas.openxmlformats.org/officeDocument/2006/relationships/hyperlink"/><Relationship Id="rId18" Target="https://mdavidmerrill.wordpress.com/wp-content/uploads/2019/04/firstprinciplesbymerrill.pdf" TargetMode="External" Type="http://schemas.openxmlformats.org/officeDocument/2006/relationships/hyperlink"/><Relationship Id="rId19" Target="https://mdavidmerrill.wordpress.com/wp-content/uploads/2019/04/firstprinciplesbymerrill.pdf" TargetMode="External" Type="http://schemas.openxmlformats.org/officeDocument/2006/relationships/hyperlink"/><Relationship Id="rId2" Target="../media/image139.png" Type="http://schemas.openxmlformats.org/officeDocument/2006/relationships/image"/><Relationship Id="rId20" Target="https://mdavidmerrill.wordpress.com/wp-content/uploads/2019/04/firstprinciplesbymerrill.pdf" TargetMode="External" Type="http://schemas.openxmlformats.org/officeDocument/2006/relationships/hyperlink"/><Relationship Id="rId21" Target="https://mdavidmerrill.wordpress.com/wp-content/uploads/2019/04/task_centered_strategy_published.pdf" TargetMode="External" Type="http://schemas.openxmlformats.org/officeDocument/2006/relationships/hyperlink"/><Relationship Id="rId22" Target="https://mdavidmerrill.wordpress.com/wp-content/uploads/2019/04/task_centered_strategy_published.pdf" TargetMode="External" Type="http://schemas.openxmlformats.org/officeDocument/2006/relationships/hyperlink"/><Relationship Id="rId23" Target="https://mdavidmerrill.wordpress.com/wp-content/uploads/2019/04/task_centered_strategy_published.pdf" TargetMode="External" Type="http://schemas.openxmlformats.org/officeDocument/2006/relationships/hyperlink"/><Relationship Id="rId24" Target="https://mdavidmerrill.wordpress.com/wp-content/uploads/2019/04/task_centered_strategy_published.pdf" TargetMode="External" Type="http://schemas.openxmlformats.org/officeDocument/2006/relationships/hyperlink"/><Relationship Id="rId25" Target="https://mdavidmerrill.wordpress.com/wp-content/uploads/2019/07/firstprinciplesreigeluthcarr-1.pdf" TargetMode="External" Type="http://schemas.openxmlformats.org/officeDocument/2006/relationships/hyperlink"/><Relationship Id="rId26" Target="https://mdavidmerrill.wordpress.com/wp-content/uploads/2019/07/firstprinciplesreigeluthcarr-1.pdf" TargetMode="External" Type="http://schemas.openxmlformats.org/officeDocument/2006/relationships/hyperlink"/><Relationship Id="rId27" Target="https://mdavidmerrill.wordpress.com/wp-content/uploads/2019/07/firstprinciplesreigeluthcarr-1.pdf" TargetMode="External" Type="http://schemas.openxmlformats.org/officeDocument/2006/relationships/hyperlink"/><Relationship Id="rId28" Target="https://mdavidmerrill.wordpress.com/wp-content/uploads/2019/07/firstprinciplesreigeluthcarr-1.pdf" TargetMode="External" Type="http://schemas.openxmlformats.org/officeDocument/2006/relationships/hyperlink"/><Relationship Id="rId29" Target="https://research.ebsco.com/c/36ffkw/viewer/pdf/gk5s5joaln" TargetMode="External" Type="http://schemas.openxmlformats.org/officeDocument/2006/relationships/hyperlink"/><Relationship Id="rId3" Target="../media/image140.svg" Type="http://schemas.openxmlformats.org/officeDocument/2006/relationships/image"/><Relationship Id="rId30" Target="https://research.ebsco.com/c/36ffkw/viewer/pdf/gk5s5joaln" TargetMode="External" Type="http://schemas.openxmlformats.org/officeDocument/2006/relationships/hyperlink"/><Relationship Id="rId31" Target="https://research.ebsco.com/c/36ffkw/viewer/pdf/gk5s5joaln" TargetMode="External" Type="http://schemas.openxmlformats.org/officeDocument/2006/relationships/hyperlink"/><Relationship Id="rId4" Target="../media/image141.png" Type="http://schemas.openxmlformats.org/officeDocument/2006/relationships/image"/><Relationship Id="rId5" Target="../media/image142.svg" Type="http://schemas.openxmlformats.org/officeDocument/2006/relationships/image"/><Relationship Id="rId6" Target="../media/image143.png" Type="http://schemas.openxmlformats.org/officeDocument/2006/relationships/image"/><Relationship Id="rId7" Target="../media/image144.svg" Type="http://schemas.openxmlformats.org/officeDocument/2006/relationships/image"/><Relationship Id="rId8" Target="../media/image145.png" Type="http://schemas.openxmlformats.org/officeDocument/2006/relationships/image"/><Relationship Id="rId9" Target="../media/image14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5.jpeg" Type="http://schemas.openxmlformats.org/officeDocument/2006/relationships/image"/><Relationship Id="rId3" Target="../media/image15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https://doi.org/10.1002/pfi.4140410709" TargetMode="External" Type="http://schemas.openxmlformats.org/officeDocument/2006/relationships/hyperlink"/><Relationship Id="rId11" Target="https://mdavidmerrill.wordpress.com/wp-content/uploads/2019/04/task_centered_strategy_published.pdf" TargetMode="External" Type="http://schemas.openxmlformats.org/officeDocument/2006/relationships/hyperlink"/><Relationship Id="rId12" Target="https://mdavidmerrill.wordpress.com/wp-content/uploads/2019/04/task_centered_strategy_published.pdf" TargetMode="External" Type="http://schemas.openxmlformats.org/officeDocument/2006/relationships/hyperlink"/><Relationship Id="rId13" Target="https://mdavidmerrill.wordpress.com/wp-content/uploads/2019/04/task_centered_strategy_published.pdf" TargetMode="External" Type="http://schemas.openxmlformats.org/officeDocument/2006/relationships/hyperlink"/><Relationship Id="rId14" Target="https://mdavidmerrill.wordpress.com/wp-content/uploads/2019/04/task_centered_strategy_published.pdf" TargetMode="External" Type="http://schemas.openxmlformats.org/officeDocument/2006/relationships/hyperlink"/><Relationship Id="rId2" Target="../media/image139.png" Type="http://schemas.openxmlformats.org/officeDocument/2006/relationships/image"/><Relationship Id="rId3" Target="../media/image159.svg" Type="http://schemas.openxmlformats.org/officeDocument/2006/relationships/image"/><Relationship Id="rId4" Target="../media/image147.png" Type="http://schemas.openxmlformats.org/officeDocument/2006/relationships/image"/><Relationship Id="rId5" Target="../media/image160.svg" Type="http://schemas.openxmlformats.org/officeDocument/2006/relationships/image"/><Relationship Id="rId6" Target="../media/image161.png" Type="http://schemas.openxmlformats.org/officeDocument/2006/relationships/image"/><Relationship Id="rId7" Target="../media/image162.svg" Type="http://schemas.openxmlformats.org/officeDocument/2006/relationships/image"/><Relationship Id="rId8" Target="https://doi.org/10.1002/pfi.4140410709" TargetMode="External" Type="http://schemas.openxmlformats.org/officeDocument/2006/relationships/hyperlink"/><Relationship Id="rId9" Target="https://doi.org/10.1002/pfi.4140410709"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1.png" Type="http://schemas.openxmlformats.org/officeDocument/2006/relationships/image"/><Relationship Id="rId11" Target="../media/image172.svg" Type="http://schemas.openxmlformats.org/officeDocument/2006/relationships/image"/><Relationship Id="rId12" Target="../media/image147.png" Type="http://schemas.openxmlformats.org/officeDocument/2006/relationships/image"/><Relationship Id="rId13" Target="../media/image173.svg" Type="http://schemas.openxmlformats.org/officeDocument/2006/relationships/image"/><Relationship Id="rId14" Target="https://mdavidmerrill.wordpress.com/wp-content/uploads/2019/04/finding_e3_instruction_edtechfinal.pdf" TargetMode="External" Type="http://schemas.openxmlformats.org/officeDocument/2006/relationships/hyperlink"/><Relationship Id="rId15" Target="https://mdavidmerrill.wordpress.com/wp-content/uploads/2019/04/finding_e3_instruction_edtechfinal.pdf" TargetMode="External" Type="http://schemas.openxmlformats.org/officeDocument/2006/relationships/hyperlink"/><Relationship Id="rId16" Target="https://mdavidmerrill.wordpress.com/wp-content/uploads/2019/04/finding_e3_instruction_edtechfinal.pdf" TargetMode="External" Type="http://schemas.openxmlformats.org/officeDocument/2006/relationships/hyperlink"/><Relationship Id="rId17" Target="https://mdavidmerrill.wordpress.com/wp-content/uploads/2019/04/peerinteractive-.pdf" TargetMode="External" Type="http://schemas.openxmlformats.org/officeDocument/2006/relationships/hyperlink"/><Relationship Id="rId18" Target="https://mdavidmerrill.wordpress.com/wp-content/uploads/2019/04/peerinteractive-.pdf" TargetMode="External" Type="http://schemas.openxmlformats.org/officeDocument/2006/relationships/hyperlink"/><Relationship Id="rId19" Target="https://www.researchgate.net/publication/337590470_IDENTIFYING_MERRILL'S_FIRST_PRINCIPLES_OF_INSTRUCTION_IN_A_BLENDED_LEARNING_COURSE_IN_HANOI_UNIVERSITY_VIETNAM" TargetMode="External" Type="http://schemas.openxmlformats.org/officeDocument/2006/relationships/hyperlink"/><Relationship Id="rId2" Target="../media/image163.png" Type="http://schemas.openxmlformats.org/officeDocument/2006/relationships/image"/><Relationship Id="rId20" Target="https://www.researchgate.net/publication/337590470_IDENTIFYING_MERRILL'S_FIRST_PRINCIPLES_OF_INSTRUCTION_IN_A_BLENDED_LEARNING_COURSE_IN_HANOI_UNIVERSITY_VIETNAM" TargetMode="External" Type="http://schemas.openxmlformats.org/officeDocument/2006/relationships/hyperlink"/><Relationship Id="rId21" Target="https://www.researchgate.net/publication/337590470_IDENTIFYING_MERRILL'S_FIRST_PRINCIPLES_OF_INSTRUCTION_IN_A_BLENDED_LEARNING_COURSE_IN_HANOI_UNIVERSITY_VIETNAM" TargetMode="External" Type="http://schemas.openxmlformats.org/officeDocument/2006/relationships/hyperlink"/><Relationship Id="rId22" Target="https://www.researchgate.net/publication/337590470_IDENTIFYING_MERRILL'S_FIRST_PRINCIPLES_OF_INSTRUCTION_IN_A_BLENDED_LEARNING_COURSE_IN_HANOI_UNIVERSITY_VIETNAM" TargetMode="External" Type="http://schemas.openxmlformats.org/officeDocument/2006/relationships/hyperlink"/><Relationship Id="rId3" Target="../media/image164.svg" Type="http://schemas.openxmlformats.org/officeDocument/2006/relationships/image"/><Relationship Id="rId4" Target="../media/image165.png" Type="http://schemas.openxmlformats.org/officeDocument/2006/relationships/image"/><Relationship Id="rId5" Target="../media/image166.svg" Type="http://schemas.openxmlformats.org/officeDocument/2006/relationships/image"/><Relationship Id="rId6" Target="../media/image167.png" Type="http://schemas.openxmlformats.org/officeDocument/2006/relationships/image"/><Relationship Id="rId7" Target="../media/image168.svg" Type="http://schemas.openxmlformats.org/officeDocument/2006/relationships/image"/><Relationship Id="rId8" Target="../media/image169.png" Type="http://schemas.openxmlformats.org/officeDocument/2006/relationships/image"/><Relationship Id="rId9" Target="../media/image170.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2.jpeg" Type="http://schemas.openxmlformats.org/officeDocument/2006/relationships/image"/><Relationship Id="rId11" Target="https://agilemanifesto.org/" TargetMode="External" Type="http://schemas.openxmlformats.org/officeDocument/2006/relationships/hyperlink"/><Relationship Id="rId12" Target="https://agilemanifesto.org/" TargetMode="External" Type="http://schemas.openxmlformats.org/officeDocument/2006/relationships/hyperlink"/><Relationship Id="rId13" Target="https://agilemanifesto.org/" TargetMode="External" Type="http://schemas.openxmlformats.org/officeDocument/2006/relationships/hyperlink"/><Relationship Id="rId14" Target="https://blog.elblearning.com/embracing-agile-methodologies-in-ld" TargetMode="External" Type="http://schemas.openxmlformats.org/officeDocument/2006/relationships/hyperlink"/><Relationship Id="rId15" Target="https://blog.elblearning.com/embracing-agile-methodologies-in-ld" TargetMode="External" Type="http://schemas.openxmlformats.org/officeDocument/2006/relationships/hyperlink"/><Relationship Id="rId16" Target="https://elearningindustry.com/apply-12-agile-principles-ld-project-management" TargetMode="External" Type="http://schemas.openxmlformats.org/officeDocument/2006/relationships/hyperlink"/><Relationship Id="rId17" Target="https://elearningindustry.com/apply-12-agile-principles-ld-project-management" TargetMode="External" Type="http://schemas.openxmlformats.org/officeDocument/2006/relationships/hyperlink"/><Relationship Id="rId18" Target="https://elearningindustry.com/apply-12-agile-principles-ld-project-management" TargetMode="External" Type="http://schemas.openxmlformats.org/officeDocument/2006/relationships/hyperlink"/><Relationship Id="rId19" Target="https://elearningindustry.com/apply-12-agile-principles-ld-project-management" TargetMode="External" Type="http://schemas.openxmlformats.org/officeDocument/2006/relationships/hyperlink"/><Relationship Id="rId2" Target="../media/image174.png" Type="http://schemas.openxmlformats.org/officeDocument/2006/relationships/image"/><Relationship Id="rId3" Target="../media/image175.svg" Type="http://schemas.openxmlformats.org/officeDocument/2006/relationships/image"/><Relationship Id="rId4" Target="../media/image176.png" Type="http://schemas.openxmlformats.org/officeDocument/2006/relationships/image"/><Relationship Id="rId5" Target="../media/image177.svg" Type="http://schemas.openxmlformats.org/officeDocument/2006/relationships/image"/><Relationship Id="rId6" Target="../media/image178.png" Type="http://schemas.openxmlformats.org/officeDocument/2006/relationships/image"/><Relationship Id="rId7" Target="../media/image179.svg" Type="http://schemas.openxmlformats.org/officeDocument/2006/relationships/image"/><Relationship Id="rId8" Target="../media/image180.png" Type="http://schemas.openxmlformats.org/officeDocument/2006/relationships/image"/><Relationship Id="rId9" Target="../media/image18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slide46.xml" Type="http://schemas.openxmlformats.org/officeDocument/2006/relationships/slide"/><Relationship Id="rId3" Target="slide50.xml" Type="http://schemas.openxmlformats.org/officeDocument/2006/relationships/slide"/><Relationship Id="rId4" Target="slide52.xml" Type="http://schemas.openxmlformats.org/officeDocument/2006/relationships/slide"/><Relationship Id="rId5" Target="slide54.xml" Type="http://schemas.openxmlformats.org/officeDocument/2006/relationships/slide"/><Relationship Id="rId6" Target="slide57.xml" Type="http://schemas.openxmlformats.org/officeDocument/2006/relationships/slide"/><Relationship Id="rId7" Target="slide58.xml" Type="http://schemas.openxmlformats.org/officeDocument/2006/relationships/slide"/><Relationship Id="rId8" Target="slide60.xml" Type="http://schemas.openxmlformats.org/officeDocument/2006/relationship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1.png" Type="http://schemas.openxmlformats.org/officeDocument/2006/relationships/image"/><Relationship Id="rId11" Target="../media/image192.svg" Type="http://schemas.openxmlformats.org/officeDocument/2006/relationships/image"/><Relationship Id="rId12" Target="https://learn.alleninteractions.com/services/custom-learning/sam/elearning-development" TargetMode="External" Type="http://schemas.openxmlformats.org/officeDocument/2006/relationships/hyperlink"/><Relationship Id="rId13" Target="https://learn.alleninteractions.com/services/custom-learning/sam/elearning-development" TargetMode="External" Type="http://schemas.openxmlformats.org/officeDocument/2006/relationships/hyperlink"/><Relationship Id="rId14" Target="https://learn.alleninteractions.com/services/custom-learning/sam/elearning-development" TargetMode="External" Type="http://schemas.openxmlformats.org/officeDocument/2006/relationships/hyperlink"/><Relationship Id="rId15" Target="https://learn.alleninteractions.com/services/custom-learning/sam/elearning-development" TargetMode="External" Type="http://schemas.openxmlformats.org/officeDocument/2006/relationships/hyperlink"/><Relationship Id="rId16" Target="https://learn.alleninteractions.com/services/custom-learning/sam/elearning-development" TargetMode="External" Type="http://schemas.openxmlformats.org/officeDocument/2006/relationships/hyperlink"/><Relationship Id="rId17" Target="https://learn.alleninteractions.com/services/custom-learning/sam/elearning-development" TargetMode="External" Type="http://schemas.openxmlformats.org/officeDocument/2006/relationships/hyperlink"/><Relationship Id="rId18" Target="https://learn.alleninteractions.com/services/custom-learning/sam/elearning-development" TargetMode="External" Type="http://schemas.openxmlformats.org/officeDocument/2006/relationships/hyperlink"/><Relationship Id="rId19" Target="https://elearningindustry.com/tips-implement-sam-model-in-elearning" TargetMode="External" Type="http://schemas.openxmlformats.org/officeDocument/2006/relationships/hyperlink"/><Relationship Id="rId2" Target="../media/image183.png" Type="http://schemas.openxmlformats.org/officeDocument/2006/relationships/image"/><Relationship Id="rId20" Target="https://elearningindustry.com/tips-implement-sam-model-in-elearning" TargetMode="External" Type="http://schemas.openxmlformats.org/officeDocument/2006/relationships/hyperlink"/><Relationship Id="rId21" Target="https://elearningindustry.com/tips-implement-sam-model-in-elearning" TargetMode="External" Type="http://schemas.openxmlformats.org/officeDocument/2006/relationships/hyperlink"/><Relationship Id="rId22" Target="https://elearningindustry.com/tips-implement-sam-model-in-elearning" TargetMode="External" Type="http://schemas.openxmlformats.org/officeDocument/2006/relationships/hyperlink"/><Relationship Id="rId23" Target="https://elearningindustry.com/tips-implement-sam-model-in-elearning" TargetMode="External" Type="http://schemas.openxmlformats.org/officeDocument/2006/relationships/hyperlink"/><Relationship Id="rId3" Target="../media/image184.svg" Type="http://schemas.openxmlformats.org/officeDocument/2006/relationships/image"/><Relationship Id="rId4" Target="../media/image185.png" Type="http://schemas.openxmlformats.org/officeDocument/2006/relationships/image"/><Relationship Id="rId5" Target="../media/image186.svg" Type="http://schemas.openxmlformats.org/officeDocument/2006/relationships/image"/><Relationship Id="rId6" Target="../media/image187.png" Type="http://schemas.openxmlformats.org/officeDocument/2006/relationships/image"/><Relationship Id="rId7" Target="../media/image188.svg" Type="http://schemas.openxmlformats.org/officeDocument/2006/relationships/image"/><Relationship Id="rId8" Target="../media/image189.png" Type="http://schemas.openxmlformats.org/officeDocument/2006/relationships/image"/><Relationship Id="rId9" Target="../media/image190.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auburnschl.edu/departments/technology_team/tech_tools_for_teachers/samr_model" TargetMode="External" Type="http://schemas.openxmlformats.org/officeDocument/2006/relationships/hyperlink"/><Relationship Id="rId2" Target="../media/image193.png" Type="http://schemas.openxmlformats.org/officeDocument/2006/relationships/image"/><Relationship Id="rId3" Target="../media/image194.svg" Type="http://schemas.openxmlformats.org/officeDocument/2006/relationships/image"/><Relationship Id="rId4" Target="../media/image195.png" Type="http://schemas.openxmlformats.org/officeDocument/2006/relationships/image"/><Relationship Id="rId5" Target="../media/image196.svg" Type="http://schemas.openxmlformats.org/officeDocument/2006/relationships/image"/><Relationship Id="rId6" Target="../media/image197.jpeg" Type="http://schemas.openxmlformats.org/officeDocument/2006/relationships/image"/><Relationship Id="rId7" Target="../media/image198.jpeg" Type="http://schemas.openxmlformats.org/officeDocument/2006/relationships/image"/><Relationship Id="rId8" Target="https://www.auburnschl.edu/departments/technology_team/tech_tools_for_teachers/samr_model" TargetMode="External" Type="http://schemas.openxmlformats.org/officeDocument/2006/relationships/hyperlink"/><Relationship Id="rId9" Target="https://www.auburnschl.edu/departments/technology_team/tech_tools_for_teachers/samr_model"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5.png" Type="http://schemas.openxmlformats.org/officeDocument/2006/relationships/image"/><Relationship Id="rId11" Target="../media/image206.svg" Type="http://schemas.openxmlformats.org/officeDocument/2006/relationships/image"/><Relationship Id="rId12" Target="../media/image207.png" Type="http://schemas.openxmlformats.org/officeDocument/2006/relationships/image"/><Relationship Id="rId13" Target="../media/image208.svg" Type="http://schemas.openxmlformats.org/officeDocument/2006/relationships/image"/><Relationship Id="rId14" Target="../media/image209.png" Type="http://schemas.openxmlformats.org/officeDocument/2006/relationships/image"/><Relationship Id="rId15" Target="../media/image210.svg" Type="http://schemas.openxmlformats.org/officeDocument/2006/relationships/image"/><Relationship Id="rId16" Target="../media/image211.jpeg" Type="http://schemas.openxmlformats.org/officeDocument/2006/relationships/image"/><Relationship Id="rId17" Target="https://www.auburnschl.edu/departments/technology_team/tech_tools_for_teachers/samr_model" TargetMode="External" Type="http://schemas.openxmlformats.org/officeDocument/2006/relationships/hyperlink"/><Relationship Id="rId18" Target="https://www.auburnschl.edu/departments/technology_team/tech_tools_for_teachers/samr_model" TargetMode="External" Type="http://schemas.openxmlformats.org/officeDocument/2006/relationships/hyperlink"/><Relationship Id="rId19" Target="https://www.auburnschl.edu/departments/technology_team/tech_tools_for_teachers/samr_model" TargetMode="External" Type="http://schemas.openxmlformats.org/officeDocument/2006/relationships/hyperlink"/><Relationship Id="rId2" Target="../media/image193.png" Type="http://schemas.openxmlformats.org/officeDocument/2006/relationships/image"/><Relationship Id="rId20" Target="http://www.hippasus.com/rrpweblog/" TargetMode="External" Type="http://schemas.openxmlformats.org/officeDocument/2006/relationships/hyperlink"/><Relationship Id="rId21" Target="http://www.hippasus.com/rrpweblog/" TargetMode="External" Type="http://schemas.openxmlformats.org/officeDocument/2006/relationships/hyperlink"/><Relationship Id="rId22" Target="https://www.edutopia.org/article/powerful-model-understanding-good-tech-integration/" TargetMode="External" Type="http://schemas.openxmlformats.org/officeDocument/2006/relationships/hyperlink"/><Relationship Id="rId23" Target="https://www.edutopia.org/article/powerful-model-understanding-good-tech-integration/" TargetMode="External" Type="http://schemas.openxmlformats.org/officeDocument/2006/relationships/hyperlink"/><Relationship Id="rId24" Target="https://www.edutopia.org/article/powerful-model-understanding-good-tech-integration/" TargetMode="External" Type="http://schemas.openxmlformats.org/officeDocument/2006/relationships/hyperlink"/><Relationship Id="rId25" Target="https://www.edutopia.org/article/powerful-model-understanding-good-tech-integration/" TargetMode="External" Type="http://schemas.openxmlformats.org/officeDocument/2006/relationships/hyperlink"/><Relationship Id="rId26" Target="https://www.auburnschl.edu/departments/technology_team/tech_tools_for_teachers/samr_model" TargetMode="External" Type="http://schemas.openxmlformats.org/officeDocument/2006/relationships/hyperlink"/><Relationship Id="rId27" Target="https://www.auburnschl.edu/departments/technology_team/tech_tools_for_teachers/samr_model" TargetMode="External" Type="http://schemas.openxmlformats.org/officeDocument/2006/relationships/hyperlink"/><Relationship Id="rId28" Target="https://www.auburnschl.edu/departments/technology_team/tech_tools_for_teachers/samr_model" TargetMode="External" Type="http://schemas.openxmlformats.org/officeDocument/2006/relationships/hyperlink"/><Relationship Id="rId3" Target="../media/image199.svg" Type="http://schemas.openxmlformats.org/officeDocument/2006/relationships/image"/><Relationship Id="rId4" Target="../media/image195.png" Type="http://schemas.openxmlformats.org/officeDocument/2006/relationships/image"/><Relationship Id="rId5" Target="../media/image200.svg" Type="http://schemas.openxmlformats.org/officeDocument/2006/relationships/image"/><Relationship Id="rId6" Target="../media/image201.png" Type="http://schemas.openxmlformats.org/officeDocument/2006/relationships/image"/><Relationship Id="rId7" Target="../media/image202.svg" Type="http://schemas.openxmlformats.org/officeDocument/2006/relationships/image"/><Relationship Id="rId8" Target="../media/image203.png" Type="http://schemas.openxmlformats.org/officeDocument/2006/relationships/image"/><Relationship Id="rId9" Target="../media/image204.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techtarget.com/searchsoftwarequality/definition/waterfall-model" TargetMode="External" Type="http://schemas.openxmlformats.org/officeDocument/2006/relationships/hyperlink"/><Relationship Id="rId11" Target="https://www.bairesdev.com/blog/agile-vs-waterfall/" TargetMode="External" Type="http://schemas.openxmlformats.org/officeDocument/2006/relationships/hyperlink"/><Relationship Id="rId12" Target="https://www.bairesdev.com/blog/agile-vs-waterfall/" TargetMode="External" Type="http://schemas.openxmlformats.org/officeDocument/2006/relationships/hyperlink"/><Relationship Id="rId13" Target="https://www.bairesdev.com/blog/agile-vs-waterfall/" TargetMode="External" Type="http://schemas.openxmlformats.org/officeDocument/2006/relationships/hyperlink"/><Relationship Id="rId2" Target="../media/image212.png" Type="http://schemas.openxmlformats.org/officeDocument/2006/relationships/image"/><Relationship Id="rId3" Target="../media/image213.svg" Type="http://schemas.openxmlformats.org/officeDocument/2006/relationships/image"/><Relationship Id="rId4" Target="../media/image214.png" Type="http://schemas.openxmlformats.org/officeDocument/2006/relationships/image"/><Relationship Id="rId5" Target="../media/image215.svg" Type="http://schemas.openxmlformats.org/officeDocument/2006/relationships/image"/><Relationship Id="rId6" Target="../media/image216.png" Type="http://schemas.openxmlformats.org/officeDocument/2006/relationships/image"/><Relationship Id="rId7" Target="../media/image217.svg" Type="http://schemas.openxmlformats.org/officeDocument/2006/relationships/image"/><Relationship Id="rId8" Target="https://www.bairesdev.com/blog/agile-vs-waterfall/" TargetMode="External" Type="http://schemas.openxmlformats.org/officeDocument/2006/relationships/hyperlink"/><Relationship Id="rId9" Target="https://www.bairesdev.com/blog/agile-vs-waterfall/"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8.png" Type="http://schemas.openxmlformats.org/officeDocument/2006/relationships/image"/><Relationship Id="rId3" Target="../media/image219.svg" Type="http://schemas.openxmlformats.org/officeDocument/2006/relationships/image"/><Relationship Id="rId4" Target="../media/image220.png" Type="http://schemas.openxmlformats.org/officeDocument/2006/relationships/image"/><Relationship Id="rId5" Target="../media/image221.svg" Type="http://schemas.openxmlformats.org/officeDocument/2006/relationships/image"/><Relationship Id="rId6" Target="../media/image222.jpeg" Type="http://schemas.openxmlformats.org/officeDocument/2006/relationships/image"/><Relationship Id="rId7" Target="https://rtolearningmaterials.com.au/blog/rtos-guide-to-addie-model/" TargetMode="External" Type="http://schemas.openxmlformats.org/officeDocument/2006/relationships/hyperlink"/><Relationship Id="rId8" Target="https://rtolearningmaterials.com.au/blog/rtos-guide-to-addie-model/" TargetMode="External" Type="http://schemas.openxmlformats.org/officeDocument/2006/relationships/hyperlink"/><Relationship Id="rId9" Target="https://rtolearningmaterials.com.au/blog/rtos-guide-to-addie-model/" TargetMode="External" Type="http://schemas.openxmlformats.org/officeDocument/2006/relationships/hyperlink"/></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0.png" Type="http://schemas.openxmlformats.org/officeDocument/2006/relationships/image"/><Relationship Id="rId11" Target="../media/image231.svg" Type="http://schemas.openxmlformats.org/officeDocument/2006/relationships/image"/><Relationship Id="rId12" Target="../media/image232.png" Type="http://schemas.openxmlformats.org/officeDocument/2006/relationships/image"/><Relationship Id="rId13" Target="../media/image233.svg" Type="http://schemas.openxmlformats.org/officeDocument/2006/relationships/image"/><Relationship Id="rId14" Target="https://research.ebsco.com/c/36ffkw/search/details/3vfwlx3jrf?limiters=FT%3AY&amp;q=in%20search%20of%20ADDIE" TargetMode="External" Type="http://schemas.openxmlformats.org/officeDocument/2006/relationships/hyperlink"/><Relationship Id="rId15" Target="https://research.ebsco.com/c/36ffkw/search/details/3vfwlx3jrf?limiters=FT%3AY&amp;q=in%20search%20of%20ADDIE" TargetMode="External" Type="http://schemas.openxmlformats.org/officeDocument/2006/relationships/hyperlink"/><Relationship Id="rId16" Target="https://moodle.com/news/instructional-design-workplace/" TargetMode="External" Type="http://schemas.openxmlformats.org/officeDocument/2006/relationships/hyperlink"/><Relationship Id="rId17" Target="https://moodle.com/news/instructional-design-workplace/" TargetMode="External" Type="http://schemas.openxmlformats.org/officeDocument/2006/relationships/hyperlink"/><Relationship Id="rId18" Target="https://moodle.com/news/instructional-design-workplace/" TargetMode="External" Type="http://schemas.openxmlformats.org/officeDocument/2006/relationships/hyperlink"/><Relationship Id="rId19" Target="https://moodle.com/news/instructional-design-workplace/" TargetMode="External" Type="http://schemas.openxmlformats.org/officeDocument/2006/relationships/hyperlink"/><Relationship Id="rId2" Target="../media/image180.png" Type="http://schemas.openxmlformats.org/officeDocument/2006/relationships/image"/><Relationship Id="rId20" Target="https://doi.org/10.1016/j.sbspro.2015.06.392" TargetMode="External" Type="http://schemas.openxmlformats.org/officeDocument/2006/relationships/hyperlink"/><Relationship Id="rId21" Target="https://doi.org/10.1016/j.sbspro.2015.06.392" TargetMode="External" Type="http://schemas.openxmlformats.org/officeDocument/2006/relationships/hyperlink"/><Relationship Id="rId22" Target="https://doi.org/10.1016/j.sbspro.2015.06.392" TargetMode="External" Type="http://schemas.openxmlformats.org/officeDocument/2006/relationships/hyperlink"/><Relationship Id="rId23" Target="https://rtolearningmaterials.com.au/blog/rtos-guide-to-addie-model/" TargetMode="External" Type="http://schemas.openxmlformats.org/officeDocument/2006/relationships/hyperlink"/><Relationship Id="rId24" Target="https://rtolearningmaterials.com.au/blog/rtos-guide-to-addie-model/" TargetMode="External" Type="http://schemas.openxmlformats.org/officeDocument/2006/relationships/hyperlink"/><Relationship Id="rId25" Target="https://rtolearningmaterials.com.au/blog/rtos-guide-to-addie-model/" TargetMode="External" Type="http://schemas.openxmlformats.org/officeDocument/2006/relationships/hyperlink"/><Relationship Id="rId3" Target="../media/image223.svg" Type="http://schemas.openxmlformats.org/officeDocument/2006/relationships/image"/><Relationship Id="rId4" Target="../media/image224.png" Type="http://schemas.openxmlformats.org/officeDocument/2006/relationships/image"/><Relationship Id="rId5" Target="../media/image225.svg" Type="http://schemas.openxmlformats.org/officeDocument/2006/relationships/image"/><Relationship Id="rId6" Target="../media/image226.png" Type="http://schemas.openxmlformats.org/officeDocument/2006/relationships/image"/><Relationship Id="rId7" Target="../media/image227.svg" Type="http://schemas.openxmlformats.org/officeDocument/2006/relationships/image"/><Relationship Id="rId8" Target="../media/image228.png" Type="http://schemas.openxmlformats.org/officeDocument/2006/relationships/image"/><Relationship Id="rId9" Target="../media/image229.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4.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5.png" Type="http://schemas.openxmlformats.org/officeDocument/2006/relationships/image"/><Relationship Id="rId3" Target="../media/image236.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7.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6.png" Type="http://schemas.openxmlformats.org/officeDocument/2006/relationships/image"/><Relationship Id="rId11" Target="../media/image247.svg" Type="http://schemas.openxmlformats.org/officeDocument/2006/relationships/image"/><Relationship Id="rId12" Target="../media/image248.png" Type="http://schemas.openxmlformats.org/officeDocument/2006/relationships/image"/><Relationship Id="rId13" Target="../media/image249.svg" Type="http://schemas.openxmlformats.org/officeDocument/2006/relationships/image"/><Relationship Id="rId14" Target="../media/image250.png" Type="http://schemas.openxmlformats.org/officeDocument/2006/relationships/image"/><Relationship Id="rId15" Target="../media/image251.svg" Type="http://schemas.openxmlformats.org/officeDocument/2006/relationships/image"/><Relationship Id="rId16" Target="../media/image252.png" Type="http://schemas.openxmlformats.org/officeDocument/2006/relationships/image"/><Relationship Id="rId17" Target="../media/image253.svg" Type="http://schemas.openxmlformats.org/officeDocument/2006/relationships/image"/><Relationship Id="rId18" Target="https://slejournal.springeropen.com/articles/10.1186/s40561-022-00200-2" TargetMode="External" Type="http://schemas.openxmlformats.org/officeDocument/2006/relationships/hyperlink"/><Relationship Id="rId19" Target="https://slejournal.springeropen.com/articles/10.1186/s40561-022-00200-2" TargetMode="External" Type="http://schemas.openxmlformats.org/officeDocument/2006/relationships/hyperlink"/><Relationship Id="rId2" Target="../media/image238.png" Type="http://schemas.openxmlformats.org/officeDocument/2006/relationships/image"/><Relationship Id="rId20" Target="https://media.repository.chds.hsph.harvard.edu/static/filer_public/ca/62/ca625803%E2%80%913d73%E2%80%914855%E2%80%91b3e1%E2%80%91765870ce3772/2023_jwaxman_monograph_cogtheory_multimed.pdf" TargetMode="External" Type="http://schemas.openxmlformats.org/officeDocument/2006/relationships/hyperlink"/><Relationship Id="rId21" Target="https://media.repository.chds.hsph.harvard.edu/static/filer_public/ca/62/ca625803%E2%80%913d73%E2%80%914855%E2%80%91b3e1%E2%80%91765870ce3772/2023_jwaxman_monograph_cogtheory_multimed.pdf" TargetMode="External" Type="http://schemas.openxmlformats.org/officeDocument/2006/relationships/hyperlink"/><Relationship Id="rId22" Target="https://media.repository.chds.hsph.harvard.edu/static/filer_public/ca/62/ca625803%E2%80%913d73%E2%80%914855%E2%80%91b3e1%E2%80%91765870ce3772/2023_jwaxman_monograph_cogtheory_multimed.pdf" TargetMode="External" Type="http://schemas.openxmlformats.org/officeDocument/2006/relationships/hyperlink"/><Relationship Id="rId23" Target="https://www.researchgate.net/publication/253772914_Nine_Ways_to_Reduce_Cognitive_Load_in_Multimedia_Learning" TargetMode="External" Type="http://schemas.openxmlformats.org/officeDocument/2006/relationships/hyperlink"/><Relationship Id="rId24" Target="https://www.researchgate.net/publication/253772914_Nine_Ways_to_Reduce_Cognitive_Load_in_Multimedia_Learning" TargetMode="External" Type="http://schemas.openxmlformats.org/officeDocument/2006/relationships/hyperlink"/><Relationship Id="rId25" Target="https://www.researchgate.net/publication/253772914_Nine_Ways_to_Reduce_Cognitive_Load_in_Multimedia_Learning" TargetMode="External" Type="http://schemas.openxmlformats.org/officeDocument/2006/relationships/hyperlink"/><Relationship Id="rId26" Target="https://research.ebsco.com/c/36ffkw/search/details/re3lsq5jbb?limiters=FT%3AY&amp;q=A%20cognitive%20theory%20of%20multimedia%20learning%2C%20Mayer" TargetMode="External" Type="http://schemas.openxmlformats.org/officeDocument/2006/relationships/hyperlink"/><Relationship Id="rId27" Target="https://research.ebsco.com/c/36ffkw/search/details/re3lsq5jbb?limiters=FT%3AY&amp;q=A%20cognitive%20theory%20of%20multimedia%20learning%2C%20Mayer" TargetMode="External" Type="http://schemas.openxmlformats.org/officeDocument/2006/relationships/hyperlink"/><Relationship Id="rId28" Target="https://research.ebsco.com/c/36ffkw/search/details/re3lsq5jbb?limiters=FT%3AY&amp;q=A%20cognitive%20theory%20of%20multimedia%20learning%2C%20Mayer" TargetMode="External" Type="http://schemas.openxmlformats.org/officeDocument/2006/relationships/hyperlink"/><Relationship Id="rId29" Target="https://www.sciencedirect.com/science/article/pii/S036013151930171X" TargetMode="External" Type="http://schemas.openxmlformats.org/officeDocument/2006/relationships/hyperlink"/><Relationship Id="rId3" Target="../media/image239.svg" Type="http://schemas.openxmlformats.org/officeDocument/2006/relationships/image"/><Relationship Id="rId30" Target="https://www.sciencedirect.com/science/article/pii/S036013151930171X" TargetMode="External" Type="http://schemas.openxmlformats.org/officeDocument/2006/relationships/hyperlink"/><Relationship Id="rId4" Target="../media/image240.png" Type="http://schemas.openxmlformats.org/officeDocument/2006/relationships/image"/><Relationship Id="rId5" Target="../media/image241.svg" Type="http://schemas.openxmlformats.org/officeDocument/2006/relationships/image"/><Relationship Id="rId6" Target="../media/image242.png" Type="http://schemas.openxmlformats.org/officeDocument/2006/relationships/image"/><Relationship Id="rId7" Target="../media/image243.svg" Type="http://schemas.openxmlformats.org/officeDocument/2006/relationships/image"/><Relationship Id="rId8" Target="../media/image244.png" Type="http://schemas.openxmlformats.org/officeDocument/2006/relationships/image"/><Relationship Id="rId9" Target="../media/image245.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4.png" Type="http://schemas.openxmlformats.org/officeDocument/2006/relationships/image"/><Relationship Id="rId3" Target="../media/image255.svg" Type="http://schemas.openxmlformats.org/officeDocument/2006/relationships/image"/><Relationship Id="rId4" Target="../media/image143.png" Type="http://schemas.openxmlformats.org/officeDocument/2006/relationships/image"/><Relationship Id="rId5" Target="../media/image256.svg" Type="http://schemas.openxmlformats.org/officeDocument/2006/relationships/image"/><Relationship Id="rId6" Target="../media/image257.jpeg" Type="http://schemas.openxmlformats.org/officeDocument/2006/relationships/image"/><Relationship Id="rId7" Target="https://pmc.ncbi.nlm.nih.gov/articles/PMC8354981/" TargetMode="External" Type="http://schemas.openxmlformats.org/officeDocument/2006/relationships/hyperlink"/><Relationship Id="rId8" Target="https://pmc.ncbi.nlm.nih.gov/articles/PMC8354981/" TargetMode="External" Type="http://schemas.openxmlformats.org/officeDocument/2006/relationships/hyperlink"/><Relationship Id="rId9" Target="https://www.digitallearninginstitute.com/blog/mayers-principles-multimedia-learning" TargetMode="External" Type="http://schemas.openxmlformats.org/officeDocument/2006/relationships/hyperlink"/></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10" Target="https://x.com/finleyt/status/1557202077243379712" TargetMode="External" Type="http://schemas.openxmlformats.org/officeDocument/2006/relationships/hyperlink"/><Relationship Id="rId11" Target="https://x.com/finleyt/status/1557202077243379712" TargetMode="External" Type="http://schemas.openxmlformats.org/officeDocument/2006/relationships/hyperlink"/><Relationship Id="rId12" Target="https://www.researchgate.net/publication/232494695_Signaling_as_a_Cognitive_Guide_in_Multimedia_Learning" TargetMode="External" Type="http://schemas.openxmlformats.org/officeDocument/2006/relationships/hyperlink"/><Relationship Id="rId13" Target="https://www.researchgate.net/publication/232494695_Signaling_as_a_Cognitive_Guide_in_Multimedia_Learning" TargetMode="External" Type="http://schemas.openxmlformats.org/officeDocument/2006/relationships/hyperlink"/><Relationship Id="rId2" Target="../media/image258.png" Type="http://schemas.openxmlformats.org/officeDocument/2006/relationships/image"/><Relationship Id="rId3" Target="../media/image259.svg" Type="http://schemas.openxmlformats.org/officeDocument/2006/relationships/image"/><Relationship Id="rId4" Target="../media/image260.png" Type="http://schemas.openxmlformats.org/officeDocument/2006/relationships/image"/><Relationship Id="rId5" Target="../media/image261.svg" Type="http://schemas.openxmlformats.org/officeDocument/2006/relationships/image"/><Relationship Id="rId6" Target="../media/image262.png" Type="http://schemas.openxmlformats.org/officeDocument/2006/relationships/image"/><Relationship Id="rId7" Target="../media/image263.svg" Type="http://schemas.openxmlformats.org/officeDocument/2006/relationships/image"/><Relationship Id="rId8" Target="../media/image264.jpeg" Type="http://schemas.openxmlformats.org/officeDocument/2006/relationships/image"/><Relationship Id="rId9" Target="https://x.com/finleyt/status/1557202077243379712" TargetMode="External" Type="http://schemas.openxmlformats.org/officeDocument/2006/relationships/hyperlink"/></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2.png" Type="http://schemas.openxmlformats.org/officeDocument/2006/relationships/image"/><Relationship Id="rId11" Target="../media/image273.svg" Type="http://schemas.openxmlformats.org/officeDocument/2006/relationships/image"/><Relationship Id="rId12" Target="../media/image274.png" Type="http://schemas.openxmlformats.org/officeDocument/2006/relationships/image"/><Relationship Id="rId13" Target="../media/image275.svg" Type="http://schemas.openxmlformats.org/officeDocument/2006/relationships/image"/><Relationship Id="rId14" Target="../media/image276.png" Type="http://schemas.openxmlformats.org/officeDocument/2006/relationships/image"/><Relationship Id="rId15" Target="../media/image277.svg" Type="http://schemas.openxmlformats.org/officeDocument/2006/relationships/image"/><Relationship Id="rId16" Target="../media/image278.png" Type="http://schemas.openxmlformats.org/officeDocument/2006/relationships/image"/><Relationship Id="rId17" Target="../media/image279.svg" Type="http://schemas.openxmlformats.org/officeDocument/2006/relationships/image"/><Relationship Id="rId18" Target="https://doi.org/10.3758/s13414-022-02625-w" TargetMode="External" Type="http://schemas.openxmlformats.org/officeDocument/2006/relationships/hyperlink"/><Relationship Id="rId19" Target="https://doi.org/10.3758/s13414-022-02625-w" TargetMode="External" Type="http://schemas.openxmlformats.org/officeDocument/2006/relationships/hyperlink"/><Relationship Id="rId2" Target="../media/image265.png" Type="http://schemas.openxmlformats.org/officeDocument/2006/relationships/image"/><Relationship Id="rId20" Target="https://x.com/finleyt/status/1557202077243379712" TargetMode="External" Type="http://schemas.openxmlformats.org/officeDocument/2006/relationships/hyperlink"/><Relationship Id="rId21" Target="https://x.com/finleyt/status/1557202077243379712" TargetMode="External" Type="http://schemas.openxmlformats.org/officeDocument/2006/relationships/hyperlink"/><Relationship Id="rId22" Target="https://x.com/finleyt/status/1557202077243379712" TargetMode="External" Type="http://schemas.openxmlformats.org/officeDocument/2006/relationships/hyperlink"/><Relationship Id="rId23" Target="https://doi.org/10.1002/sres.1022" TargetMode="External" Type="http://schemas.openxmlformats.org/officeDocument/2006/relationships/hyperlink"/><Relationship Id="rId24" Target="https://doi.org/10.1002/sres.1022" TargetMode="External" Type="http://schemas.openxmlformats.org/officeDocument/2006/relationships/hyperlink"/><Relationship Id="rId25" Target="https://doi.org/10.1002/sres.1022" TargetMode="External" Type="http://schemas.openxmlformats.org/officeDocument/2006/relationships/hyperlink"/><Relationship Id="rId26" Target="https://elearningindustry.com/3-chunking-strategies-that-every-instructional-designer-should-know" TargetMode="External" Type="http://schemas.openxmlformats.org/officeDocument/2006/relationships/hyperlink"/><Relationship Id="rId27" Target="https://elearningindustry.com/3-chunking-strategies-that-every-instructional-designer-should-know" TargetMode="External" Type="http://schemas.openxmlformats.org/officeDocument/2006/relationships/hyperlink"/><Relationship Id="rId28" Target="https://elearningindustry.com/3-chunking-strategies-that-every-instructional-designer-should-know" TargetMode="External" Type="http://schemas.openxmlformats.org/officeDocument/2006/relationships/hyperlink"/><Relationship Id="rId29" Target="https://elearningindustry.com/3-chunking-strategies-that-every-instructional-designer-should-know" TargetMode="External" Type="http://schemas.openxmlformats.org/officeDocument/2006/relationships/hyperlink"/><Relationship Id="rId3" Target="../media/image266.svg" Type="http://schemas.openxmlformats.org/officeDocument/2006/relationships/image"/><Relationship Id="rId30" Target="https://doi.org/10.1207/s15328023top0902_17" TargetMode="External" Type="http://schemas.openxmlformats.org/officeDocument/2006/relationships/hyperlink"/><Relationship Id="rId31" Target="https://doi.org/10.1207/s15328023top0902_17" TargetMode="External" Type="http://schemas.openxmlformats.org/officeDocument/2006/relationships/hyperlink"/><Relationship Id="rId32" Target="https://www.researchgate.net/publication/324804549_How_Does_Chunking_Help_Working_Memory" TargetMode="External" Type="http://schemas.openxmlformats.org/officeDocument/2006/relationships/hyperlink"/><Relationship Id="rId33" Target="https://www.researchgate.net/publication/324804549_How_Does_Chunking_Help_Working_Memory" TargetMode="External" Type="http://schemas.openxmlformats.org/officeDocument/2006/relationships/hyperlink"/><Relationship Id="rId34" Target="https://www.researchgate.net/publication/324804549_How_Does_Chunking_Help_Working_Memory" TargetMode="External" Type="http://schemas.openxmlformats.org/officeDocument/2006/relationships/hyperlink"/><Relationship Id="rId4" Target="../media/image267.png" Type="http://schemas.openxmlformats.org/officeDocument/2006/relationships/image"/><Relationship Id="rId5" Target="../media/image268.svg" Type="http://schemas.openxmlformats.org/officeDocument/2006/relationships/image"/><Relationship Id="rId6" Target="../media/image269.png" Type="http://schemas.openxmlformats.org/officeDocument/2006/relationships/image"/><Relationship Id="rId7" Target="../media/image270.svg" Type="http://schemas.openxmlformats.org/officeDocument/2006/relationships/image"/><Relationship Id="rId8" Target="../media/image178.png" Type="http://schemas.openxmlformats.org/officeDocument/2006/relationships/image"/><Relationship Id="rId9" Target="../media/image271.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0.png" Type="http://schemas.openxmlformats.org/officeDocument/2006/relationships/image"/><Relationship Id="rId3" Target="../media/image281.svg" Type="http://schemas.openxmlformats.org/officeDocument/2006/relationships/image"/><Relationship Id="rId4" Target="../media/image39.png" Type="http://schemas.openxmlformats.org/officeDocument/2006/relationships/image"/><Relationship Id="rId5" Target="../media/image282.svg" Type="http://schemas.openxmlformats.org/officeDocument/2006/relationships/image"/><Relationship Id="rId6" Target="../media/image283.jpeg" Type="http://schemas.openxmlformats.org/officeDocument/2006/relationships/image"/><Relationship Id="rId7" Target="https://www.digitallearninginstitute.com/blog/visual-design-for-digital-learning-c-r-a-p-principles" TargetMode="External" Type="http://schemas.openxmlformats.org/officeDocument/2006/relationships/hyperlink"/><Relationship Id="rId8" Target="https://www.digitallearninginstitute.com/blog/visual-design-for-digital-learning-c-r-a-p-principles" TargetMode="External" Type="http://schemas.openxmlformats.org/officeDocument/2006/relationships/hyperlink"/><Relationship Id="rId9" Target="https://www.digitallearninginstitute.com/blog/visual-design-for-digital-learning-c-r-a-p-principles" TargetMode="External" Type="http://schemas.openxmlformats.org/officeDocument/2006/relationships/hyperlink"/></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4.jpeg" Type="http://schemas.openxmlformats.org/officeDocument/2006/relationships/image"/><Relationship Id="rId3" Target="../media/image285.jpeg" Type="http://schemas.openxmlformats.org/officeDocument/2006/relationships/image"/><Relationship Id="rId4" Target="../media/image286.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4.png" Type="http://schemas.openxmlformats.org/officeDocument/2006/relationships/image"/><Relationship Id="rId11" Target="../media/image295.svg" Type="http://schemas.openxmlformats.org/officeDocument/2006/relationships/image"/><Relationship Id="rId12" Target="../media/image296.png" Type="http://schemas.openxmlformats.org/officeDocument/2006/relationships/image"/><Relationship Id="rId13" Target="../media/image297.svg" Type="http://schemas.openxmlformats.org/officeDocument/2006/relationships/image"/><Relationship Id="rId14" Target="../media/image298.png" Type="http://schemas.openxmlformats.org/officeDocument/2006/relationships/image"/><Relationship Id="rId15" Target="../media/image299.svg" Type="http://schemas.openxmlformats.org/officeDocument/2006/relationships/image"/><Relationship Id="rId16" Target="../media/image300.png" Type="http://schemas.openxmlformats.org/officeDocument/2006/relationships/image"/><Relationship Id="rId17" Target="../media/image301.svg" Type="http://schemas.openxmlformats.org/officeDocument/2006/relationships/image"/><Relationship Id="rId18" Target="../media/image302.jpeg" Type="http://schemas.openxmlformats.org/officeDocument/2006/relationships/image"/><Relationship Id="rId19" Target="https://www.digitallearninginstitute.com/blog/visual-design-for-digital-learning-c-r-a%E2%80%91p%E2%80%91principles" TargetMode="External" Type="http://schemas.openxmlformats.org/officeDocument/2006/relationships/hyperlink"/><Relationship Id="rId2" Target="../media/image258.png" Type="http://schemas.openxmlformats.org/officeDocument/2006/relationships/image"/><Relationship Id="rId20" Target="https://www.digitallearninginstitute.com/blog/visual-design-for-digital-learning-c-r-a%E2%80%91p%E2%80%91principles" TargetMode="External" Type="http://schemas.openxmlformats.org/officeDocument/2006/relationships/hyperlink"/><Relationship Id="rId21" Target="https://research.ebsco.com/c/36ffkw/search/details/pomjembspb?limiters=FT%3AY%2CRV%3AY&amp;q=Effects%20of%20visual%20vs.%20verbal%20presentation%20on%20cognitive%20load%20in%20vigilance%20tasks" TargetMode="External" Type="http://schemas.openxmlformats.org/officeDocument/2006/relationships/hyperlink"/><Relationship Id="rId22" Target="https://research.ebsco.com/c/36ffkw/search/details/pomjembspb?limiters=FT%3AY%2CRV%3AY&amp;q=Effects%20of%20visual%20vs.%20verbal%20presentation%20on%20cognitive%20load%20in%20vigilance%20tasks" TargetMode="External" Type="http://schemas.openxmlformats.org/officeDocument/2006/relationships/hyperlink"/><Relationship Id="rId23" Target="https://research.ebsco.com/c/36ffkw/search/details/pomjembspb?limiters=FT%3AY%2CRV%3AY&amp;q=Effects%20of%20visual%20vs.%20verbal%20presentation%20on%20cognitive%20load%20in%20vigilance%20tasks" TargetMode="External" Type="http://schemas.openxmlformats.org/officeDocument/2006/relationships/hyperlink"/><Relationship Id="rId24" Target="https://research.ebsco.com/c/36ffkw/search/details/pomjembspb?limiters=FT%3AY%2CRV%3AY&amp;q=Effects%20of%20visual%20vs.%20verbal%20presentation%20on%20cognitive%20load%20in%20vigilance%20tasks" TargetMode="External" Type="http://schemas.openxmlformats.org/officeDocument/2006/relationships/hyperlink"/><Relationship Id="rId25" Target="https://research.ebsco.com/c/36ffkw/search/details/gnupmgoahj?limiters=FT%3AY%2CRV%3AY&amp;q=Spatial%20contiguity%20and%20visual%20split-attention%20effects%20in%20multimedia%20learning%2C%20Schroeder" TargetMode="External" Type="http://schemas.openxmlformats.org/officeDocument/2006/relationships/hyperlink"/><Relationship Id="rId26" Target="https://research.ebsco.com/c/36ffkw/search/details/gnupmgoahj?limiters=FT%3AY%2CRV%3AY&amp;q=Spatial%20contiguity%20and%20visual%20split-attention%20effects%20in%20multimedia%20learning%2C%20Schroeder" TargetMode="External" Type="http://schemas.openxmlformats.org/officeDocument/2006/relationships/hyperlink"/><Relationship Id="rId27" Target="https://research.ebsco.com/c/36ffkw/search/details/gnupmgoahj?limiters=FT%3AY%2CRV%3AY&amp;q=Spatial%20contiguity%20and%20visual%20split-attention%20effects%20in%20multimedia%20learning%2C%20Schroeder" TargetMode="External" Type="http://schemas.openxmlformats.org/officeDocument/2006/relationships/hyperlink"/><Relationship Id="rId28" Target="https://research.ebsco.com/c/36ffkw/search/details/gnupmgoahj?limiters=FT%3AY%2CRV%3AY&amp;q=Spatial%20contiguity%20and%20visual%20split-attention%20effects%20in%20multimedia%20learning%2C%20Schroeder" TargetMode="External" Type="http://schemas.openxmlformats.org/officeDocument/2006/relationships/hyperlink"/><Relationship Id="rId3" Target="../media/image287.svg" Type="http://schemas.openxmlformats.org/officeDocument/2006/relationships/image"/><Relationship Id="rId4" Target="../media/image288.png" Type="http://schemas.openxmlformats.org/officeDocument/2006/relationships/image"/><Relationship Id="rId5" Target="../media/image289.svg" Type="http://schemas.openxmlformats.org/officeDocument/2006/relationships/image"/><Relationship Id="rId6" Target="../media/image290.png" Type="http://schemas.openxmlformats.org/officeDocument/2006/relationships/image"/><Relationship Id="rId7" Target="../media/image291.svg" Type="http://schemas.openxmlformats.org/officeDocument/2006/relationships/image"/><Relationship Id="rId8" Target="../media/image292.png" Type="http://schemas.openxmlformats.org/officeDocument/2006/relationships/image"/><Relationship Id="rId9" Target="../media/image293.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3.png" Type="http://schemas.openxmlformats.org/officeDocument/2006/relationships/image"/><Relationship Id="rId3" Target="../media/image304.svg" Type="http://schemas.openxmlformats.org/officeDocument/2006/relationships/image"/><Relationship Id="rId4" Target="../media/image305.jpeg" Type="http://schemas.openxmlformats.org/officeDocument/2006/relationships/image"/><Relationship Id="rId5" Target="https://www.testbase.co.uk/differentiation-vs-scaffolding-a-joint-approach-to-adaptive-teaching/" TargetMode="External" Type="http://schemas.openxmlformats.org/officeDocument/2006/relationships/hyperlink"/><Relationship Id="rId6" Target="https://www.testbase.co.uk/differentiation-vs-scaffolding-a-joint-approach-to-adaptive-teaching/" TargetMode="External" Type="http://schemas.openxmlformats.org/officeDocument/2006/relationships/hyperlink"/></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6.jpeg" Type="http://schemas.openxmlformats.org/officeDocument/2006/relationships/image"/><Relationship Id="rId3" Target="../media/image307.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frontiersin.org/articles/10.3389/feduc.2023.1088556/full" TargetMode="External" Type="http://schemas.openxmlformats.org/officeDocument/2006/relationships/hyperlink"/><Relationship Id="rId11" Target="https://doi.org/10.1007/BF02504515" TargetMode="External" Type="http://schemas.openxmlformats.org/officeDocument/2006/relationships/hyperlink"/><Relationship Id="rId12" Target="https://doi.org/10.1007/BF02504515" TargetMode="External" Type="http://schemas.openxmlformats.org/officeDocument/2006/relationships/hyperlink"/><Relationship Id="rId13" Target="https://doi.org/10.1007/BF02504515" TargetMode="External" Type="http://schemas.openxmlformats.org/officeDocument/2006/relationships/hyperlink"/><Relationship Id="rId14" Target="https://www.sciencedirect.com/science/article/abs/pii/S0360131510002526" TargetMode="External" Type="http://schemas.openxmlformats.org/officeDocument/2006/relationships/hyperlink"/><Relationship Id="rId15" Target="https://www.sciencedirect.com/science/article/abs/pii/S0360131510002526" TargetMode="External" Type="http://schemas.openxmlformats.org/officeDocument/2006/relationships/hyperlink"/><Relationship Id="rId2" Target="../media/image308.png" Type="http://schemas.openxmlformats.org/officeDocument/2006/relationships/image"/><Relationship Id="rId3" Target="../media/image309.svg" Type="http://schemas.openxmlformats.org/officeDocument/2006/relationships/image"/><Relationship Id="rId4" Target="../media/image310.png" Type="http://schemas.openxmlformats.org/officeDocument/2006/relationships/image"/><Relationship Id="rId5" Target="../media/image311.svg" Type="http://schemas.openxmlformats.org/officeDocument/2006/relationships/image"/><Relationship Id="rId6" Target="../media/image312.png" Type="http://schemas.openxmlformats.org/officeDocument/2006/relationships/image"/><Relationship Id="rId7" Target="../media/image313.svg" Type="http://schemas.openxmlformats.org/officeDocument/2006/relationships/image"/><Relationship Id="rId8" Target="../media/image314.jpeg" Type="http://schemas.openxmlformats.org/officeDocument/2006/relationships/image"/><Relationship Id="rId9" Target="https://www.frontiersin.org/articles/10.3389/feduc.2023.1088556/full"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jpeg" Type="http://schemas.openxmlformats.org/officeDocument/2006/relationships/image"/><Relationship Id="rId11" Target="https://learnlever.com/behaviorism-in-education/" TargetMode="External" Type="http://schemas.openxmlformats.org/officeDocument/2006/relationships/hyperlink"/><Relationship Id="rId12" Target="https://learnlever.com/behaviorism-in-education/" TargetMode="External" Type="http://schemas.openxmlformats.org/officeDocument/2006/relationships/hyperlink"/><Relationship Id="rId13" Target="https://www.facebook.com/psychandcounselling?__tn__=-UC*F" TargetMode="External" Type="http://schemas.openxmlformats.org/officeDocument/2006/relationships/hyperlink"/><Relationship Id="rId14" Target="https://www.facebook.com/psychandcounselling?__tn__=-UC*F" TargetMode="External" Type="http://schemas.openxmlformats.org/officeDocument/2006/relationships/hyperlink"/><Relationship Id="rId15" Target="https://www.facebook.com/psychandcounselling?__tn__=-UC*F" TargetMode="External" Type="http://schemas.openxmlformats.org/officeDocument/2006/relationships/hyperlink"/><Relationship Id="rId16" Target="https://doi.org/10.3991/ijoe.v19i14.43163" TargetMode="External" Type="http://schemas.openxmlformats.org/officeDocument/2006/relationships/hyperlink"/><Relationship Id="rId17" Target="https://doi.org/10.3991/ijoe.v19i14.43163" TargetMode="External" Type="http://schemas.openxmlformats.org/officeDocument/2006/relationships/hyperlink"/><Relationship Id="rId18" Target="https://doi.org/10.3991/ijoe.v19i14.43163" TargetMode="External" Type="http://schemas.openxmlformats.org/officeDocument/2006/relationships/hyperlink"/><Relationship Id="rId19" Target="https://amphigean.com/2020/09/01/learning-theories-cognitivism/" TargetMode="External" Type="http://schemas.openxmlformats.org/officeDocument/2006/relationships/hyperlink"/><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3.png" Type="http://schemas.openxmlformats.org/officeDocument/2006/relationships/image"/><Relationship Id="rId11" Target="../media/image324.svg" Type="http://schemas.openxmlformats.org/officeDocument/2006/relationships/image"/><Relationship Id="rId12" Target="../media/image165.png" Type="http://schemas.openxmlformats.org/officeDocument/2006/relationships/image"/><Relationship Id="rId13" Target="../media/image325.svg" Type="http://schemas.openxmlformats.org/officeDocument/2006/relationships/image"/><Relationship Id="rId14" Target="../media/image326.png" Type="http://schemas.openxmlformats.org/officeDocument/2006/relationships/image"/><Relationship Id="rId15" Target="../media/image327.svg" Type="http://schemas.openxmlformats.org/officeDocument/2006/relationships/image"/><Relationship Id="rId16" Target="../media/image328.png" Type="http://schemas.openxmlformats.org/officeDocument/2006/relationships/image"/><Relationship Id="rId17" Target="../media/image329.svg" Type="http://schemas.openxmlformats.org/officeDocument/2006/relationships/image"/><Relationship Id="rId18" Target="../media/image330.png" Type="http://schemas.openxmlformats.org/officeDocument/2006/relationships/image"/><Relationship Id="rId19" Target="../media/image331.svg" Type="http://schemas.openxmlformats.org/officeDocument/2006/relationships/image"/><Relationship Id="rId2" Target="../media/image315.png" Type="http://schemas.openxmlformats.org/officeDocument/2006/relationships/image"/><Relationship Id="rId20" Target="../media/image332.png" Type="http://schemas.openxmlformats.org/officeDocument/2006/relationships/image"/><Relationship Id="rId21" Target="../media/image333.svg" Type="http://schemas.openxmlformats.org/officeDocument/2006/relationships/image"/><Relationship Id="rId22" Target="../media/image334.jpeg" Type="http://schemas.openxmlformats.org/officeDocument/2006/relationships/image"/><Relationship Id="rId23" Target="https://deepthoughtshed.com/2024/07/07/matrix-of-student-success-a-2x2-w-social-academic-engagement/" TargetMode="External" Type="http://schemas.openxmlformats.org/officeDocument/2006/relationships/hyperlink"/><Relationship Id="rId24" Target="https://deepthoughtshed.com/2024/07/07/matrix-of-student-success-a-2x2-w-social-academic-engagement/" TargetMode="External" Type="http://schemas.openxmlformats.org/officeDocument/2006/relationships/hyperlink"/><Relationship Id="rId25" Target="https://research.ebsco.com/c/36ffkw/search/details/feognmlwu5?limiters=FT%3AY%2CRV%3AY&amp;q=Scaffolding%20problem%20solving%20in%20technology-enhanced%20learning%20environments%3A%20Bridging%20Research%20and%20theory%20with%20practice%2C%20Kim" TargetMode="External" Type="http://schemas.openxmlformats.org/officeDocument/2006/relationships/hyperlink"/><Relationship Id="rId26" Target="https://research.ebsco.com/c/36ffkw/search/details/feognmlwu5?limiters=FT%3AY%2CRV%3AY&amp;q=Scaffolding%20problem%20solving%20in%20technology-enhanced%20learning%20environments%3A%20Bridging%20Research%20and%20theory%20with%20practice%2C%20Kim" TargetMode="External" Type="http://schemas.openxmlformats.org/officeDocument/2006/relationships/hyperlink"/><Relationship Id="rId27" Target="https://www.niu.edu/citl/resources/guides/instructional-guide/instructional-scaffolding-to-improve-learning.shtml" TargetMode="External" Type="http://schemas.openxmlformats.org/officeDocument/2006/relationships/hyperlink"/><Relationship Id="rId28" Target="https://www.niu.edu/citl/resources/guides/instructional-guide/instructional-scaffolding-to-improve-learning.shtml" TargetMode="External" Type="http://schemas.openxmlformats.org/officeDocument/2006/relationships/hyperlink"/><Relationship Id="rId29" Target="https://www.niu.edu/citl/resources/guides/instructional-guide/instructional-scaffolding-to-improve-learning.shtml" TargetMode="External" Type="http://schemas.openxmlformats.org/officeDocument/2006/relationships/hyperlink"/><Relationship Id="rId3" Target="../media/image316.svg" Type="http://schemas.openxmlformats.org/officeDocument/2006/relationships/image"/><Relationship Id="rId30" Target="https://www.testbase.co.uk/differentiation-vs-scaffolding-a-joint-approach-to-adaptive-teaching/" TargetMode="External" Type="http://schemas.openxmlformats.org/officeDocument/2006/relationships/hyperlink"/><Relationship Id="rId31" Target="https://www.testbase.co.uk/differentiation-vs-scaffolding-a-joint-approach-to-adaptive-teaching/" TargetMode="External" Type="http://schemas.openxmlformats.org/officeDocument/2006/relationships/hyperlink"/><Relationship Id="rId32" Target="https://www.testbase.co.uk/differentiation-vs-scaffolding-a-joint-approach-to-adaptive-teaching/" TargetMode="External" Type="http://schemas.openxmlformats.org/officeDocument/2006/relationships/hyperlink"/><Relationship Id="rId33" Target="https://www.testbase.co.uk/differentiation-vs-scaffolding-a-joint-approach-to-adaptive-teaching/" TargetMode="External" Type="http://schemas.openxmlformats.org/officeDocument/2006/relationships/hyperlink"/><Relationship Id="rId4" Target="../media/image317.png" Type="http://schemas.openxmlformats.org/officeDocument/2006/relationships/image"/><Relationship Id="rId5" Target="../media/image318.svg" Type="http://schemas.openxmlformats.org/officeDocument/2006/relationships/image"/><Relationship Id="rId6" Target="../media/image319.png" Type="http://schemas.openxmlformats.org/officeDocument/2006/relationships/image"/><Relationship Id="rId7" Target="../media/image320.svg" Type="http://schemas.openxmlformats.org/officeDocument/2006/relationships/image"/><Relationship Id="rId8" Target="../media/image321.png" Type="http://schemas.openxmlformats.org/officeDocument/2006/relationships/image"/><Relationship Id="rId9" Target="../media/image322.sv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5.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10" Target="https://doi.org/10.1002/sce.21864" TargetMode="External" Type="http://schemas.openxmlformats.org/officeDocument/2006/relationships/hyperlink"/><Relationship Id="rId11" Target="https://journals.sagepub.com/doi/10.1177/1541931213601584" TargetMode="External" Type="http://schemas.openxmlformats.org/officeDocument/2006/relationships/hyperlink"/><Relationship Id="rId12" Target="https://journals.sagepub.com/doi/10.1177/1541931213601584" TargetMode="External" Type="http://schemas.openxmlformats.org/officeDocument/2006/relationships/hyperlink"/><Relationship Id="rId13" Target="https://journals.sagepub.com/doi/10.1177/14697874241230459" TargetMode="External" Type="http://schemas.openxmlformats.org/officeDocument/2006/relationships/hyperlink"/><Relationship Id="rId14" Target="https://journals.sagepub.com/doi/10.1177/14697874241230459" TargetMode="External" Type="http://schemas.openxmlformats.org/officeDocument/2006/relationships/hyperlink"/><Relationship Id="rId15" Target="https://journals.sagepub.com/doi/10.1177/14697874241230459" TargetMode="External" Type="http://schemas.openxmlformats.org/officeDocument/2006/relationships/hyperlink"/><Relationship Id="rId2" Target="../media/image336.png" Type="http://schemas.openxmlformats.org/officeDocument/2006/relationships/image"/><Relationship Id="rId3" Target="../media/image337.svg" Type="http://schemas.openxmlformats.org/officeDocument/2006/relationships/image"/><Relationship Id="rId4" Target="../media/image174.png" Type="http://schemas.openxmlformats.org/officeDocument/2006/relationships/image"/><Relationship Id="rId5" Target="../media/image338.svg" Type="http://schemas.openxmlformats.org/officeDocument/2006/relationships/image"/><Relationship Id="rId6" Target="../media/image169.png" Type="http://schemas.openxmlformats.org/officeDocument/2006/relationships/image"/><Relationship Id="rId7" Target="../media/image339.svg" Type="http://schemas.openxmlformats.org/officeDocument/2006/relationships/image"/><Relationship Id="rId8" Target="../media/image340.jpeg" Type="http://schemas.openxmlformats.org/officeDocument/2006/relationships/image"/><Relationship Id="rId9" Target="https://doi.org/10.1002/sce.21864" TargetMode="External" Type="http://schemas.openxmlformats.org/officeDocument/2006/relationships/hyperlink"/></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1.png" Type="http://schemas.openxmlformats.org/officeDocument/2006/relationships/image"/><Relationship Id="rId3" Target="../media/image342.svg" Type="http://schemas.openxmlformats.org/officeDocument/2006/relationships/image"/><Relationship Id="rId4" Target="../media/image343.png" Type="http://schemas.openxmlformats.org/officeDocument/2006/relationships/image"/><Relationship Id="rId5" Target="https://wiki.ubc.ca/Course:EDCP371_951_2010/Active_learning" TargetMode="External" Type="http://schemas.openxmlformats.org/officeDocument/2006/relationships/hyperlink"/><Relationship Id="rId6" Target="https://wiki.ubc.ca/Course:EDCP371_951_2010/Active_learning" TargetMode="External" Type="http://schemas.openxmlformats.org/officeDocument/2006/relationships/hyperlink"/></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2.png" Type="http://schemas.openxmlformats.org/officeDocument/2006/relationships/image"/><Relationship Id="rId11" Target="../media/image353.svg" Type="http://schemas.openxmlformats.org/officeDocument/2006/relationships/image"/><Relationship Id="rId12" Target="../media/image354.jpeg" Type="http://schemas.openxmlformats.org/officeDocument/2006/relationships/image"/><Relationship Id="rId13" Target="https://www.pnas.org/content/111/23/8410" TargetMode="External" Type="http://schemas.openxmlformats.org/officeDocument/2006/relationships/hyperlink"/><Relationship Id="rId14" Target="https://www.pnas.org/content/111/23/8410" TargetMode="External" Type="http://schemas.openxmlformats.org/officeDocument/2006/relationships/hyperlink"/><Relationship Id="rId15" Target="https://www.pnas.org/content/111/23/8410" TargetMode="External" Type="http://schemas.openxmlformats.org/officeDocument/2006/relationships/hyperlink"/><Relationship Id="rId16" Target="https://stemeducationjournal.springeropen.com/articles/10.1186/s40594-021-00270-7" TargetMode="External" Type="http://schemas.openxmlformats.org/officeDocument/2006/relationships/hyperlink"/><Relationship Id="rId17" Target="https://stemeducationjournal.springeropen.com/articles/10.1186/s40594-021-00270-7" TargetMode="External" Type="http://schemas.openxmlformats.org/officeDocument/2006/relationships/hyperlink"/><Relationship Id="rId18" Target="https://wiki.ubc.ca/Course:EDCP371_951_2010/Active_learning" TargetMode="External" Type="http://schemas.openxmlformats.org/officeDocument/2006/relationships/hyperlink"/><Relationship Id="rId19" Target="https://wiki.ubc.ca/Course:EDCP371_951_2010/Active_learning" TargetMode="External" Type="http://schemas.openxmlformats.org/officeDocument/2006/relationships/hyperlink"/><Relationship Id="rId2" Target="../media/image344.png" Type="http://schemas.openxmlformats.org/officeDocument/2006/relationships/image"/><Relationship Id="rId20" Target="https://eric.ed.gov/?id=EJ1413820" TargetMode="External" Type="http://schemas.openxmlformats.org/officeDocument/2006/relationships/hyperlink"/><Relationship Id="rId21" Target="https://eric.ed.gov/?id=EJ1413820" TargetMode="External" Type="http://schemas.openxmlformats.org/officeDocument/2006/relationships/hyperlink"/><Relationship Id="rId22" Target="https://eric.ed.gov/?id=EJ1413820" TargetMode="External" Type="http://schemas.openxmlformats.org/officeDocument/2006/relationships/hyperlink"/><Relationship Id="rId23" Target="https://www.sciencedirect.com/science/article/abs/pii/S1747938X25000454" TargetMode="External" Type="http://schemas.openxmlformats.org/officeDocument/2006/relationships/hyperlink"/><Relationship Id="rId24" Target="https://www.sciencedirect.com/science/article/abs/pii/S1747938X25000454" TargetMode="External" Type="http://schemas.openxmlformats.org/officeDocument/2006/relationships/hyperlink"/><Relationship Id="rId3" Target="../media/image345.svg" Type="http://schemas.openxmlformats.org/officeDocument/2006/relationships/image"/><Relationship Id="rId4" Target="../media/image346.png" Type="http://schemas.openxmlformats.org/officeDocument/2006/relationships/image"/><Relationship Id="rId5" Target="../media/image347.svg" Type="http://schemas.openxmlformats.org/officeDocument/2006/relationships/image"/><Relationship Id="rId6" Target="../media/image348.png" Type="http://schemas.openxmlformats.org/officeDocument/2006/relationships/image"/><Relationship Id="rId7" Target="../media/image349.svg" Type="http://schemas.openxmlformats.org/officeDocument/2006/relationships/image"/><Relationship Id="rId8" Target="../media/image350.png" Type="http://schemas.openxmlformats.org/officeDocument/2006/relationships/image"/><Relationship Id="rId9" Target="../media/image351.sv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5.png" Type="http://schemas.openxmlformats.org/officeDocument/2006/relationships/image"/><Relationship Id="rId3" Target="../media/image356.svg" Type="http://schemas.openxmlformats.org/officeDocument/2006/relationships/image"/><Relationship Id="rId4" Target="../media/image357.jpeg" Type="http://schemas.openxmlformats.org/officeDocument/2006/relationships/image"/><Relationship Id="rId5" Target="../media/image358.jpeg" Type="http://schemas.openxmlformats.org/officeDocument/2006/relationships/image"/><Relationship Id="rId6" Target="https://www.sciencedirect.com/science/article/abs/pii/S0360131510002526" TargetMode="External" Type="http://schemas.openxmlformats.org/officeDocument/2006/relationships/hyperlink"/><Relationship Id="rId7" Target="https://www.sciencedirect.com/science/article/abs/pii/S0360131510002526" TargetMode="External" Type="http://schemas.openxmlformats.org/officeDocument/2006/relationships/hyperlink"/></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7.png" Type="http://schemas.openxmlformats.org/officeDocument/2006/relationships/image"/><Relationship Id="rId11" Target="../media/image368.svg" Type="http://schemas.openxmlformats.org/officeDocument/2006/relationships/image"/><Relationship Id="rId12" Target="../media/image369.jpeg" Type="http://schemas.openxmlformats.org/officeDocument/2006/relationships/image"/><Relationship Id="rId13" Target="https://link.springer.com/article/10.1007/s10984-024-09501-4" TargetMode="External" Type="http://schemas.openxmlformats.org/officeDocument/2006/relationships/hyperlink"/><Relationship Id="rId14" Target="https://link.springer.com/article/10.1007/s10984-024-09501-4" TargetMode="External" Type="http://schemas.openxmlformats.org/officeDocument/2006/relationships/hyperlink"/><Relationship Id="rId15" Target="https://link.springer.com/article/10.1007/s10984-024-09501-4" TargetMode="External" Type="http://schemas.openxmlformats.org/officeDocument/2006/relationships/hyperlink"/><Relationship Id="rId16" Target="https://link.springer.com/article/10.1007/s10984-024-09501-4?utm_source=chatgpt.com" TargetMode="External" Type="http://schemas.openxmlformats.org/officeDocument/2006/relationships/hyperlink"/><Relationship Id="rId17" Target="https://link.springer.com/article/10.1007/s10984-024-09501-4?utm_source=chatgpt.com" TargetMode="External" Type="http://schemas.openxmlformats.org/officeDocument/2006/relationships/hyperlink"/><Relationship Id="rId18" Target="https://eric.ed.gov/?id=EJ1452101" TargetMode="External" Type="http://schemas.openxmlformats.org/officeDocument/2006/relationships/hyperlink"/><Relationship Id="rId19" Target="https://eric.ed.gov/?id=EJ1452101" TargetMode="External" Type="http://schemas.openxmlformats.org/officeDocument/2006/relationships/hyperlink"/><Relationship Id="rId2" Target="../media/image359.png" Type="http://schemas.openxmlformats.org/officeDocument/2006/relationships/image"/><Relationship Id="rId20" Target="https://eric.ed.gov/?id=EJ1452101" TargetMode="External" Type="http://schemas.openxmlformats.org/officeDocument/2006/relationships/hyperlink"/><Relationship Id="rId21" Target="https://www.researchgate.net/publication/374414623_Effectiveness_of_online_collaborative_problem-solving_method_on_students_learning_performance_A_meta-analysis" TargetMode="External" Type="http://schemas.openxmlformats.org/officeDocument/2006/relationships/hyperlink"/><Relationship Id="rId22" Target="https://www.researchgate.net/publication/374414623_Effectiveness_of_online_collaborative_problem-solving_method_on_students_learning_performance_A_meta-analysis" TargetMode="External" Type="http://schemas.openxmlformats.org/officeDocument/2006/relationships/hyperlink"/><Relationship Id="rId23" Target="https://www.researchgate.net/publication/374414623_Effectiveness_of_online_collaborative_problem-solving_method_on_students_learning_performance_A_meta-analysis" TargetMode="External" Type="http://schemas.openxmlformats.org/officeDocument/2006/relationships/hyperlink"/><Relationship Id="rId3" Target="../media/image360.svg" Type="http://schemas.openxmlformats.org/officeDocument/2006/relationships/image"/><Relationship Id="rId4" Target="../media/image361.png" Type="http://schemas.openxmlformats.org/officeDocument/2006/relationships/image"/><Relationship Id="rId5" Target="../media/image362.svg" Type="http://schemas.openxmlformats.org/officeDocument/2006/relationships/image"/><Relationship Id="rId6" Target="../media/image363.png" Type="http://schemas.openxmlformats.org/officeDocument/2006/relationships/image"/><Relationship Id="rId7" Target="../media/image364.svg" Type="http://schemas.openxmlformats.org/officeDocument/2006/relationships/image"/><Relationship Id="rId8" Target="../media/image365.png" Type="http://schemas.openxmlformats.org/officeDocument/2006/relationships/image"/><Relationship Id="rId9" Target="../media/image366.sv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0.png" Type="http://schemas.openxmlformats.org/officeDocument/2006/relationships/image"/><Relationship Id="rId3" Target="../media/image371.sv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2.png" Type="http://schemas.openxmlformats.org/officeDocument/2006/relationships/image"/><Relationship Id="rId3" Target="../media/image373.svg" Type="http://schemas.openxmlformats.org/officeDocument/2006/relationships/image"/><Relationship Id="rId4" Target="https://psu.pb.unizin.org/idhandbook/chapter/dick-carey/" TargetMode="External" Type="http://schemas.openxmlformats.org/officeDocument/2006/relationships/hyperlink"/><Relationship Id="rId5" Target="https://psu.pb.unizin.org/idhandbook/chapter/dick-carey/" TargetMode="External" Type="http://schemas.openxmlformats.org/officeDocument/2006/relationships/hyperlink"/></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4.png" Type="http://schemas.openxmlformats.org/officeDocument/2006/relationships/image"/><Relationship Id="rId3" Target="../media/image375.svg" Type="http://schemas.openxmlformats.org/officeDocument/2006/relationships/image"/><Relationship Id="rId4" Target="../media/image376.jpeg" Type="http://schemas.openxmlformats.org/officeDocument/2006/relationships/image"/><Relationship Id="rId5" Target="https://www.youtube.com/watch?v=_fWm7cF8-WM" TargetMode="External" Type="http://schemas.openxmlformats.org/officeDocument/2006/relationships/hyperlink"/><Relationship Id="rId6" Target="https://www.youtube.com/watch?v=_fWm7cF8-WM"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jpeg" Type="http://schemas.openxmlformats.org/officeDocument/2006/relationships/image"/><Relationship Id="rId13" Target="https://amphigean.com/2020/09/01/learning-theories-cognitivism/" TargetMode="External" Type="http://schemas.openxmlformats.org/officeDocument/2006/relationships/hyperlink"/><Relationship Id="rId14" Target="https://amphigean.com/2020/09/01/learning-theories-cognitivism/" TargetMode="External" Type="http://schemas.openxmlformats.org/officeDocument/2006/relationships/hyperlink"/><Relationship Id="rId15" Target="https://amphigean.com/2020/09/01/learning-theories-cognitivism/" TargetMode="External" Type="http://schemas.openxmlformats.org/officeDocument/2006/relationships/hyperlink"/><Relationship Id="rId16" Target="https://amphigean.com/2020/09/01/learning-theories-cognitivism/" TargetMode="External" Type="http://schemas.openxmlformats.org/officeDocument/2006/relationships/hyperlink"/><Relationship Id="rId17" Target="https://amphigean.com/2020/09/01/learning-theories-cognitivism/" TargetMode="External" Type="http://schemas.openxmlformats.org/officeDocument/2006/relationships/hyperlink"/><Relationship Id="rId18" Target="https://amphigean.com/2020/09/01/learning-theories-cognitivism/" TargetMode="External" Type="http://schemas.openxmlformats.org/officeDocument/2006/relationships/hyperlink"/><Relationship Id="rId19" Target="https://doi.org/10.1002/piq.21143" TargetMode="External" Type="http://schemas.openxmlformats.org/officeDocument/2006/relationships/hyperlink"/><Relationship Id="rId2" Target="../media/image14.png" Type="http://schemas.openxmlformats.org/officeDocument/2006/relationships/image"/><Relationship Id="rId20" Target="https://doi.org/10.1002/piq.21143" TargetMode="External" Type="http://schemas.openxmlformats.org/officeDocument/2006/relationships/hyperlink"/><Relationship Id="rId21" Target="https://doi.org/10.1002/piq.21143" TargetMode="External" Type="http://schemas.openxmlformats.org/officeDocument/2006/relationships/hyperlink"/><Relationship Id="rId22" Target="https://www.simplypsychology.org/cognitive.html" TargetMode="External" Type="http://schemas.openxmlformats.org/officeDocument/2006/relationships/hyperlink"/><Relationship Id="rId23" Target="https://www.simplypsychology.org/cognitive.html" TargetMode="External" Type="http://schemas.openxmlformats.org/officeDocument/2006/relationships/hyperlink"/><Relationship Id="rId24" Target="https://doi.org/10.1002/piq.21143" TargetMode="External" Type="http://schemas.openxmlformats.org/officeDocument/2006/relationships/hyperlink"/><Relationship Id="rId25" Target="https://doi.org/10.1002/piq.21143" TargetMode="External" Type="http://schemas.openxmlformats.org/officeDocument/2006/relationships/hyperlink"/><Relationship Id="rId26" Target="https://doi.org/10.1002/piq.21143" TargetMode="External" Type="http://schemas.openxmlformats.org/officeDocument/2006/relationships/hyperlink"/><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10" Target="https://research.ebsco.com/c/36ffkw/viewer/html/giqu5sh4bb" TargetMode="External" Type="http://schemas.openxmlformats.org/officeDocument/2006/relationships/hyperlink"/><Relationship Id="rId11" Target="https://doi.org/10.1187/cbe.21-01-0003" TargetMode="External" Type="http://schemas.openxmlformats.org/officeDocument/2006/relationships/hyperlink"/><Relationship Id="rId12" Target="https://doi.org/10.1187/cbe.21-01-0003" TargetMode="External" Type="http://schemas.openxmlformats.org/officeDocument/2006/relationships/hyperlink"/><Relationship Id="rId13" Target="https://doi.org/10.3390/educsci15020257" TargetMode="External" Type="http://schemas.openxmlformats.org/officeDocument/2006/relationships/hyperlink"/><Relationship Id="rId14" Target="https://doi.org/10.3390/educsci15020257" TargetMode="External" Type="http://schemas.openxmlformats.org/officeDocument/2006/relationships/hyperlink"/><Relationship Id="rId2" Target="../media/image377.png" Type="http://schemas.openxmlformats.org/officeDocument/2006/relationships/image"/><Relationship Id="rId3" Target="../media/image378.svg" Type="http://schemas.openxmlformats.org/officeDocument/2006/relationships/image"/><Relationship Id="rId4" Target="../media/image379.png" Type="http://schemas.openxmlformats.org/officeDocument/2006/relationships/image"/><Relationship Id="rId5" Target="../media/image380.svg" Type="http://schemas.openxmlformats.org/officeDocument/2006/relationships/image"/><Relationship Id="rId6" Target="../media/image381.png" Type="http://schemas.openxmlformats.org/officeDocument/2006/relationships/image"/><Relationship Id="rId7" Target="../media/image382.svg" Type="http://schemas.openxmlformats.org/officeDocument/2006/relationships/image"/><Relationship Id="rId8" Target="../media/image383.jpeg" Type="http://schemas.openxmlformats.org/officeDocument/2006/relationships/image"/><Relationship Id="rId9" Target="https://research.ebsco.com/c/36ffkw/viewer/html/giqu5sh4bb" TargetMode="External" Type="http://schemas.openxmlformats.org/officeDocument/2006/relationships/hyperlink"/></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4.png" Type="http://schemas.openxmlformats.org/officeDocument/2006/relationships/image"/><Relationship Id="rId3" Target="../media/image385.svg" Type="http://schemas.openxmlformats.org/officeDocument/2006/relationships/image"/><Relationship Id="rId4" Target="https://jdh33431.home.blog/2019/06/22/thoughts-on-udl/" TargetMode="External" Type="http://schemas.openxmlformats.org/officeDocument/2006/relationships/hyperlink"/><Relationship Id="rId5" Target="https://jdh33431.home.blog/2019/06/22/thoughts-on-udl/" TargetMode="External" Type="http://schemas.openxmlformats.org/officeDocument/2006/relationships/hyperlink"/><Relationship Id="rId6" Target="https://jdh33431.home.blog/2019/06/22/thoughts-on-udl/" TargetMode="External" Type="http://schemas.openxmlformats.org/officeDocument/2006/relationships/hyperlink"/></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10" Target="https://files.eric.ed.gov/fulltext/EJ1230738.pdf" TargetMode="External" Type="http://schemas.openxmlformats.org/officeDocument/2006/relationships/hyperlink"/><Relationship Id="rId11" Target="https://files.eric.ed.gov/fulltext/EJ1230738.pdf" TargetMode="External" Type="http://schemas.openxmlformats.org/officeDocument/2006/relationships/hyperlink"/><Relationship Id="rId12" Target="https://doi.org/10.58729/2167-3454.1076" TargetMode="External" Type="http://schemas.openxmlformats.org/officeDocument/2006/relationships/hyperlink"/><Relationship Id="rId13" Target="https://doi.org/10.58729/2167-3454.1076" TargetMode="External" Type="http://schemas.openxmlformats.org/officeDocument/2006/relationships/hyperlink"/><Relationship Id="rId14" Target="https://doi.org/10.58729/2167-3454.1076" TargetMode="External" Type="http://schemas.openxmlformats.org/officeDocument/2006/relationships/hyperlink"/><Relationship Id="rId15" Target="https://doi.org/10.1080/19415257.2019.1685563" TargetMode="External" Type="http://schemas.openxmlformats.org/officeDocument/2006/relationships/hyperlink"/><Relationship Id="rId16" Target="https://doi.org/10.1080/19415257.2019.1685563" TargetMode="External" Type="http://schemas.openxmlformats.org/officeDocument/2006/relationships/hyperlink"/><Relationship Id="rId17" Target="https://doi.org/10.3390/educsci13050466" TargetMode="External" Type="http://schemas.openxmlformats.org/officeDocument/2006/relationships/hyperlink"/><Relationship Id="rId18" Target="https://doi.org/10.3390/educsci13050466" TargetMode="External" Type="http://schemas.openxmlformats.org/officeDocument/2006/relationships/hyperlink"/><Relationship Id="rId19" Target="https://doi.org/10.3390/educsci13050466" TargetMode="External" Type="http://schemas.openxmlformats.org/officeDocument/2006/relationships/hyperlink"/><Relationship Id="rId2" Target="../media/image386.png" Type="http://schemas.openxmlformats.org/officeDocument/2006/relationships/image"/><Relationship Id="rId3" Target="../media/image387.svg" Type="http://schemas.openxmlformats.org/officeDocument/2006/relationships/image"/><Relationship Id="rId4" Target="../media/image7.png" Type="http://schemas.openxmlformats.org/officeDocument/2006/relationships/image"/><Relationship Id="rId5" Target="../media/image388.svg" Type="http://schemas.openxmlformats.org/officeDocument/2006/relationships/image"/><Relationship Id="rId6" Target="../media/image389.svg" Type="http://schemas.openxmlformats.org/officeDocument/2006/relationships/image"/><Relationship Id="rId7" Target="../media/image81.png" Type="http://schemas.openxmlformats.org/officeDocument/2006/relationships/image"/><Relationship Id="rId8" Target="../media/image390.svg" Type="http://schemas.openxmlformats.org/officeDocument/2006/relationships/image"/><Relationship Id="rId9" Target="https://files.eric.ed.gov/fulltext/EJ1230738.pdf"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jpeg" Type="http://schemas.openxmlformats.org/officeDocument/2006/relationships/image"/><Relationship Id="rId7" Target="https://www.structural-learning.com/post/embracing-the-learning-theory-constructivism" TargetMode="External" Type="http://schemas.openxmlformats.org/officeDocument/2006/relationships/hyperlink"/><Relationship Id="rId8" Target="https://www.structural-learning.com/post/embracing-the-learning-theory-constructivism" TargetMode="External" Type="http://schemas.openxmlformats.org/officeDocument/2006/relationships/hyperlink"/><Relationship Id="rId9" Target="https://www.structural-learning.com/post/embracing-the-learning-theory-constructivism"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jpeg" Type="http://schemas.openxmlformats.org/officeDocument/2006/relationships/image"/><Relationship Id="rId7" Target="https://ldljournal.web.illinois.edu/wp-content/uploads/2022/09/Andrew-Allen-Constructivism_JLDL_Vol1Issue1September2022.pdf" TargetMode="External" Type="http://schemas.openxmlformats.org/officeDocument/2006/relationships/hyperlink"/><Relationship Id="rId8" Target="https://ldljournal.web.illinois.edu/wp-content/uploads/2022/09/Andrew-Allen-Constructivism_JLDL_Vol1Issue1September2022.pdf" TargetMode="External" Type="http://schemas.openxmlformats.org/officeDocument/2006/relationships/hyperlink"/><Relationship Id="rId9" Target="https://ldljournal.web.illinois.edu/wp-content/uploads/2022/09/Andrew-Allen-Constructivism_JLDL_Vol1Issue1September2022.pdf"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45.png" Type="http://schemas.openxmlformats.org/officeDocument/2006/relationships/image"/><Relationship Id="rId13" Target="../media/image46.svg" Type="http://schemas.openxmlformats.org/officeDocument/2006/relationships/image"/><Relationship Id="rId14" Target="../media/image27.png" Type="http://schemas.openxmlformats.org/officeDocument/2006/relationships/image"/><Relationship Id="rId15" Target="../media/image47.svg" Type="http://schemas.openxmlformats.org/officeDocument/2006/relationships/image"/><Relationship Id="rId16" Target="../media/image48.png" Type="http://schemas.openxmlformats.org/officeDocument/2006/relationships/image"/><Relationship Id="rId17" Target="../media/image49.svg" Type="http://schemas.openxmlformats.org/officeDocument/2006/relationships/image"/><Relationship Id="rId18" Target="../media/image50.jpeg" Type="http://schemas.openxmlformats.org/officeDocument/2006/relationships/image"/><Relationship Id="rId19" Target="https://ldljournal.web.illinois.edu/wp-content/uploads/2022/09/Andrew-Allen-Constructivism_JLDL_Vol1Issue1September2022.pdf" TargetMode="External" Type="http://schemas.openxmlformats.org/officeDocument/2006/relationships/hyperlink"/><Relationship Id="rId2" Target="../media/image35.png" Type="http://schemas.openxmlformats.org/officeDocument/2006/relationships/image"/><Relationship Id="rId20" Target="https://ldljournal.web.illinois.edu/wp-content/uploads/2022/09/Andrew-Allen-Constructivism_JLDL_Vol1Issue1September2022.pdf" TargetMode="External" Type="http://schemas.openxmlformats.org/officeDocument/2006/relationships/hyperlink"/><Relationship Id="rId21" Target="http://members.aect.org/edtech/ed1/41/41-01.htmlchrome-extension:/efaidnbmnnnibpcajpcglclefindmkaj/https:/people.potsdam.edu/betrusak/621/Duffy%20and%20Cunningham%20(1996)-constructivism.pdf" TargetMode="External" Type="http://schemas.openxmlformats.org/officeDocument/2006/relationships/hyperlink"/><Relationship Id="rId22" Target="http://members.aect.org/edtech/ed1/41/41-01.htmlchrome-extension:/efaidnbmnnnibpcajpcglclefindmkaj/https:/people.potsdam.edu/betrusak/621/Duffy%20and%20Cunningham%20(1996)-constructivism.pdf" TargetMode="External" Type="http://schemas.openxmlformats.org/officeDocument/2006/relationships/hyperlink"/><Relationship Id="rId23" Target="http://members.aect.org/edtech/ed1/41/41-01.htmlchrome-extension:/efaidnbmnnnibpcajpcglclefindmkaj/https:/people.potsdam.edu/betrusak/621/Duffy%20and%20Cunningham%20(1996)-constructivism.pdf" TargetMode="External" Type="http://schemas.openxmlformats.org/officeDocument/2006/relationships/hyperlink"/><Relationship Id="rId24" Target="http://members.aect.org/edtech/ed1/41/41-01.htmlchrome-extension:/efaidnbmnnnibpcajpcglclefindmkaj/https:/people.potsdam.edu/betrusak/621/Duffy%20and%20Cunningham%20(1996)-constructivism.pdf" TargetMode="External" Type="http://schemas.openxmlformats.org/officeDocument/2006/relationships/hyperlink"/><Relationship Id="rId25" Target="https://doi.org/10.1007/BF02296434" TargetMode="External" Type="http://schemas.openxmlformats.org/officeDocument/2006/relationships/hyperlink"/><Relationship Id="rId26" Target="https://doi.org/10.1007/BF02296434" TargetMode="External" Type="http://schemas.openxmlformats.org/officeDocument/2006/relationships/hyperlink"/><Relationship Id="rId27" Target="https://doi.org/10.1007/BF02296434" TargetMode="External" Type="http://schemas.openxmlformats.org/officeDocument/2006/relationships/hyperlink"/><Relationship Id="rId28" Target="https://www.structural-learning.com/post/embracing-the-learning-theory-constructivism" TargetMode="External" Type="http://schemas.openxmlformats.org/officeDocument/2006/relationships/hyperlink"/><Relationship Id="rId29" Target="https://www.structural-learning.com/post/embracing-the-learning-theory-constructivism" TargetMode="External" Type="http://schemas.openxmlformats.org/officeDocument/2006/relationships/hyperlink"/><Relationship Id="rId3" Target="../media/image36.svg" Type="http://schemas.openxmlformats.org/officeDocument/2006/relationships/image"/><Relationship Id="rId30" Target="https://www.structural-learning.com/post/embracing-the-learning-theory-constructivism" TargetMode="External" Type="http://schemas.openxmlformats.org/officeDocument/2006/relationships/hyperlink"/><Relationship Id="rId31" Target="https://www.structural-learning.com/post/embracing-the-learning-theory-constructivism" TargetMode="External" Type="http://schemas.openxmlformats.org/officeDocument/2006/relationships/hyperlink"/><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863333" y="4843377"/>
            <a:ext cx="892950" cy="212074"/>
          </a:xfrm>
          <a:prstGeom prst="rect">
            <a:avLst/>
          </a:prstGeom>
        </p:spPr>
        <p:txBody>
          <a:bodyPr anchor="t" rtlCol="false" tIns="0" lIns="0" bIns="0" rIns="0">
            <a:spAutoFit/>
          </a:bodyPr>
          <a:lstStyle/>
          <a:p>
            <a:pPr algn="l">
              <a:lnSpc>
                <a:spcPts val="1537"/>
              </a:lnSpc>
            </a:pPr>
            <a:r>
              <a:rPr lang="en-US" sz="1097" spc="75">
                <a:solidFill>
                  <a:srgbClr val="FFFFFF"/>
                </a:solidFill>
                <a:latin typeface="Arial"/>
                <a:ea typeface="Arial"/>
                <a:cs typeface="Arial"/>
                <a:sym typeface="Arial"/>
              </a:rPr>
              <a:t>Alicia Fabel </a:t>
            </a:r>
          </a:p>
        </p:txBody>
      </p:sp>
      <p:sp>
        <p:nvSpPr>
          <p:cNvPr name="AutoShape 3" id="3"/>
          <p:cNvSpPr/>
          <p:nvPr/>
        </p:nvSpPr>
        <p:spPr>
          <a:xfrm rot="0">
            <a:off x="0" y="5388456"/>
            <a:ext cx="7772400" cy="4669944"/>
          </a:xfrm>
          <a:prstGeom prst="rect">
            <a:avLst/>
          </a:prstGeom>
          <a:solidFill>
            <a:srgbClr val="EDF0F2"/>
          </a:solidFill>
        </p:spPr>
      </p:sp>
      <p:sp>
        <p:nvSpPr>
          <p:cNvPr name="Freeform 4" id="4"/>
          <p:cNvSpPr/>
          <p:nvPr/>
        </p:nvSpPr>
        <p:spPr>
          <a:xfrm flipH="true" flipV="false" rot="0">
            <a:off x="0" y="204708"/>
            <a:ext cx="7772400" cy="2972943"/>
          </a:xfrm>
          <a:custGeom>
            <a:avLst/>
            <a:gdLst/>
            <a:ahLst/>
            <a:cxnLst/>
            <a:rect r="r" b="b" t="t" l="l"/>
            <a:pathLst>
              <a:path h="2972943" w="7772400">
                <a:moveTo>
                  <a:pt x="7772400" y="0"/>
                </a:moveTo>
                <a:lnTo>
                  <a:pt x="0" y="0"/>
                </a:lnTo>
                <a:lnTo>
                  <a:pt x="0" y="2972943"/>
                </a:lnTo>
                <a:lnTo>
                  <a:pt x="7772400" y="2972943"/>
                </a:lnTo>
                <a:lnTo>
                  <a:pt x="7772400" y="0"/>
                </a:lnTo>
                <a:close/>
              </a:path>
            </a:pathLst>
          </a:custGeom>
          <a:blipFill>
            <a:blip r:embed="rId2"/>
            <a:stretch>
              <a:fillRect l="0" t="-17418" r="0" b="-56764"/>
            </a:stretch>
          </a:blipFill>
        </p:spPr>
      </p:sp>
      <p:grpSp>
        <p:nvGrpSpPr>
          <p:cNvPr name="Group 5" id="5"/>
          <p:cNvGrpSpPr/>
          <p:nvPr/>
        </p:nvGrpSpPr>
        <p:grpSpPr>
          <a:xfrm rot="0">
            <a:off x="0" y="204708"/>
            <a:ext cx="7772400" cy="2972943"/>
            <a:chOff x="0" y="0"/>
            <a:chExt cx="5757333" cy="2202180"/>
          </a:xfrm>
        </p:grpSpPr>
        <p:sp>
          <p:nvSpPr>
            <p:cNvPr name="Freeform 6" id="6"/>
            <p:cNvSpPr/>
            <p:nvPr/>
          </p:nvSpPr>
          <p:spPr>
            <a:xfrm flipH="false" flipV="false" rot="0">
              <a:off x="0" y="0"/>
              <a:ext cx="5757333" cy="2202180"/>
            </a:xfrm>
            <a:custGeom>
              <a:avLst/>
              <a:gdLst/>
              <a:ahLst/>
              <a:cxnLst/>
              <a:rect r="r" b="b" t="t" l="l"/>
              <a:pathLst>
                <a:path h="2202180" w="5757333">
                  <a:moveTo>
                    <a:pt x="0" y="0"/>
                  </a:moveTo>
                  <a:lnTo>
                    <a:pt x="5757333" y="0"/>
                  </a:lnTo>
                  <a:lnTo>
                    <a:pt x="5757333" y="2202180"/>
                  </a:lnTo>
                  <a:lnTo>
                    <a:pt x="0" y="2202180"/>
                  </a:lnTo>
                  <a:close/>
                </a:path>
              </a:pathLst>
            </a:custGeom>
            <a:solidFill>
              <a:srgbClr val="58554B">
                <a:alpha val="24706"/>
              </a:srgbClr>
            </a:solidFill>
          </p:spPr>
        </p:sp>
        <p:sp>
          <p:nvSpPr>
            <p:cNvPr name="TextBox 7" id="7"/>
            <p:cNvSpPr txBox="true"/>
            <p:nvPr/>
          </p:nvSpPr>
          <p:spPr>
            <a:xfrm>
              <a:off x="0" y="-9525"/>
              <a:ext cx="5757333" cy="2211705"/>
            </a:xfrm>
            <a:prstGeom prst="rect">
              <a:avLst/>
            </a:prstGeom>
          </p:spPr>
          <p:txBody>
            <a:bodyPr anchor="ctr" rtlCol="false" tIns="50800" lIns="50800" bIns="50800" rIns="50800"/>
            <a:lstStyle/>
            <a:p>
              <a:pPr algn="ctr">
                <a:lnSpc>
                  <a:spcPts val="979"/>
                </a:lnSpc>
              </a:pPr>
            </a:p>
          </p:txBody>
        </p:sp>
      </p:grpSp>
      <p:sp>
        <p:nvSpPr>
          <p:cNvPr name="AutoShape 8" id="8">
            <a:extLst>
              <a:ext uri="{C183D7F6-B498-43B3-948B-1728B52AA6E4}">
                <adec:decorative xmlns:adec="http://schemas.microsoft.com/office/drawing/2017/decorative" val="1"/>
              </a:ext>
            </a:extLst>
          </p:cNvPr>
          <p:cNvSpPr/>
          <p:nvPr/>
        </p:nvSpPr>
        <p:spPr>
          <a:xfrm rot="0">
            <a:off x="5687174" y="0"/>
            <a:ext cx="1386993" cy="2073520"/>
          </a:xfrm>
          <a:prstGeom prst="rect">
            <a:avLst/>
          </a:prstGeom>
          <a:solidFill>
            <a:srgbClr val="000001"/>
          </a:solidFill>
        </p:spPr>
      </p:sp>
      <p:sp>
        <p:nvSpPr>
          <p:cNvPr name="Freeform 9" id="9"/>
          <p:cNvSpPr/>
          <p:nvPr/>
        </p:nvSpPr>
        <p:spPr>
          <a:xfrm flipH="false" flipV="false" rot="0">
            <a:off x="5901341" y="725240"/>
            <a:ext cx="958659" cy="965939"/>
          </a:xfrm>
          <a:custGeom>
            <a:avLst/>
            <a:gdLst/>
            <a:ahLst/>
            <a:cxnLst/>
            <a:rect r="r" b="b" t="t" l="l"/>
            <a:pathLst>
              <a:path h="965939" w="958659">
                <a:moveTo>
                  <a:pt x="0" y="0"/>
                </a:moveTo>
                <a:lnTo>
                  <a:pt x="958659" y="0"/>
                </a:lnTo>
                <a:lnTo>
                  <a:pt x="958659" y="965939"/>
                </a:lnTo>
                <a:lnTo>
                  <a:pt x="0" y="9659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278635" y="3344248"/>
            <a:ext cx="7248343" cy="3709999"/>
            <a:chOff x="0" y="0"/>
            <a:chExt cx="2526656" cy="1293246"/>
          </a:xfrm>
        </p:grpSpPr>
        <p:sp>
          <p:nvSpPr>
            <p:cNvPr name="Freeform 11" id="11"/>
            <p:cNvSpPr/>
            <p:nvPr/>
          </p:nvSpPr>
          <p:spPr>
            <a:xfrm flipH="false" flipV="false" rot="0">
              <a:off x="0" y="0"/>
              <a:ext cx="2526656" cy="1293246"/>
            </a:xfrm>
            <a:custGeom>
              <a:avLst/>
              <a:gdLst/>
              <a:ahLst/>
              <a:cxnLst/>
              <a:rect r="r" b="b" t="t" l="l"/>
              <a:pathLst>
                <a:path h="1293246" w="2526656">
                  <a:moveTo>
                    <a:pt x="0" y="0"/>
                  </a:moveTo>
                  <a:lnTo>
                    <a:pt x="2526656" y="0"/>
                  </a:lnTo>
                  <a:lnTo>
                    <a:pt x="2526656" y="1293246"/>
                  </a:lnTo>
                  <a:lnTo>
                    <a:pt x="0" y="1293246"/>
                  </a:lnTo>
                  <a:close/>
                </a:path>
              </a:pathLst>
            </a:custGeom>
            <a:solidFill>
              <a:srgbClr val="000000"/>
            </a:solidFill>
          </p:spPr>
        </p:sp>
        <p:sp>
          <p:nvSpPr>
            <p:cNvPr name="TextBox 12" id="12"/>
            <p:cNvSpPr txBox="true"/>
            <p:nvPr/>
          </p:nvSpPr>
          <p:spPr>
            <a:xfrm>
              <a:off x="0" y="-28575"/>
              <a:ext cx="2526656" cy="1321821"/>
            </a:xfrm>
            <a:prstGeom prst="rect">
              <a:avLst/>
            </a:prstGeom>
          </p:spPr>
          <p:txBody>
            <a:bodyPr anchor="ctr" rtlCol="false" tIns="50800" lIns="50800" bIns="50800" rIns="50800"/>
            <a:lstStyle/>
            <a:p>
              <a:pPr algn="ctr">
                <a:lnSpc>
                  <a:spcPts val="2239"/>
                </a:lnSpc>
              </a:pPr>
            </a:p>
          </p:txBody>
        </p:sp>
      </p:grpSp>
      <p:sp>
        <p:nvSpPr>
          <p:cNvPr name="TextBox 13" id="13"/>
          <p:cNvSpPr txBox="true"/>
          <p:nvPr/>
        </p:nvSpPr>
        <p:spPr>
          <a:xfrm rot="0">
            <a:off x="778534" y="8663972"/>
            <a:ext cx="6412230" cy="621030"/>
          </a:xfrm>
          <a:prstGeom prst="rect">
            <a:avLst/>
          </a:prstGeom>
        </p:spPr>
        <p:txBody>
          <a:bodyPr anchor="t" rtlCol="false" tIns="0" lIns="0" bIns="0" rIns="0">
            <a:spAutoFit/>
          </a:bodyPr>
          <a:lstStyle/>
          <a:p>
            <a:pPr algn="l">
              <a:lnSpc>
                <a:spcPts val="2519"/>
              </a:lnSpc>
            </a:pPr>
            <a:r>
              <a:rPr lang="en-US" sz="1799">
                <a:solidFill>
                  <a:srgbClr val="000000"/>
                </a:solidFill>
                <a:latin typeface="PT Sans"/>
                <a:ea typeface="PT Sans"/>
                <a:cs typeface="PT Sans"/>
                <a:sym typeface="PT Sans"/>
              </a:rPr>
              <a:t>Alicia Fabel</a:t>
            </a:r>
          </a:p>
          <a:p>
            <a:pPr algn="l">
              <a:lnSpc>
                <a:spcPts val="2519"/>
              </a:lnSpc>
            </a:pPr>
            <a:r>
              <a:rPr lang="en-US" sz="1799" i="true">
                <a:solidFill>
                  <a:srgbClr val="000000"/>
                </a:solidFill>
                <a:latin typeface="PT Sans Italics"/>
                <a:ea typeface="PT Sans Italics"/>
                <a:cs typeface="PT Sans Italics"/>
                <a:sym typeface="PT Sans Italics"/>
              </a:rPr>
              <a:t>Instructional Designer</a:t>
            </a:r>
          </a:p>
        </p:txBody>
      </p:sp>
      <p:sp>
        <p:nvSpPr>
          <p:cNvPr name="TextBox 14" id="14"/>
          <p:cNvSpPr txBox="true"/>
          <p:nvPr/>
        </p:nvSpPr>
        <p:spPr>
          <a:xfrm rot="0">
            <a:off x="836185" y="3718360"/>
            <a:ext cx="6021023" cy="1838325"/>
          </a:xfrm>
          <a:prstGeom prst="rect">
            <a:avLst/>
          </a:prstGeom>
        </p:spPr>
        <p:txBody>
          <a:bodyPr anchor="t" rtlCol="false" tIns="0" lIns="0" bIns="0" rIns="0">
            <a:spAutoFit/>
          </a:bodyPr>
          <a:lstStyle/>
          <a:p>
            <a:pPr algn="l">
              <a:lnSpc>
                <a:spcPts val="7200"/>
              </a:lnSpc>
            </a:pPr>
            <a:r>
              <a:rPr lang="en-US" sz="6000" b="true">
                <a:solidFill>
                  <a:srgbClr val="E0E0D7"/>
                </a:solidFill>
                <a:latin typeface="Lato Bold"/>
                <a:ea typeface="Lato Bold"/>
                <a:cs typeface="Lato Bold"/>
                <a:sym typeface="Lato Bold"/>
              </a:rPr>
              <a:t>Learning Design</a:t>
            </a:r>
          </a:p>
          <a:p>
            <a:pPr algn="l">
              <a:lnSpc>
                <a:spcPts val="7200"/>
              </a:lnSpc>
            </a:pPr>
            <a:r>
              <a:rPr lang="en-US" sz="6000" b="true">
                <a:solidFill>
                  <a:srgbClr val="E0E0D7"/>
                </a:solidFill>
                <a:latin typeface="Lato Bold"/>
                <a:ea typeface="Lato Bold"/>
                <a:cs typeface="Lato Bold"/>
                <a:sym typeface="Lato Bold"/>
              </a:rPr>
              <a:t>Toolkit</a:t>
            </a:r>
          </a:p>
        </p:txBody>
      </p:sp>
      <p:sp>
        <p:nvSpPr>
          <p:cNvPr name="TextBox 15" id="15"/>
          <p:cNvSpPr txBox="true"/>
          <p:nvPr/>
        </p:nvSpPr>
        <p:spPr>
          <a:xfrm rot="0">
            <a:off x="836185" y="5966024"/>
            <a:ext cx="6100030" cy="542925"/>
          </a:xfrm>
          <a:prstGeom prst="rect">
            <a:avLst/>
          </a:prstGeom>
        </p:spPr>
        <p:txBody>
          <a:bodyPr anchor="t" rtlCol="false" tIns="0" lIns="0" bIns="0" rIns="0">
            <a:spAutoFit/>
          </a:bodyPr>
          <a:lstStyle/>
          <a:p>
            <a:pPr algn="l">
              <a:lnSpc>
                <a:spcPts val="2100"/>
              </a:lnSpc>
            </a:pPr>
            <a:r>
              <a:rPr lang="en-US" sz="1500">
                <a:solidFill>
                  <a:srgbClr val="E0E0D7"/>
                </a:solidFill>
                <a:latin typeface="Roboto"/>
                <a:ea typeface="Roboto"/>
                <a:cs typeface="Roboto"/>
                <a:sym typeface="Roboto"/>
              </a:rPr>
              <a:t>A framework for designing effective learning experiences and ensuring alignment between instructional strategies and client goals.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0882" y="1059942"/>
            <a:ext cx="5810250" cy="9906"/>
          </a:xfrm>
          <a:custGeom>
            <a:avLst/>
            <a:gdLst/>
            <a:ahLst/>
            <a:cxnLst/>
            <a:rect r="r" b="b" t="t" l="l"/>
            <a:pathLst>
              <a:path h="9906" w="5810250">
                <a:moveTo>
                  <a:pt x="0" y="0"/>
                </a:moveTo>
                <a:lnTo>
                  <a:pt x="5810250" y="0"/>
                </a:lnTo>
                <a:lnTo>
                  <a:pt x="5810250"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14400" y="7763227"/>
            <a:ext cx="6095476" cy="1126350"/>
          </a:xfrm>
          <a:prstGeom prst="rect">
            <a:avLst/>
          </a:prstGeom>
        </p:spPr>
        <p:txBody>
          <a:bodyPr anchor="t" rtlCol="false" tIns="0" lIns="0" bIns="0" rIns="0">
            <a:spAutoFit/>
          </a:bodyPr>
          <a:lstStyle/>
          <a:p>
            <a:pPr algn="l">
              <a:lnSpc>
                <a:spcPts val="1457"/>
              </a:lnSpc>
            </a:pPr>
            <a:r>
              <a:rPr lang="en-US" sz="1097" spc="1">
                <a:solidFill>
                  <a:srgbClr val="000000"/>
                </a:solidFill>
                <a:latin typeface="Arial"/>
                <a:ea typeface="Arial"/>
                <a:cs typeface="Arial"/>
                <a:sym typeface="Arial"/>
              </a:rPr>
              <a:t>In nonprofit organizations, connectionism is seen through mentorships as new volunteers are connected with seasoned volunteers who can share their knowledge and answer concerns or questions. National nonprofit organizations also utilize digital chat spaces to facilitate communication among staff across the country who share the same role within their region, allowing them to discuss concerns and seek help with problem-solving, among other purposes. It is also seen in training modules that focus on acclimating new staff and volunteers to available </a:t>
            </a:r>
          </a:p>
        </p:txBody>
      </p:sp>
      <p:sp>
        <p:nvSpPr>
          <p:cNvPr name="TextBox 4" id="4"/>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9</a:t>
            </a:r>
          </a:p>
        </p:txBody>
      </p:sp>
      <p:sp>
        <p:nvSpPr>
          <p:cNvPr name="TextBox 5" id="5"/>
          <p:cNvSpPr txBox="true"/>
          <p:nvPr/>
        </p:nvSpPr>
        <p:spPr>
          <a:xfrm rot="0">
            <a:off x="914400" y="1347445"/>
            <a:ext cx="5972099" cy="572376"/>
          </a:xfrm>
          <a:prstGeom prst="rect">
            <a:avLst/>
          </a:prstGeom>
        </p:spPr>
        <p:txBody>
          <a:bodyPr anchor="t" rtlCol="false" tIns="0" lIns="0" bIns="0" rIns="0">
            <a:spAutoFit/>
          </a:bodyPr>
          <a:lstStyle/>
          <a:p>
            <a:pPr algn="l">
              <a:lnSpc>
                <a:spcPts val="1454"/>
              </a:lnSpc>
            </a:pPr>
            <a:r>
              <a:rPr lang="en-US" sz="1097" spc="1">
                <a:solidFill>
                  <a:srgbClr val="000000"/>
                </a:solidFill>
                <a:latin typeface="Arial"/>
                <a:ea typeface="Arial"/>
                <a:cs typeface="Arial"/>
                <a:sym typeface="Arial"/>
              </a:rPr>
              <a:t>Connectivism was developed as technology became a more prevalent and influential factor in learning and development (Seimens, 2005). As technology advanced and rewrote how society functions, there were also important trends observed in learning (Siemens, 2005): </a:t>
            </a:r>
          </a:p>
        </p:txBody>
      </p:sp>
      <p:sp>
        <p:nvSpPr>
          <p:cNvPr name="TextBox 6" id="6"/>
          <p:cNvSpPr txBox="true"/>
          <p:nvPr/>
        </p:nvSpPr>
        <p:spPr>
          <a:xfrm rot="0">
            <a:off x="1371857" y="1867748"/>
            <a:ext cx="59446" cy="283188"/>
          </a:xfrm>
          <a:prstGeom prst="rect">
            <a:avLst/>
          </a:prstGeom>
        </p:spPr>
        <p:txBody>
          <a:bodyPr anchor="t" rtlCol="false" tIns="0" lIns="0" bIns="0" rIns="0">
            <a:spAutoFit/>
          </a:bodyPr>
          <a:lstStyle/>
          <a:p>
            <a:pPr algn="l">
              <a:lnSpc>
                <a:spcPts val="2505"/>
              </a:lnSpc>
            </a:pPr>
            <a:r>
              <a:rPr lang="en-US" sz="1002">
                <a:solidFill>
                  <a:srgbClr val="000000"/>
                </a:solidFill>
                <a:latin typeface="Arimo"/>
                <a:ea typeface="Arimo"/>
                <a:cs typeface="Arimo"/>
                <a:sym typeface="Arimo"/>
              </a:rPr>
              <a:t>▪</a:t>
            </a:r>
          </a:p>
        </p:txBody>
      </p:sp>
      <p:sp>
        <p:nvSpPr>
          <p:cNvPr name="TextBox 7" id="7"/>
          <p:cNvSpPr txBox="true"/>
          <p:nvPr/>
        </p:nvSpPr>
        <p:spPr>
          <a:xfrm rot="0">
            <a:off x="1429769" y="2089509"/>
            <a:ext cx="5340906" cy="116824"/>
          </a:xfrm>
          <a:prstGeom prst="rect">
            <a:avLst/>
          </a:prstGeom>
        </p:spPr>
        <p:txBody>
          <a:bodyPr anchor="t" rtlCol="false" tIns="0" lIns="0" bIns="0" rIns="0">
            <a:spAutoFit/>
          </a:bodyPr>
          <a:lstStyle/>
          <a:p>
            <a:pPr algn="l">
              <a:lnSpc>
                <a:spcPts val="548"/>
              </a:lnSpc>
            </a:pPr>
            <a:r>
              <a:rPr lang="en-US" sz="1097" spc="3">
                <a:solidFill>
                  <a:srgbClr val="000000"/>
                </a:solidFill>
                <a:latin typeface="Arial"/>
                <a:ea typeface="Arial"/>
                <a:cs typeface="Arial"/>
                <a:sym typeface="Arial"/>
              </a:rPr>
              <a:t> Many learners will move into a variety of different, possibly unrelated fields over the </a:t>
            </a:r>
          </a:p>
        </p:txBody>
      </p:sp>
      <p:sp>
        <p:nvSpPr>
          <p:cNvPr name="TextBox 8" id="8"/>
          <p:cNvSpPr txBox="true"/>
          <p:nvPr/>
        </p:nvSpPr>
        <p:spPr>
          <a:xfrm rot="0">
            <a:off x="1371857" y="2092938"/>
            <a:ext cx="1472775" cy="528942"/>
          </a:xfrm>
          <a:prstGeom prst="rect">
            <a:avLst/>
          </a:prstGeom>
        </p:spPr>
        <p:txBody>
          <a:bodyPr anchor="t" rtlCol="false" tIns="0" lIns="0" bIns="0" rIns="0">
            <a:spAutoFit/>
          </a:bodyPr>
          <a:lstStyle/>
          <a:p>
            <a:pPr algn="l">
              <a:lnSpc>
                <a:spcPts val="2412"/>
              </a:lnSpc>
            </a:pPr>
            <a:r>
              <a:rPr lang="en-US" sz="1097" spc="1">
                <a:solidFill>
                  <a:srgbClr val="000000"/>
                </a:solidFill>
                <a:latin typeface="Arial"/>
                <a:ea typeface="Arial"/>
                <a:cs typeface="Arial"/>
                <a:sym typeface="Arial"/>
              </a:rPr>
              <a:t>course of their lifetime. </a:t>
            </a:r>
          </a:p>
          <a:p>
            <a:pPr algn="l">
              <a:lnSpc>
                <a:spcPts val="2201"/>
              </a:lnSpc>
            </a:pPr>
            <a:r>
              <a:rPr lang="en-US" sz="1002">
                <a:solidFill>
                  <a:srgbClr val="000000"/>
                </a:solidFill>
                <a:latin typeface="Arimo"/>
                <a:ea typeface="Arimo"/>
                <a:cs typeface="Arimo"/>
                <a:sym typeface="Arimo"/>
              </a:rPr>
              <a:t>▪</a:t>
            </a:r>
          </a:p>
        </p:txBody>
      </p:sp>
      <p:sp>
        <p:nvSpPr>
          <p:cNvPr name="TextBox 9" id="9"/>
          <p:cNvSpPr txBox="true"/>
          <p:nvPr/>
        </p:nvSpPr>
        <p:spPr>
          <a:xfrm rot="0">
            <a:off x="1429769" y="2560425"/>
            <a:ext cx="5416220"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Informal learning is a significant aspect of our learning experience. Formal education </a:t>
            </a:r>
          </a:p>
        </p:txBody>
      </p:sp>
      <p:sp>
        <p:nvSpPr>
          <p:cNvPr name="TextBox 10" id="10"/>
          <p:cNvSpPr txBox="true"/>
          <p:nvPr/>
        </p:nvSpPr>
        <p:spPr>
          <a:xfrm rot="0">
            <a:off x="1371857" y="2574141"/>
            <a:ext cx="5501802" cy="888225"/>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no longer comprises the majority of our learning. Learning now occurs in a variety of </a:t>
            </a:r>
          </a:p>
          <a:p>
            <a:pPr algn="l">
              <a:lnSpc>
                <a:spcPts val="548"/>
              </a:lnSpc>
            </a:pPr>
            <a:r>
              <a:rPr lang="en-US" sz="1097" spc="1">
                <a:solidFill>
                  <a:srgbClr val="000000"/>
                </a:solidFill>
                <a:latin typeface="Arial"/>
                <a:ea typeface="Arial"/>
                <a:cs typeface="Arial"/>
                <a:sym typeface="Arial"/>
              </a:rPr>
              <a:t>ways – through communities of practice, personal networks, and through completion of </a:t>
            </a:r>
          </a:p>
          <a:p>
            <a:pPr algn="l">
              <a:lnSpc>
                <a:spcPts val="2412"/>
              </a:lnSpc>
            </a:pPr>
            <a:r>
              <a:rPr lang="en-US" sz="1097" spc="1">
                <a:solidFill>
                  <a:srgbClr val="000000"/>
                </a:solidFill>
                <a:latin typeface="Arial"/>
                <a:ea typeface="Arial"/>
                <a:cs typeface="Arial"/>
                <a:sym typeface="Arial"/>
              </a:rPr>
              <a:t>work-related tasks. </a:t>
            </a:r>
          </a:p>
          <a:p>
            <a:pPr algn="l">
              <a:lnSpc>
                <a:spcPts val="2201"/>
              </a:lnSpc>
            </a:pPr>
            <a:r>
              <a:rPr lang="en-US" sz="1002">
                <a:solidFill>
                  <a:srgbClr val="000000"/>
                </a:solidFill>
                <a:latin typeface="Arimo"/>
                <a:ea typeface="Arimo"/>
                <a:cs typeface="Arimo"/>
                <a:sym typeface="Arimo"/>
              </a:rPr>
              <a:t>▪</a:t>
            </a:r>
          </a:p>
        </p:txBody>
      </p:sp>
      <p:sp>
        <p:nvSpPr>
          <p:cNvPr name="TextBox 11" id="11"/>
          <p:cNvSpPr txBox="true"/>
          <p:nvPr/>
        </p:nvSpPr>
        <p:spPr>
          <a:xfrm rot="0">
            <a:off x="1429769" y="3400911"/>
            <a:ext cx="5092351"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Learning is a continual process, lasting for a lifetime. Learning and work related </a:t>
            </a:r>
          </a:p>
        </p:txBody>
      </p:sp>
      <p:sp>
        <p:nvSpPr>
          <p:cNvPr name="TextBox 12" id="12"/>
          <p:cNvSpPr txBox="true"/>
          <p:nvPr/>
        </p:nvSpPr>
        <p:spPr>
          <a:xfrm rot="0">
            <a:off x="1371857" y="3405102"/>
            <a:ext cx="4546235" cy="528180"/>
          </a:xfrm>
          <a:prstGeom prst="rect">
            <a:avLst/>
          </a:prstGeom>
        </p:spPr>
        <p:txBody>
          <a:bodyPr anchor="t" rtlCol="false" tIns="0" lIns="0" bIns="0" rIns="0">
            <a:spAutoFit/>
          </a:bodyPr>
          <a:lstStyle/>
          <a:p>
            <a:pPr algn="l">
              <a:lnSpc>
                <a:spcPts val="2404"/>
              </a:lnSpc>
            </a:pPr>
            <a:r>
              <a:rPr lang="en-US" sz="1097" spc="1">
                <a:solidFill>
                  <a:srgbClr val="000000"/>
                </a:solidFill>
                <a:latin typeface="Arial"/>
                <a:ea typeface="Arial"/>
                <a:cs typeface="Arial"/>
                <a:sym typeface="Arial"/>
              </a:rPr>
              <a:t>activities are no longer separate. In many situations, they are the same. </a:t>
            </a:r>
          </a:p>
          <a:p>
            <a:pPr algn="l">
              <a:lnSpc>
                <a:spcPts val="2194"/>
              </a:lnSpc>
            </a:pPr>
            <a:r>
              <a:rPr lang="en-US" sz="1002">
                <a:solidFill>
                  <a:srgbClr val="000000"/>
                </a:solidFill>
                <a:latin typeface="Arimo"/>
                <a:ea typeface="Arimo"/>
                <a:cs typeface="Arimo"/>
                <a:sym typeface="Arimo"/>
              </a:rPr>
              <a:t>▪</a:t>
            </a:r>
          </a:p>
        </p:txBody>
      </p:sp>
      <p:sp>
        <p:nvSpPr>
          <p:cNvPr name="TextBox 13" id="13"/>
          <p:cNvSpPr txBox="true"/>
          <p:nvPr/>
        </p:nvSpPr>
        <p:spPr>
          <a:xfrm rot="0">
            <a:off x="1429769" y="3871827"/>
            <a:ext cx="5323027" cy="116824"/>
          </a:xfrm>
          <a:prstGeom prst="rect">
            <a:avLst/>
          </a:prstGeom>
        </p:spPr>
        <p:txBody>
          <a:bodyPr anchor="t" rtlCol="false" tIns="0" lIns="0" bIns="0" rIns="0">
            <a:spAutoFit/>
          </a:bodyPr>
          <a:lstStyle/>
          <a:p>
            <a:pPr algn="l">
              <a:lnSpc>
                <a:spcPts val="548"/>
              </a:lnSpc>
            </a:pPr>
            <a:r>
              <a:rPr lang="en-US" sz="1097" spc="3">
                <a:solidFill>
                  <a:srgbClr val="000000"/>
                </a:solidFill>
                <a:latin typeface="Arial"/>
                <a:ea typeface="Arial"/>
                <a:cs typeface="Arial"/>
                <a:sym typeface="Arial"/>
              </a:rPr>
              <a:t> Technology is altering (rewiring) our brains. The tools we use define and shape our </a:t>
            </a:r>
          </a:p>
        </p:txBody>
      </p:sp>
      <p:sp>
        <p:nvSpPr>
          <p:cNvPr name="TextBox 14" id="14"/>
          <p:cNvSpPr txBox="true"/>
          <p:nvPr/>
        </p:nvSpPr>
        <p:spPr>
          <a:xfrm rot="0">
            <a:off x="1371857" y="3876018"/>
            <a:ext cx="570395" cy="528942"/>
          </a:xfrm>
          <a:prstGeom prst="rect">
            <a:avLst/>
          </a:prstGeom>
        </p:spPr>
        <p:txBody>
          <a:bodyPr anchor="t" rtlCol="false" tIns="0" lIns="0" bIns="0" rIns="0">
            <a:spAutoFit/>
          </a:bodyPr>
          <a:lstStyle/>
          <a:p>
            <a:pPr algn="l">
              <a:lnSpc>
                <a:spcPts val="2411"/>
              </a:lnSpc>
            </a:pPr>
            <a:r>
              <a:rPr lang="en-US" sz="1097" spc="1">
                <a:solidFill>
                  <a:srgbClr val="000000"/>
                </a:solidFill>
                <a:latin typeface="Arial"/>
                <a:ea typeface="Arial"/>
                <a:cs typeface="Arial"/>
                <a:sym typeface="Arial"/>
              </a:rPr>
              <a:t>thinking. </a:t>
            </a:r>
          </a:p>
          <a:p>
            <a:pPr algn="l">
              <a:lnSpc>
                <a:spcPts val="2200"/>
              </a:lnSpc>
            </a:pPr>
            <a:r>
              <a:rPr lang="en-US" sz="1002">
                <a:solidFill>
                  <a:srgbClr val="000000"/>
                </a:solidFill>
                <a:latin typeface="Arimo"/>
                <a:ea typeface="Arimo"/>
                <a:cs typeface="Arimo"/>
                <a:sym typeface="Arimo"/>
              </a:rPr>
              <a:t>▪</a:t>
            </a:r>
          </a:p>
        </p:txBody>
      </p:sp>
      <p:sp>
        <p:nvSpPr>
          <p:cNvPr name="TextBox 15" id="15"/>
          <p:cNvSpPr txBox="true"/>
          <p:nvPr/>
        </p:nvSpPr>
        <p:spPr>
          <a:xfrm rot="0">
            <a:off x="1429769" y="4343505"/>
            <a:ext cx="5561686"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The organization and the individual are both learning organisms. Increased attention to </a:t>
            </a:r>
          </a:p>
        </p:txBody>
      </p:sp>
      <p:sp>
        <p:nvSpPr>
          <p:cNvPr name="TextBox 16" id="16"/>
          <p:cNvSpPr txBox="true"/>
          <p:nvPr/>
        </p:nvSpPr>
        <p:spPr>
          <a:xfrm rot="0">
            <a:off x="1371857" y="4356459"/>
            <a:ext cx="5587841" cy="703821"/>
          </a:xfrm>
          <a:prstGeom prst="rect">
            <a:avLst/>
          </a:prstGeom>
        </p:spPr>
        <p:txBody>
          <a:bodyPr anchor="t" rtlCol="false" tIns="0" lIns="0" bIns="0" rIns="0">
            <a:spAutoFit/>
          </a:bodyPr>
          <a:lstStyle/>
          <a:p>
            <a:pPr algn="l">
              <a:lnSpc>
                <a:spcPts val="2355"/>
              </a:lnSpc>
            </a:pPr>
            <a:r>
              <a:rPr lang="en-US" sz="1097">
                <a:solidFill>
                  <a:srgbClr val="000000"/>
                </a:solidFill>
                <a:latin typeface="Arial"/>
                <a:ea typeface="Arial"/>
                <a:cs typeface="Arial"/>
                <a:sym typeface="Arial"/>
              </a:rPr>
              <a:t>knowledge management highlights the need for a theory that attempts to explain the link </a:t>
            </a:r>
          </a:p>
          <a:p>
            <a:pPr algn="l">
              <a:lnSpc>
                <a:spcPts val="548"/>
              </a:lnSpc>
            </a:pPr>
            <a:r>
              <a:rPr lang="en-US" sz="1097" spc="1">
                <a:solidFill>
                  <a:srgbClr val="000000"/>
                </a:solidFill>
                <a:latin typeface="Arial"/>
                <a:ea typeface="Arial"/>
                <a:cs typeface="Arial"/>
                <a:sym typeface="Arial"/>
              </a:rPr>
              <a:t>between individual and organizational learning. </a:t>
            </a:r>
          </a:p>
          <a:p>
            <a:pPr algn="l">
              <a:lnSpc>
                <a:spcPts val="2505"/>
              </a:lnSpc>
            </a:pPr>
            <a:r>
              <a:rPr lang="en-US" sz="1002">
                <a:solidFill>
                  <a:srgbClr val="000000"/>
                </a:solidFill>
                <a:latin typeface="Arimo"/>
                <a:ea typeface="Arimo"/>
                <a:cs typeface="Arimo"/>
                <a:sym typeface="Arimo"/>
              </a:rPr>
              <a:t>▪</a:t>
            </a:r>
          </a:p>
        </p:txBody>
      </p:sp>
      <p:sp>
        <p:nvSpPr>
          <p:cNvPr name="TextBox 17" id="17"/>
          <p:cNvSpPr txBox="true"/>
          <p:nvPr/>
        </p:nvSpPr>
        <p:spPr>
          <a:xfrm rot="0">
            <a:off x="1429769" y="4998825"/>
            <a:ext cx="5502840"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Many of the processes previously handled by learning theories (especially in cognitive </a:t>
            </a:r>
          </a:p>
        </p:txBody>
      </p:sp>
      <p:sp>
        <p:nvSpPr>
          <p:cNvPr name="TextBox 18" id="18"/>
          <p:cNvSpPr txBox="true"/>
          <p:nvPr/>
        </p:nvSpPr>
        <p:spPr>
          <a:xfrm rot="0">
            <a:off x="1371857" y="5003263"/>
            <a:ext cx="4998596" cy="528180"/>
          </a:xfrm>
          <a:prstGeom prst="rect">
            <a:avLst/>
          </a:prstGeom>
        </p:spPr>
        <p:txBody>
          <a:bodyPr anchor="t" rtlCol="false" tIns="0" lIns="0" bIns="0" rIns="0">
            <a:spAutoFit/>
          </a:bodyPr>
          <a:lstStyle/>
          <a:p>
            <a:pPr algn="l">
              <a:lnSpc>
                <a:spcPts val="2404"/>
              </a:lnSpc>
            </a:pPr>
            <a:r>
              <a:rPr lang="en-US" sz="1097" spc="1">
                <a:solidFill>
                  <a:srgbClr val="000000"/>
                </a:solidFill>
                <a:latin typeface="Arial"/>
                <a:ea typeface="Arial"/>
                <a:cs typeface="Arial"/>
                <a:sym typeface="Arial"/>
              </a:rPr>
              <a:t>information processing) can now be off-loaded to, or supported by, technology. </a:t>
            </a:r>
          </a:p>
          <a:p>
            <a:pPr algn="l">
              <a:lnSpc>
                <a:spcPts val="2194"/>
              </a:lnSpc>
            </a:pPr>
            <a:r>
              <a:rPr lang="en-US" sz="1002">
                <a:solidFill>
                  <a:srgbClr val="000000"/>
                </a:solidFill>
                <a:latin typeface="Arimo"/>
                <a:ea typeface="Arimo"/>
                <a:cs typeface="Arimo"/>
                <a:sym typeface="Arimo"/>
              </a:rPr>
              <a:t>▪</a:t>
            </a:r>
          </a:p>
        </p:txBody>
      </p:sp>
      <p:sp>
        <p:nvSpPr>
          <p:cNvPr name="TextBox 19" id="19"/>
          <p:cNvSpPr txBox="true"/>
          <p:nvPr/>
        </p:nvSpPr>
        <p:spPr>
          <a:xfrm rot="0">
            <a:off x="1429769" y="5469988"/>
            <a:ext cx="5553580" cy="116824"/>
          </a:xfrm>
          <a:prstGeom prst="rect">
            <a:avLst/>
          </a:prstGeom>
        </p:spPr>
        <p:txBody>
          <a:bodyPr anchor="t" rtlCol="false" tIns="0" lIns="0" bIns="0" rIns="0">
            <a:spAutoFit/>
          </a:bodyPr>
          <a:lstStyle/>
          <a:p>
            <a:pPr algn="l">
              <a:lnSpc>
                <a:spcPts val="548"/>
              </a:lnSpc>
            </a:pPr>
            <a:r>
              <a:rPr lang="en-US" sz="1097" spc="3">
                <a:solidFill>
                  <a:srgbClr val="000000"/>
                </a:solidFill>
                <a:latin typeface="Arial"/>
                <a:ea typeface="Arial"/>
                <a:cs typeface="Arial"/>
                <a:sym typeface="Arial"/>
              </a:rPr>
              <a:t> Know-how and know-what is being supplemented with know-where (the understanding </a:t>
            </a:r>
          </a:p>
        </p:txBody>
      </p:sp>
      <p:sp>
        <p:nvSpPr>
          <p:cNvPr name="TextBox 20" id="20"/>
          <p:cNvSpPr txBox="true"/>
          <p:nvPr/>
        </p:nvSpPr>
        <p:spPr>
          <a:xfrm rot="0">
            <a:off x="1371857" y="5483704"/>
            <a:ext cx="2297420" cy="574786"/>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of where to find knowledge needed) </a:t>
            </a:r>
          </a:p>
          <a:p>
            <a:pPr algn="l">
              <a:lnSpc>
                <a:spcPts val="2249"/>
              </a:lnSpc>
            </a:pPr>
            <a:r>
              <a:rPr lang="en-US" sz="1097" spc="1">
                <a:solidFill>
                  <a:srgbClr val="000000"/>
                </a:solidFill>
                <a:latin typeface="Arial"/>
                <a:ea typeface="Arial"/>
                <a:cs typeface="Arial"/>
                <a:sym typeface="Arial"/>
              </a:rPr>
              <a:t>(Siemens, 2005). </a:t>
            </a:r>
          </a:p>
        </p:txBody>
      </p:sp>
      <p:sp>
        <p:nvSpPr>
          <p:cNvPr name="TextBox 21" id="21"/>
          <p:cNvSpPr txBox="true"/>
          <p:nvPr/>
        </p:nvSpPr>
        <p:spPr>
          <a:xfrm rot="0">
            <a:off x="914400" y="6065491"/>
            <a:ext cx="6076369" cy="1688887"/>
          </a:xfrm>
          <a:prstGeom prst="rect">
            <a:avLst/>
          </a:prstGeom>
        </p:spPr>
        <p:txBody>
          <a:bodyPr anchor="t" rtlCol="false" tIns="0" lIns="0" bIns="0" rIns="0">
            <a:spAutoFit/>
          </a:bodyPr>
          <a:lstStyle/>
          <a:p>
            <a:pPr algn="l">
              <a:lnSpc>
                <a:spcPts val="2249"/>
              </a:lnSpc>
            </a:pPr>
            <a:r>
              <a:rPr lang="en-US" sz="1097" spc="1">
                <a:solidFill>
                  <a:srgbClr val="000000"/>
                </a:solidFill>
                <a:latin typeface="Arial"/>
                <a:ea typeface="Arial"/>
                <a:cs typeface="Arial"/>
                <a:sym typeface="Arial"/>
              </a:rPr>
              <a:t>To address these notable shifts in learning, connectivism theorizes “that knowledge is </a:t>
            </a:r>
          </a:p>
          <a:p>
            <a:pPr algn="l">
              <a:lnSpc>
                <a:spcPts val="561"/>
              </a:lnSpc>
            </a:pPr>
            <a:r>
              <a:rPr lang="en-US" sz="1097" spc="1">
                <a:solidFill>
                  <a:srgbClr val="000000"/>
                </a:solidFill>
                <a:latin typeface="Arial"/>
                <a:ea typeface="Arial"/>
                <a:cs typeface="Arial"/>
                <a:sym typeface="Arial"/>
              </a:rPr>
              <a:t>distributed across a network of connections” rather than being constructed, transferred, created, </a:t>
            </a:r>
          </a:p>
          <a:p>
            <a:pPr algn="l">
              <a:lnSpc>
                <a:spcPts val="2343"/>
              </a:lnSpc>
            </a:pPr>
            <a:r>
              <a:rPr lang="en-US" sz="1097" spc="1">
                <a:solidFill>
                  <a:srgbClr val="000000"/>
                </a:solidFill>
                <a:latin typeface="Arial"/>
                <a:ea typeface="Arial"/>
                <a:cs typeface="Arial"/>
                <a:sym typeface="Arial"/>
              </a:rPr>
              <a:t>or built as others have theorized (Downes, 2007, pp 1). Siemens (2005) defines learning as </a:t>
            </a:r>
          </a:p>
          <a:p>
            <a:pPr algn="l">
              <a:lnSpc>
                <a:spcPts val="573"/>
              </a:lnSpc>
            </a:pPr>
            <a:r>
              <a:rPr lang="en-US" sz="1097" spc="1">
                <a:solidFill>
                  <a:srgbClr val="000000"/>
                </a:solidFill>
                <a:latin typeface="Arial"/>
                <a:ea typeface="Arial"/>
                <a:cs typeface="Arial"/>
                <a:sym typeface="Arial"/>
              </a:rPr>
              <a:t>“actionable knowledge” and postulates that it can exist outside a person in databases and that </a:t>
            </a:r>
          </a:p>
          <a:p>
            <a:pPr algn="l">
              <a:lnSpc>
                <a:spcPts val="2331"/>
              </a:lnSpc>
            </a:pPr>
            <a:r>
              <a:rPr lang="en-US" sz="1097" spc="1">
                <a:solidFill>
                  <a:srgbClr val="000000"/>
                </a:solidFill>
                <a:latin typeface="Arial"/>
                <a:ea typeface="Arial"/>
                <a:cs typeface="Arial"/>
                <a:sym typeface="Arial"/>
              </a:rPr>
              <a:t>learning how to access that knowledge is more important than knowing that information. The </a:t>
            </a:r>
          </a:p>
          <a:p>
            <a:pPr algn="l">
              <a:lnSpc>
                <a:spcPts val="585"/>
              </a:lnSpc>
            </a:pPr>
            <a:r>
              <a:rPr lang="en-US" sz="1097" spc="1">
                <a:solidFill>
                  <a:srgbClr val="000000"/>
                </a:solidFill>
                <a:latin typeface="Arial"/>
                <a:ea typeface="Arial"/>
                <a:cs typeface="Arial"/>
                <a:sym typeface="Arial"/>
              </a:rPr>
              <a:t>implications of connectionism on instructional design are that instruction should focus on </a:t>
            </a:r>
          </a:p>
          <a:p>
            <a:pPr algn="l">
              <a:lnSpc>
                <a:spcPts val="2318"/>
              </a:lnSpc>
            </a:pPr>
            <a:r>
              <a:rPr lang="en-US" sz="1097" spc="1">
                <a:solidFill>
                  <a:srgbClr val="000000"/>
                </a:solidFill>
                <a:latin typeface="Arial"/>
                <a:ea typeface="Arial"/>
                <a:cs typeface="Arial"/>
                <a:sym typeface="Arial"/>
              </a:rPr>
              <a:t>ensuring learners know what information is available and how to access it. </a:t>
            </a:r>
          </a:p>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22" id="22"/>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3" id="23"/>
          <p:cNvSpPr txBox="true"/>
          <p:nvPr/>
        </p:nvSpPr>
        <p:spPr>
          <a:xfrm rot="0">
            <a:off x="914400" y="876252"/>
            <a:ext cx="6100410" cy="386953"/>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hlinkClick r:id="rId4" tooltip="https://papers.iafor.org/wp-content/uploads/papers/iicehawaii2020/IICEHawaii2020_51679.pdf"/>
              </a:rPr>
              <a:t>(</a:t>
            </a:r>
            <a:r>
              <a:rPr lang="en-US" b="true" sz="1097" i="true" spc="1">
                <a:solidFill>
                  <a:srgbClr val="B70404"/>
                </a:solidFill>
                <a:latin typeface="Arial Bold Italics"/>
                <a:ea typeface="Arial Bold Italics"/>
                <a:cs typeface="Arial Bold Italics"/>
                <a:sym typeface="Arial Bold Italics"/>
                <a:hlinkClick r:id="rId5" tooltip="https://papers.iafor.org/wp-content/uploads/papers/iicehawaii2020/IICEHawaii2020_51679.pdf"/>
              </a:rPr>
              <a:t>https://papers.iafor.org/wp-content/uploads/papers/iicehawaii2020/IICEHawaii2020_51679.pdf</a:t>
            </a:r>
            <a:r>
              <a:rPr lang="en-US" b="true" sz="1097" i="true" spc="1">
                <a:solidFill>
                  <a:srgbClr val="000000"/>
                </a:solidFill>
                <a:latin typeface="Arial Bold Italics"/>
                <a:ea typeface="Arial Bold Italics"/>
                <a:cs typeface="Arial Bold Italics"/>
                <a:sym typeface="Arial Bold Italics"/>
                <a:hlinkClick r:id="rId6" tooltip="https://papers.iafor.org/wp-content/uploads/papers/iicehawaii2020/IICEHawaii2020_51679.pdf"/>
              </a:rPr>
              <a:t>)</a:t>
            </a:r>
            <a:r>
              <a:rPr lang="en-US" b="true" sz="1097" i="true" spc="1">
                <a:solidFill>
                  <a:srgbClr val="000000"/>
                </a:solidFill>
                <a:latin typeface="Arial Bold Italics"/>
                <a:ea typeface="Arial Bold Italics"/>
                <a:cs typeface="Arial Bold Italics"/>
                <a:sym typeface="Arial Bold Italics"/>
              </a:rPr>
              <a:t>. Copyright 2020 by The International Academic Forum.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2340359"/>
            <a:ext cx="2887475" cy="9906"/>
          </a:xfrm>
          <a:custGeom>
            <a:avLst/>
            <a:gdLst/>
            <a:ahLst/>
            <a:cxnLst/>
            <a:rect r="r" b="b" t="t" l="l"/>
            <a:pathLst>
              <a:path h="9906" w="2887475">
                <a:moveTo>
                  <a:pt x="0" y="0"/>
                </a:moveTo>
                <a:lnTo>
                  <a:pt x="2887475" y="0"/>
                </a:lnTo>
                <a:lnTo>
                  <a:pt x="2887475"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4364231"/>
            <a:ext cx="4147823" cy="9906"/>
          </a:xfrm>
          <a:custGeom>
            <a:avLst/>
            <a:gdLst/>
            <a:ahLst/>
            <a:cxnLst/>
            <a:rect r="r" b="b" t="t" l="l"/>
            <a:pathLst>
              <a:path h="9906" w="4147823">
                <a:moveTo>
                  <a:pt x="0" y="0"/>
                </a:moveTo>
                <a:lnTo>
                  <a:pt x="4147823" y="0"/>
                </a:lnTo>
                <a:lnTo>
                  <a:pt x="4147823"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3497075"/>
            <a:ext cx="3090167" cy="9906"/>
          </a:xfrm>
          <a:custGeom>
            <a:avLst/>
            <a:gdLst/>
            <a:ahLst/>
            <a:cxnLst/>
            <a:rect r="r" b="b" t="t" l="l"/>
            <a:pathLst>
              <a:path h="9906" w="3090167">
                <a:moveTo>
                  <a:pt x="0" y="0"/>
                </a:moveTo>
                <a:lnTo>
                  <a:pt x="3090167" y="0"/>
                </a:lnTo>
                <a:lnTo>
                  <a:pt x="3090167"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220469" y="2838707"/>
            <a:ext cx="2998727" cy="9906"/>
          </a:xfrm>
          <a:custGeom>
            <a:avLst/>
            <a:gdLst/>
            <a:ahLst/>
            <a:cxnLst/>
            <a:rect r="r" b="b" t="t" l="l"/>
            <a:pathLst>
              <a:path h="9906" w="2998727">
                <a:moveTo>
                  <a:pt x="0" y="0"/>
                </a:moveTo>
                <a:lnTo>
                  <a:pt x="2998727" y="0"/>
                </a:lnTo>
                <a:lnTo>
                  <a:pt x="2998727"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312671" y="4179827"/>
            <a:ext cx="1662179" cy="9906"/>
          </a:xfrm>
          <a:custGeom>
            <a:avLst/>
            <a:gdLst/>
            <a:ahLst/>
            <a:cxnLst/>
            <a:rect r="r" b="b" t="t" l="l"/>
            <a:pathLst>
              <a:path h="9906" w="1662179">
                <a:moveTo>
                  <a:pt x="0" y="0"/>
                </a:moveTo>
                <a:lnTo>
                  <a:pt x="1662179" y="0"/>
                </a:lnTo>
                <a:lnTo>
                  <a:pt x="1662179"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575553" y="1706375"/>
            <a:ext cx="2266445" cy="9906"/>
          </a:xfrm>
          <a:custGeom>
            <a:avLst/>
            <a:gdLst/>
            <a:ahLst/>
            <a:cxnLst/>
            <a:rect r="r" b="b" t="t" l="l"/>
            <a:pathLst>
              <a:path h="9906" w="2266445">
                <a:moveTo>
                  <a:pt x="0" y="0"/>
                </a:moveTo>
                <a:lnTo>
                  <a:pt x="2266445" y="0"/>
                </a:lnTo>
                <a:lnTo>
                  <a:pt x="2266445"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914400" y="5628437"/>
            <a:ext cx="4488180" cy="3172463"/>
          </a:xfrm>
          <a:custGeom>
            <a:avLst/>
            <a:gdLst/>
            <a:ahLst/>
            <a:cxnLst/>
            <a:rect r="r" b="b" t="t" l="l"/>
            <a:pathLst>
              <a:path h="3172463" w="4488180">
                <a:moveTo>
                  <a:pt x="0" y="0"/>
                </a:moveTo>
                <a:lnTo>
                  <a:pt x="4488180" y="0"/>
                </a:lnTo>
                <a:lnTo>
                  <a:pt x="4488180" y="3172463"/>
                </a:lnTo>
                <a:lnTo>
                  <a:pt x="0" y="3172463"/>
                </a:lnTo>
                <a:lnTo>
                  <a:pt x="0" y="0"/>
                </a:lnTo>
                <a:close/>
              </a:path>
            </a:pathLst>
          </a:custGeom>
          <a:blipFill>
            <a:blip r:embed="rId14"/>
            <a:stretch>
              <a:fillRect l="0" t="0" r="0" b="0"/>
            </a:stretch>
          </a:blipFill>
        </p:spPr>
      </p:sp>
      <p:sp>
        <p:nvSpPr>
          <p:cNvPr name="TextBox 9" id="9"/>
          <p:cNvSpPr txBox="true"/>
          <p:nvPr/>
        </p:nvSpPr>
        <p:spPr>
          <a:xfrm rot="0">
            <a:off x="914400" y="876529"/>
            <a:ext cx="6033287" cy="386953"/>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platforms and databases that are meant to be used to find and/or share information through the organization’s established connections. </a:t>
            </a:r>
          </a:p>
        </p:txBody>
      </p:sp>
      <p:sp>
        <p:nvSpPr>
          <p:cNvPr name="TextBox 10" id="10"/>
          <p:cNvSpPr txBox="true"/>
          <p:nvPr/>
        </p:nvSpPr>
        <p:spPr>
          <a:xfrm rot="0">
            <a:off x="1884683" y="1366533"/>
            <a:ext cx="45015" cy="198777"/>
          </a:xfrm>
          <a:prstGeom prst="rect">
            <a:avLst/>
          </a:prstGeom>
        </p:spPr>
        <p:txBody>
          <a:bodyPr anchor="t" rtlCol="false" tIns="0" lIns="0" bIns="0" rIns="0">
            <a:spAutoFit/>
          </a:bodyPr>
          <a:lstStyle/>
          <a:p>
            <a:pPr algn="l">
              <a:lnSpc>
                <a:spcPts val="1396"/>
              </a:lnSpc>
            </a:pPr>
            <a:r>
              <a:rPr lang="en-US" b="true" sz="1200">
                <a:solidFill>
                  <a:srgbClr val="05213B"/>
                </a:solidFill>
                <a:latin typeface="Arial Bold"/>
                <a:ea typeface="Arial Bold"/>
                <a:cs typeface="Arial Bold"/>
                <a:sym typeface="Arial Bold"/>
              </a:rPr>
              <a:t> </a:t>
            </a:r>
          </a:p>
        </p:txBody>
      </p:sp>
      <p:sp>
        <p:nvSpPr>
          <p:cNvPr name="TextBox 11" id="11"/>
          <p:cNvSpPr txBox="true"/>
          <p:nvPr/>
        </p:nvSpPr>
        <p:spPr>
          <a:xfrm rot="0">
            <a:off x="914400" y="1541726"/>
            <a:ext cx="6087647" cy="496957"/>
          </a:xfrm>
          <a:prstGeom prst="rect">
            <a:avLst/>
          </a:prstGeom>
        </p:spPr>
        <p:txBody>
          <a:bodyPr anchor="t" rtlCol="false" tIns="0" lIns="0" bIns="0" rIns="0">
            <a:spAutoFit/>
          </a:bodyPr>
          <a:lstStyle/>
          <a:p>
            <a:pPr algn="l">
              <a:lnSpc>
                <a:spcPts val="1278"/>
              </a:lnSpc>
            </a:pPr>
            <a:r>
              <a:rPr lang="en-US" sz="1097" spc="1">
                <a:solidFill>
                  <a:srgbClr val="000000"/>
                </a:solidFill>
                <a:latin typeface="Arial"/>
                <a:ea typeface="Arial"/>
                <a:cs typeface="Arial"/>
                <a:sym typeface="Arial"/>
              </a:rPr>
              <a:t>Downes, S. (2007). What connectivism is. </a:t>
            </a:r>
            <a:r>
              <a:rPr lang="en-US" b="true" sz="1097" i="true" spc="1">
                <a:solidFill>
                  <a:srgbClr val="000000"/>
                </a:solidFill>
                <a:latin typeface="Arial Bold Italics"/>
                <a:ea typeface="Arial Bold Italics"/>
                <a:cs typeface="Arial Bold Italics"/>
                <a:sym typeface="Arial Bold Italics"/>
              </a:rPr>
              <a:t>Half an Hour</a:t>
            </a:r>
            <a:r>
              <a:rPr lang="en-US" sz="1097" spc="1">
                <a:solidFill>
                  <a:srgbClr val="000000"/>
                </a:solidFill>
                <a:latin typeface="Arial"/>
                <a:ea typeface="Arial"/>
                <a:cs typeface="Arial"/>
                <a:sym typeface="Arial"/>
              </a:rPr>
              <a:t>.</a:t>
            </a:r>
            <a:r>
              <a:rPr lang="en-US" sz="1097" spc="1">
                <a:solidFill>
                  <a:srgbClr val="000000"/>
                </a:solidFill>
                <a:latin typeface="Arial"/>
                <a:ea typeface="Arial"/>
                <a:cs typeface="Arial"/>
                <a:sym typeface="Arial"/>
                <a:hlinkClick r:id="rId15" tooltip="https://www.downes.ca/post/38653"/>
              </a:rPr>
              <a:t> </a:t>
            </a:r>
            <a:r>
              <a:rPr lang="en-US" sz="1097" spc="1">
                <a:solidFill>
                  <a:srgbClr val="B70404"/>
                </a:solidFill>
                <a:latin typeface="Arial"/>
                <a:ea typeface="Arial"/>
                <a:cs typeface="Arial"/>
                <a:sym typeface="Arial"/>
                <a:hlinkClick r:id="rId16" tooltip="https://www.downes.ca/post/38653"/>
              </a:rPr>
              <a:t>https://www.downes.ca/post/38653</a:t>
            </a:r>
            <a:r>
              <a:rPr lang="en-US" sz="1097" spc="1">
                <a:solidFill>
                  <a:srgbClr val="000000"/>
                </a:solidFill>
                <a:latin typeface="Arial"/>
                <a:ea typeface="Arial"/>
                <a:cs typeface="Arial"/>
                <a:sym typeface="Arial"/>
                <a:hlinkClick r:id="rId17" tooltip="https://www.downes.ca/post/38653"/>
              </a:rPr>
              <a:t> </a:t>
            </a:r>
          </a:p>
          <a:p>
            <a:pPr algn="l">
              <a:lnSpc>
                <a:spcPts val="2744"/>
              </a:lnSpc>
            </a:pPr>
            <a:r>
              <a:rPr lang="en-US" sz="1097" spc="1">
                <a:solidFill>
                  <a:srgbClr val="000000"/>
                </a:solidFill>
                <a:latin typeface="Arial"/>
                <a:ea typeface="Arial"/>
                <a:cs typeface="Arial"/>
                <a:sym typeface="Arial"/>
              </a:rPr>
              <a:t>Dunaway, K. M. (2011). Connectivism: Learning theory and pedagogical practice for </a:t>
            </a:r>
          </a:p>
        </p:txBody>
      </p:sp>
      <p:sp>
        <p:nvSpPr>
          <p:cNvPr name="TextBox 12" id="12"/>
          <p:cNvSpPr txBox="true"/>
          <p:nvPr/>
        </p:nvSpPr>
        <p:spPr>
          <a:xfrm rot="0">
            <a:off x="1371857" y="2082365"/>
            <a:ext cx="5372290" cy="27712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hlinkClick r:id="rId18" tooltip="https://doi.org/10.1108/00907321111186686"/>
              </a:rPr>
              <a:t>networked information landscapes. </a:t>
            </a:r>
            <a:r>
              <a:rPr lang="en-US" b="true" sz="1097" i="true" spc="1">
                <a:solidFill>
                  <a:srgbClr val="000000"/>
                </a:solidFill>
                <a:latin typeface="Arial Bold Italics"/>
                <a:ea typeface="Arial Bold Italics"/>
                <a:cs typeface="Arial Bold Italics"/>
                <a:sym typeface="Arial Bold Italics"/>
              </a:rPr>
              <a:t>Reference Services Review</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39</a:t>
            </a:r>
            <a:r>
              <a:rPr lang="en-US" sz="1097" spc="1">
                <a:solidFill>
                  <a:srgbClr val="000000"/>
                </a:solidFill>
                <a:latin typeface="Arial"/>
                <a:ea typeface="Arial"/>
                <a:cs typeface="Arial"/>
                <a:sym typeface="Arial"/>
              </a:rPr>
              <a:t>(4), 675–685. </a:t>
            </a:r>
          </a:p>
          <a:p>
            <a:pPr algn="l">
              <a:lnSpc>
                <a:spcPts val="1970"/>
              </a:lnSpc>
            </a:pPr>
            <a:r>
              <a:rPr lang="en-US" sz="1097" spc="1">
                <a:solidFill>
                  <a:srgbClr val="B70404"/>
                </a:solidFill>
                <a:latin typeface="Arial"/>
                <a:ea typeface="Arial"/>
                <a:cs typeface="Arial"/>
                <a:sym typeface="Arial"/>
                <a:hlinkClick r:id="rId19" tooltip="https://doi.org/10.1108/00907321111186686"/>
              </a:rPr>
              <a:t>https://doi.org/10.1108/00907321111186686</a:t>
            </a:r>
            <a:r>
              <a:rPr lang="en-US" sz="1097" spc="1">
                <a:solidFill>
                  <a:srgbClr val="000000"/>
                </a:solidFill>
                <a:latin typeface="Arial"/>
                <a:ea typeface="Arial"/>
                <a:cs typeface="Arial"/>
                <a:sym typeface="Arial"/>
                <a:hlinkClick r:id="rId20" tooltip="https://doi.org/10.1108/00907321111186686"/>
              </a:rPr>
              <a:t> </a:t>
            </a:r>
          </a:p>
        </p:txBody>
      </p:sp>
      <p:sp>
        <p:nvSpPr>
          <p:cNvPr name="TextBox 13" id="13"/>
          <p:cNvSpPr txBox="true"/>
          <p:nvPr/>
        </p:nvSpPr>
        <p:spPr>
          <a:xfrm rot="0">
            <a:off x="914400" y="2346027"/>
            <a:ext cx="6012009"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Goldie, J. G. S. (2016). Connectivism: A knowledge learning theory for the digital age? </a:t>
            </a:r>
            <a:r>
              <a:rPr lang="en-US" b="true" sz="1097" i="true" spc="1">
                <a:solidFill>
                  <a:srgbClr val="000000"/>
                </a:solidFill>
                <a:latin typeface="Arial Bold Italics"/>
                <a:ea typeface="Arial Bold Italics"/>
                <a:cs typeface="Arial Bold Italics"/>
                <a:sym typeface="Arial Bold Italics"/>
              </a:rPr>
              <a:t>Medical </a:t>
            </a:r>
          </a:p>
        </p:txBody>
      </p:sp>
      <p:sp>
        <p:nvSpPr>
          <p:cNvPr name="TextBox 14" id="14"/>
          <p:cNvSpPr txBox="true"/>
          <p:nvPr/>
        </p:nvSpPr>
        <p:spPr>
          <a:xfrm rot="0">
            <a:off x="1371857" y="2740743"/>
            <a:ext cx="4983823" cy="117100"/>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Teacher</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38</a:t>
            </a:r>
            <a:r>
              <a:rPr lang="en-US" sz="1097" spc="1">
                <a:solidFill>
                  <a:srgbClr val="000000"/>
                </a:solidFill>
                <a:latin typeface="Arial"/>
                <a:ea typeface="Arial"/>
                <a:cs typeface="Arial"/>
                <a:sym typeface="Arial"/>
              </a:rPr>
              <a:t>(10), 1064–1069.</a:t>
            </a:r>
            <a:r>
              <a:rPr lang="en-US" sz="1097" spc="1">
                <a:solidFill>
                  <a:srgbClr val="000000"/>
                </a:solidFill>
                <a:latin typeface="Arial"/>
                <a:ea typeface="Arial"/>
                <a:cs typeface="Arial"/>
                <a:sym typeface="Arial"/>
                <a:hlinkClick r:id="rId21" tooltip="https://doi.org/10.3109/0142159X.2016.1173661"/>
              </a:rPr>
              <a:t> </a:t>
            </a:r>
            <a:r>
              <a:rPr lang="en-US" sz="1097" spc="1">
                <a:solidFill>
                  <a:srgbClr val="B70404"/>
                </a:solidFill>
                <a:latin typeface="Arial"/>
                <a:ea typeface="Arial"/>
                <a:cs typeface="Arial"/>
                <a:sym typeface="Arial"/>
                <a:hlinkClick r:id="rId22" tooltip="https://doi.org/10.3109/0142159X.2016.1173661"/>
              </a:rPr>
              <a:t>https://doi.org/10.3109/0142159X.2016.1173661</a:t>
            </a:r>
            <a:r>
              <a:rPr lang="en-US" sz="1097" spc="1">
                <a:solidFill>
                  <a:srgbClr val="000000"/>
                </a:solidFill>
                <a:latin typeface="Arial"/>
                <a:ea typeface="Arial"/>
                <a:cs typeface="Arial"/>
                <a:sym typeface="Arial"/>
                <a:hlinkClick r:id="rId23" tooltip="https://doi.org/10.3109/0142159X.2016.1173661"/>
              </a:rPr>
              <a:t> </a:t>
            </a:r>
          </a:p>
        </p:txBody>
      </p:sp>
      <p:sp>
        <p:nvSpPr>
          <p:cNvPr name="TextBox 15" id="15"/>
          <p:cNvSpPr txBox="true"/>
          <p:nvPr/>
        </p:nvSpPr>
        <p:spPr>
          <a:xfrm rot="0">
            <a:off x="914400" y="2867997"/>
            <a:ext cx="5628151" cy="64821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Siemens, G. (2005). Connectivism: A learning theory for the digital age. </a:t>
            </a:r>
            <a:r>
              <a:rPr lang="en-US" b="true" sz="1097" i="true" spc="1">
                <a:solidFill>
                  <a:srgbClr val="000000"/>
                </a:solidFill>
                <a:latin typeface="Arial Bold Italics"/>
                <a:ea typeface="Arial Bold Italics"/>
                <a:cs typeface="Arial Bold Italics"/>
                <a:sym typeface="Arial Bold Italics"/>
              </a:rPr>
              <a:t>International </a:t>
            </a:r>
          </a:p>
          <a:p>
            <a:pPr algn="l">
              <a:lnSpc>
                <a:spcPts val="548"/>
              </a:lnSpc>
            </a:pPr>
            <a:r>
              <a:rPr lang="en-US" b="true" sz="1097" i="true" spc="1">
                <a:solidFill>
                  <a:srgbClr val="000000"/>
                </a:solidFill>
                <a:latin typeface="Arial Bold Italics"/>
                <a:ea typeface="Arial Bold Italics"/>
                <a:cs typeface="Arial Bold Italics"/>
                <a:sym typeface="Arial Bold Italics"/>
              </a:rPr>
              <a:t>Journal of Instructional Technology and Distance Learning</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2</a:t>
            </a:r>
            <a:r>
              <a:rPr lang="en-US" sz="1097" spc="1">
                <a:solidFill>
                  <a:srgbClr val="000000"/>
                </a:solidFill>
                <a:latin typeface="Arial"/>
                <a:ea typeface="Arial"/>
                <a:cs typeface="Arial"/>
                <a:sym typeface="Arial"/>
              </a:rPr>
              <a:t>(1), 3–10. </a:t>
            </a:r>
          </a:p>
          <a:p>
            <a:pPr algn="l">
              <a:lnSpc>
                <a:spcPts val="1982"/>
              </a:lnSpc>
            </a:pPr>
            <a:r>
              <a:rPr lang="en-US" sz="1097" spc="1">
                <a:solidFill>
                  <a:srgbClr val="B70404"/>
                </a:solidFill>
                <a:latin typeface="Arial"/>
                <a:ea typeface="Arial"/>
                <a:cs typeface="Arial"/>
                <a:sym typeface="Arial"/>
                <a:hlinkClick r:id="rId24" tooltip="http://www.itdl.org/Journal/Jan_05/article01.htm"/>
              </a:rPr>
              <a:t>http://www.itdl.org/Journal/Jan_05/article01.htm</a:t>
            </a:r>
            <a:r>
              <a:rPr lang="en-US" sz="1097" spc="1">
                <a:solidFill>
                  <a:srgbClr val="000000"/>
                </a:solidFill>
                <a:latin typeface="Arial"/>
                <a:ea typeface="Arial"/>
                <a:cs typeface="Arial"/>
                <a:sym typeface="Arial"/>
                <a:hlinkClick r:id="rId25" tooltip="http://www.itdl.org/Journal/Jan_05/article01.htm"/>
              </a:rPr>
              <a:t> </a:t>
            </a:r>
          </a:p>
        </p:txBody>
      </p:sp>
      <p:sp>
        <p:nvSpPr>
          <p:cNvPr name="TextBox 16" id="16"/>
          <p:cNvSpPr txBox="true"/>
          <p:nvPr/>
        </p:nvSpPr>
        <p:spPr>
          <a:xfrm rot="0">
            <a:off x="914400" y="3502743"/>
            <a:ext cx="6059567" cy="88062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Smith, J., &amp; Lee, A. (2020). Connectivism and learning in cognitive cities. In </a:t>
            </a:r>
            <a:r>
              <a:rPr lang="en-US" b="true" sz="1097" i="true" spc="1">
                <a:solidFill>
                  <a:srgbClr val="000000"/>
                </a:solidFill>
                <a:latin typeface="Arial Bold Italics"/>
                <a:ea typeface="Arial Bold Italics"/>
                <a:cs typeface="Arial Bold Italics"/>
                <a:sym typeface="Arial Bold Italics"/>
              </a:rPr>
              <a:t>Proceedings of The </a:t>
            </a:r>
          </a:p>
          <a:p>
            <a:pPr algn="l">
              <a:lnSpc>
                <a:spcPts val="548"/>
              </a:lnSpc>
            </a:pPr>
            <a:r>
              <a:rPr lang="en-US" b="true" sz="1097" i="true" spc="1">
                <a:solidFill>
                  <a:srgbClr val="000000"/>
                </a:solidFill>
                <a:latin typeface="Arial Bold Italics"/>
                <a:ea typeface="Arial Bold Italics"/>
                <a:cs typeface="Arial Bold Italics"/>
                <a:sym typeface="Arial Bold Italics"/>
              </a:rPr>
              <a:t>IAFOR International Conference on Education – Hawaii 2020</a:t>
            </a:r>
            <a:r>
              <a:rPr lang="en-US" sz="1097" spc="1">
                <a:solidFill>
                  <a:srgbClr val="000000"/>
                </a:solidFill>
                <a:latin typeface="Arial"/>
                <a:ea typeface="Arial"/>
                <a:cs typeface="Arial"/>
                <a:sym typeface="Arial"/>
              </a:rPr>
              <a:t> (pp. 100–110). The </a:t>
            </a:r>
          </a:p>
          <a:p>
            <a:pPr algn="l">
              <a:lnSpc>
                <a:spcPts val="2367"/>
              </a:lnSpc>
            </a:pPr>
            <a:r>
              <a:rPr lang="en-US" sz="1097" spc="1">
                <a:solidFill>
                  <a:srgbClr val="000000"/>
                </a:solidFill>
                <a:latin typeface="Arial"/>
                <a:ea typeface="Arial"/>
                <a:cs typeface="Arial"/>
                <a:sym typeface="Arial"/>
              </a:rPr>
              <a:t>International Academic Forum.</a:t>
            </a:r>
            <a:r>
              <a:rPr lang="en-US" sz="1097" spc="1">
                <a:solidFill>
                  <a:srgbClr val="000000"/>
                </a:solidFill>
                <a:latin typeface="Arial"/>
                <a:ea typeface="Arial"/>
                <a:cs typeface="Arial"/>
                <a:sym typeface="Arial"/>
                <a:hlinkClick r:id="rId26" tooltip="https://papers.iafor.org/wp-content/uploads/papers/iicehawaii2020/IICEHawaii2020_51679.pdf"/>
              </a:rPr>
              <a:t> </a:t>
            </a:r>
            <a:r>
              <a:rPr lang="en-US" sz="1097" spc="1">
                <a:solidFill>
                  <a:srgbClr val="B70404"/>
                </a:solidFill>
                <a:latin typeface="Arial"/>
                <a:ea typeface="Arial"/>
                <a:cs typeface="Arial"/>
                <a:sym typeface="Arial"/>
                <a:hlinkClick r:id="rId27" tooltip="https://papers.iafor.org/wp-content/uploads/papers/iicehawaii2020/IICEHawaii2020_51679.pdf"/>
              </a:rPr>
              <a:t>https://papers.iafor.org/wp-</a:t>
            </a:r>
          </a:p>
          <a:p>
            <a:pPr algn="l">
              <a:lnSpc>
                <a:spcPts val="548"/>
              </a:lnSpc>
            </a:pPr>
            <a:r>
              <a:rPr lang="en-US" sz="1097" spc="1">
                <a:solidFill>
                  <a:srgbClr val="B70404"/>
                </a:solidFill>
                <a:latin typeface="Arial"/>
                <a:ea typeface="Arial"/>
                <a:cs typeface="Arial"/>
                <a:sym typeface="Arial"/>
                <a:hlinkClick r:id="rId28" tooltip="https://papers.iafor.org/wp-content/uploads/papers/iicehawaii2020/IICEHawaii2020_51679.pdf"/>
              </a:rPr>
              <a:t>content/uploads/papers/iicehawaii2020/IICEHawaii2020_51679.pdf</a:t>
            </a:r>
            <a:r>
              <a:rPr lang="en-US" sz="1097" spc="1">
                <a:solidFill>
                  <a:srgbClr val="000000"/>
                </a:solidFill>
                <a:latin typeface="Arial"/>
                <a:ea typeface="Arial"/>
                <a:cs typeface="Arial"/>
                <a:sym typeface="Arial"/>
                <a:hlinkClick r:id="rId29" tooltip="https://papers.iafor.org/wp-content/uploads/papers/iicehawaii2020/IICEHawaii2020_51679.pdf"/>
              </a:rPr>
              <a:t> </a:t>
            </a:r>
          </a:p>
        </p:txBody>
      </p:sp>
      <p:sp>
        <p:nvSpPr>
          <p:cNvPr name="TextBox 17" id="1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10 </a:t>
            </a:r>
          </a:p>
        </p:txBody>
      </p:sp>
      <p:sp>
        <p:nvSpPr>
          <p:cNvPr name="TextBox 18" id="1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9" id="19"/>
          <p:cNvSpPr txBox="true"/>
          <p:nvPr/>
        </p:nvSpPr>
        <p:spPr>
          <a:xfrm rot="0">
            <a:off x="914400" y="1337958"/>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20" id="20"/>
          <p:cNvSpPr txBox="true"/>
          <p:nvPr/>
        </p:nvSpPr>
        <p:spPr>
          <a:xfrm rot="0">
            <a:off x="1340968" y="5152234"/>
            <a:ext cx="39538" cy="193024"/>
          </a:xfrm>
          <a:prstGeom prst="rect">
            <a:avLst/>
          </a:prstGeom>
        </p:spPr>
        <p:txBody>
          <a:bodyPr anchor="t" rtlCol="false" tIns="0" lIns="0" bIns="0" rIns="0">
            <a:spAutoFit/>
          </a:bodyPr>
          <a:lstStyle/>
          <a:p>
            <a:pPr algn="l">
              <a:lnSpc>
                <a:spcPts val="1368"/>
              </a:lnSpc>
            </a:pPr>
            <a:r>
              <a:rPr lang="en-US" b="true" sz="1097">
                <a:solidFill>
                  <a:srgbClr val="000000"/>
                </a:solidFill>
                <a:latin typeface="Arial Bold"/>
                <a:ea typeface="Arial Bold"/>
                <a:cs typeface="Arial Bold"/>
                <a:sym typeface="Arial Bold"/>
              </a:rPr>
              <a:t> </a:t>
            </a:r>
          </a:p>
        </p:txBody>
      </p:sp>
      <p:sp>
        <p:nvSpPr>
          <p:cNvPr name="TextBox 21" id="21"/>
          <p:cNvSpPr txBox="true"/>
          <p:nvPr/>
        </p:nvSpPr>
        <p:spPr>
          <a:xfrm rot="0">
            <a:off x="914400" y="5325694"/>
            <a:ext cx="513750" cy="193024"/>
          </a:xfrm>
          <a:prstGeom prst="rect">
            <a:avLst/>
          </a:prstGeom>
        </p:spPr>
        <p:txBody>
          <a:bodyPr anchor="t" rtlCol="false" tIns="0" lIns="0" bIns="0" rIns="0">
            <a:spAutoFit/>
          </a:bodyPr>
          <a:lstStyle/>
          <a:p>
            <a:pPr algn="l">
              <a:lnSpc>
                <a:spcPts val="1368"/>
              </a:lnSpc>
            </a:pPr>
            <a:r>
              <a:rPr lang="en-US" b="true" sz="1097" i="true">
                <a:solidFill>
                  <a:srgbClr val="000000"/>
                </a:solidFill>
                <a:latin typeface="Arial Bold Italics"/>
                <a:ea typeface="Arial Bold Italics"/>
                <a:cs typeface="Arial Bold Italics"/>
                <a:sym typeface="Arial Bold Italics"/>
              </a:rPr>
              <a:t>TPACK </a:t>
            </a:r>
          </a:p>
        </p:txBody>
      </p:sp>
      <p:sp>
        <p:nvSpPr>
          <p:cNvPr name="TextBox 22" id="22"/>
          <p:cNvSpPr txBox="true"/>
          <p:nvPr/>
        </p:nvSpPr>
        <p:spPr>
          <a:xfrm rot="0">
            <a:off x="914400" y="4516241"/>
            <a:ext cx="4520374" cy="615706"/>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Pedagogy vs. Andragogy </a:t>
            </a:r>
          </a:p>
          <a:p>
            <a:pPr algn="l">
              <a:lnSpc>
                <a:spcPts val="1957"/>
              </a:lnSpc>
            </a:pPr>
            <a:r>
              <a:rPr lang="en-US" b="true" sz="1397" i="true">
                <a:solidFill>
                  <a:srgbClr val="144282"/>
                </a:solidFill>
                <a:latin typeface="Cambria Bold Italics"/>
                <a:ea typeface="Cambria Bold Italics"/>
                <a:cs typeface="Cambria Bold Italics"/>
                <a:sym typeface="Cambria Bold Italics"/>
              </a:rPr>
              <a:t>TPACK|Technological Pedagogical Content Knowledge </a:t>
            </a:r>
          </a:p>
        </p:txBody>
      </p:sp>
      <p:sp>
        <p:nvSpPr>
          <p:cNvPr name="TextBox 23" id="23"/>
          <p:cNvSpPr txBox="true"/>
          <p:nvPr/>
        </p:nvSpPr>
        <p:spPr>
          <a:xfrm rot="0">
            <a:off x="914400" y="5133184"/>
            <a:ext cx="554231"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7</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0882" y="1244346"/>
            <a:ext cx="1489967" cy="9906"/>
          </a:xfrm>
          <a:custGeom>
            <a:avLst/>
            <a:gdLst/>
            <a:ahLst/>
            <a:cxnLst/>
            <a:rect r="r" b="b" t="t" l="l"/>
            <a:pathLst>
              <a:path h="9906" w="1489967">
                <a:moveTo>
                  <a:pt x="0" y="0"/>
                </a:moveTo>
                <a:lnTo>
                  <a:pt x="1489967" y="0"/>
                </a:lnTo>
                <a:lnTo>
                  <a:pt x="148996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7849105"/>
            <a:ext cx="3061211" cy="9906"/>
          </a:xfrm>
          <a:custGeom>
            <a:avLst/>
            <a:gdLst/>
            <a:ahLst/>
            <a:cxnLst/>
            <a:rect r="r" b="b" t="t" l="l"/>
            <a:pathLst>
              <a:path h="9906" w="3061211">
                <a:moveTo>
                  <a:pt x="0" y="0"/>
                </a:moveTo>
                <a:lnTo>
                  <a:pt x="3061211" y="0"/>
                </a:lnTo>
                <a:lnTo>
                  <a:pt x="306121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8689591"/>
            <a:ext cx="1965198" cy="9906"/>
          </a:xfrm>
          <a:custGeom>
            <a:avLst/>
            <a:gdLst/>
            <a:ahLst/>
            <a:cxnLst/>
            <a:rect r="r" b="b" t="t" l="l"/>
            <a:pathLst>
              <a:path h="9906" w="1965198">
                <a:moveTo>
                  <a:pt x="0" y="0"/>
                </a:moveTo>
                <a:lnTo>
                  <a:pt x="1965198" y="0"/>
                </a:lnTo>
                <a:lnTo>
                  <a:pt x="1965198"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8505187"/>
            <a:ext cx="4496057" cy="9906"/>
          </a:xfrm>
          <a:custGeom>
            <a:avLst/>
            <a:gdLst/>
            <a:ahLst/>
            <a:cxnLst/>
            <a:rect r="r" b="b" t="t" l="l"/>
            <a:pathLst>
              <a:path h="9906" w="4496057">
                <a:moveTo>
                  <a:pt x="0" y="0"/>
                </a:moveTo>
                <a:lnTo>
                  <a:pt x="4496057" y="0"/>
                </a:lnTo>
                <a:lnTo>
                  <a:pt x="4496057"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5000749" y="7008619"/>
            <a:ext cx="1489710" cy="9906"/>
          </a:xfrm>
          <a:custGeom>
            <a:avLst/>
            <a:gdLst/>
            <a:ahLst/>
            <a:cxnLst/>
            <a:rect r="r" b="b" t="t" l="l"/>
            <a:pathLst>
              <a:path h="9906" w="1489710">
                <a:moveTo>
                  <a:pt x="0" y="0"/>
                </a:moveTo>
                <a:lnTo>
                  <a:pt x="1489710" y="0"/>
                </a:lnTo>
                <a:lnTo>
                  <a:pt x="1489710" y="9906"/>
                </a:lnTo>
                <a:lnTo>
                  <a:pt x="0" y="9906"/>
                </a:lnTo>
                <a:lnTo>
                  <a:pt x="0" y="0"/>
                </a:lnTo>
                <a:close/>
              </a:path>
            </a:pathLst>
          </a:custGeom>
          <a:blipFill>
            <a:blip r:embed="rId2">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914400" y="6748729"/>
            <a:ext cx="5757243" cy="565537"/>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Anderson, M. (n.d.). </a:t>
            </a:r>
            <a:r>
              <a:rPr lang="en-US" b="true" sz="1097" i="true" spc="1">
                <a:solidFill>
                  <a:srgbClr val="000000"/>
                </a:solidFill>
                <a:latin typeface="Arial Bold Italics"/>
                <a:ea typeface="Arial Bold Italics"/>
                <a:cs typeface="Arial Bold Italics"/>
                <a:sym typeface="Arial Bold Italics"/>
              </a:rPr>
              <a:t>TPACK explained</a:t>
            </a:r>
            <a:r>
              <a:rPr lang="en-US" sz="1097" spc="1">
                <a:solidFill>
                  <a:srgbClr val="000000"/>
                </a:solidFill>
                <a:latin typeface="Arial"/>
                <a:ea typeface="Arial"/>
                <a:cs typeface="Arial"/>
                <a:sym typeface="Arial"/>
              </a:rPr>
              <a:t> [Diagram]. ICT Evangelist.</a:t>
            </a:r>
            <a:r>
              <a:rPr lang="en-US" sz="1097" spc="1">
                <a:solidFill>
                  <a:srgbClr val="000000"/>
                </a:solidFill>
                <a:latin typeface="Arial"/>
                <a:ea typeface="Arial"/>
                <a:cs typeface="Arial"/>
                <a:sym typeface="Arial"/>
                <a:hlinkClick r:id="rId11" tooltip="https://ictevangelist.com/"/>
              </a:rPr>
              <a:t> </a:t>
            </a:r>
            <a:r>
              <a:rPr lang="en-US" sz="1097" spc="1">
                <a:solidFill>
                  <a:srgbClr val="B70404"/>
                </a:solidFill>
                <a:latin typeface="Arial"/>
                <a:ea typeface="Arial"/>
                <a:cs typeface="Arial"/>
                <a:sym typeface="Arial"/>
                <a:hlinkClick r:id="rId12" tooltip="https://ictevangelist.com/"/>
              </a:rPr>
              <a:t>https://ictevangelist.com</a:t>
            </a:r>
            <a:r>
              <a:rPr lang="en-US" sz="1097" spc="1">
                <a:solidFill>
                  <a:srgbClr val="000000"/>
                </a:solidFill>
                <a:latin typeface="Arial"/>
                <a:ea typeface="Arial"/>
                <a:cs typeface="Arial"/>
                <a:sym typeface="Arial"/>
                <a:hlinkClick r:id="rId13" tooltip="https://ictevangelist.com/"/>
              </a:rPr>
              <a:t> </a:t>
            </a:r>
            <a:r>
              <a:rPr lang="en-US" sz="1097" spc="1">
                <a:solidFill>
                  <a:srgbClr val="000000"/>
                </a:solidFill>
                <a:latin typeface="Arial"/>
                <a:ea typeface="Arial"/>
                <a:cs typeface="Arial"/>
                <a:sym typeface="Arial"/>
              </a:rPr>
              <a:t>Harris, J., Mishra, P., &amp; Koehler, M. J. (2009). Teachers' technological pedagogical content </a:t>
            </a:r>
          </a:p>
        </p:txBody>
      </p:sp>
      <p:sp>
        <p:nvSpPr>
          <p:cNvPr name="TextBox 8" id="8"/>
          <p:cNvSpPr txBox="true"/>
          <p:nvPr/>
        </p:nvSpPr>
        <p:spPr>
          <a:xfrm rot="0">
            <a:off x="1371857" y="7372321"/>
            <a:ext cx="5036429" cy="495919"/>
          </a:xfrm>
          <a:prstGeom prst="rect">
            <a:avLst/>
          </a:prstGeom>
        </p:spPr>
        <p:txBody>
          <a:bodyPr anchor="t" rtlCol="false" tIns="0" lIns="0" bIns="0" rIns="0">
            <a:spAutoFit/>
          </a:bodyPr>
          <a:lstStyle/>
          <a:p>
            <a:pPr algn="l">
              <a:lnSpc>
                <a:spcPts val="647"/>
              </a:lnSpc>
            </a:pPr>
            <a:r>
              <a:rPr lang="en-US" sz="1097" spc="1">
                <a:solidFill>
                  <a:srgbClr val="000000"/>
                </a:solidFill>
                <a:latin typeface="Arial"/>
                <a:ea typeface="Arial"/>
                <a:cs typeface="Arial"/>
                <a:sym typeface="Arial"/>
              </a:rPr>
              <a:t>knowledge and learning activity types: Curriculum-based technology integration </a:t>
            </a:r>
          </a:p>
          <a:p>
            <a:pPr algn="l">
              <a:lnSpc>
                <a:spcPts val="2256"/>
              </a:lnSpc>
            </a:pPr>
            <a:r>
              <a:rPr lang="en-US" sz="1097" spc="1">
                <a:solidFill>
                  <a:srgbClr val="000000"/>
                </a:solidFill>
                <a:latin typeface="Arial"/>
                <a:ea typeface="Arial"/>
                <a:cs typeface="Arial"/>
                <a:sym typeface="Arial"/>
              </a:rPr>
              <a:t>reframed. </a:t>
            </a:r>
            <a:r>
              <a:rPr lang="en-US" b="true" sz="1097" i="true" spc="1">
                <a:solidFill>
                  <a:srgbClr val="000000"/>
                </a:solidFill>
                <a:latin typeface="Arial Bold Italics"/>
                <a:ea typeface="Arial Bold Italics"/>
                <a:cs typeface="Arial Bold Italics"/>
                <a:sym typeface="Arial Bold Italics"/>
              </a:rPr>
              <a:t>Journal of Research on Technology in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41</a:t>
            </a:r>
            <a:r>
              <a:rPr lang="en-US" sz="1097" spc="1">
                <a:solidFill>
                  <a:srgbClr val="000000"/>
                </a:solidFill>
                <a:latin typeface="Arial"/>
                <a:ea typeface="Arial"/>
                <a:cs typeface="Arial"/>
                <a:sym typeface="Arial"/>
              </a:rPr>
              <a:t>(4), 393–416. </a:t>
            </a:r>
          </a:p>
          <a:p>
            <a:pPr algn="l">
              <a:lnSpc>
                <a:spcPts val="659"/>
              </a:lnSpc>
            </a:pPr>
            <a:r>
              <a:rPr lang="en-US" sz="1097" spc="1">
                <a:solidFill>
                  <a:srgbClr val="B70404"/>
                </a:solidFill>
                <a:latin typeface="Arial"/>
                <a:ea typeface="Arial"/>
                <a:cs typeface="Arial"/>
                <a:sym typeface="Arial"/>
                <a:hlinkClick r:id="rId14" tooltip="https://doi.org/10.1080/15391523.2009.10782536"/>
              </a:rPr>
              <a:t>https://doi.org/10.1080/15391523.2009.10782536</a:t>
            </a:r>
            <a:r>
              <a:rPr lang="en-US" sz="1097" spc="1">
                <a:solidFill>
                  <a:srgbClr val="000000"/>
                </a:solidFill>
                <a:latin typeface="Arial"/>
                <a:ea typeface="Arial"/>
                <a:cs typeface="Arial"/>
                <a:sym typeface="Arial"/>
                <a:hlinkClick r:id="rId15" tooltip="https://doi.org/10.1080/15391523.2009.10782536"/>
              </a:rPr>
              <a:t> </a:t>
            </a:r>
          </a:p>
        </p:txBody>
      </p:sp>
      <p:sp>
        <p:nvSpPr>
          <p:cNvPr name="TextBox 9" id="9"/>
          <p:cNvSpPr txBox="true"/>
          <p:nvPr/>
        </p:nvSpPr>
        <p:spPr>
          <a:xfrm rot="0">
            <a:off x="914400" y="7828378"/>
            <a:ext cx="5683282"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Koehler, M. J., &amp; Mishra, P. (2009). What is technological pedagogical content knowledge </a:t>
            </a:r>
          </a:p>
        </p:txBody>
      </p:sp>
      <p:sp>
        <p:nvSpPr>
          <p:cNvPr name="TextBox 10" id="10"/>
          <p:cNvSpPr txBox="true"/>
          <p:nvPr/>
        </p:nvSpPr>
        <p:spPr>
          <a:xfrm rot="0">
            <a:off x="1371857" y="8222056"/>
            <a:ext cx="5370214" cy="48667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(TPACK)? </a:t>
            </a:r>
            <a:r>
              <a:rPr lang="en-US" b="true" sz="1097" i="true" spc="1">
                <a:solidFill>
                  <a:srgbClr val="000000"/>
                </a:solidFill>
                <a:latin typeface="Arial Bold Italics"/>
                <a:ea typeface="Arial Bold Italics"/>
                <a:cs typeface="Arial Bold Italics"/>
                <a:sym typeface="Arial Bold Italics"/>
              </a:rPr>
              <a:t>Contemporary Issues in Technology and Teacher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9</a:t>
            </a:r>
            <a:r>
              <a:rPr lang="en-US" sz="1097" spc="1">
                <a:solidFill>
                  <a:srgbClr val="000000"/>
                </a:solidFill>
                <a:latin typeface="Arial"/>
                <a:ea typeface="Arial"/>
                <a:cs typeface="Arial"/>
                <a:sym typeface="Arial"/>
              </a:rPr>
              <a:t>(1), 60–70. </a:t>
            </a:r>
          </a:p>
          <a:p>
            <a:pPr algn="l">
              <a:lnSpc>
                <a:spcPts val="2367"/>
              </a:lnSpc>
            </a:pPr>
            <a:r>
              <a:rPr lang="en-US" sz="1097" spc="1">
                <a:solidFill>
                  <a:srgbClr val="B70404"/>
                </a:solidFill>
                <a:latin typeface="Arial"/>
                <a:ea typeface="Arial"/>
                <a:cs typeface="Arial"/>
                <a:sym typeface="Arial"/>
                <a:hlinkClick r:id="rId16" tooltip="https://citejournal.org/volume-9/issue-1-09/general/what-is-technological-pedagogicalcontent-knowledge/"/>
              </a:rPr>
              <a:t>https://citejournal.org/volume-9/issue-1-09/general/what-is-technological-</a:t>
            </a:r>
          </a:p>
          <a:p>
            <a:pPr algn="l">
              <a:lnSpc>
                <a:spcPts val="548"/>
              </a:lnSpc>
            </a:pPr>
            <a:r>
              <a:rPr lang="en-US" sz="1097" spc="1">
                <a:solidFill>
                  <a:srgbClr val="B70404"/>
                </a:solidFill>
                <a:latin typeface="Arial"/>
                <a:ea typeface="Arial"/>
                <a:cs typeface="Arial"/>
                <a:sym typeface="Arial"/>
                <a:hlinkClick r:id="rId17" tooltip="https://citejournal.org/volume-9/issue-1-09/general/what-is-technological-pedagogicalcontent-knowledge/"/>
              </a:rPr>
              <a:t>pedagogicalcontent-knowledge/</a:t>
            </a:r>
            <a:r>
              <a:rPr lang="en-US" sz="1097" spc="1">
                <a:solidFill>
                  <a:srgbClr val="000000"/>
                </a:solidFill>
                <a:latin typeface="Arial"/>
                <a:ea typeface="Arial"/>
                <a:cs typeface="Arial"/>
                <a:sym typeface="Arial"/>
                <a:hlinkClick r:id="rId18" tooltip="https://citejournal.org/volume-9/issue-1-09/general/what-is-technological-pedagogicalcontent-knowledge/"/>
              </a:rPr>
              <a:t> </a:t>
            </a:r>
          </a:p>
        </p:txBody>
      </p:sp>
      <p:sp>
        <p:nvSpPr>
          <p:cNvPr name="TextBox 11" id="11"/>
          <p:cNvSpPr txBox="true"/>
          <p:nvPr/>
        </p:nvSpPr>
        <p:spPr>
          <a:xfrm rot="0">
            <a:off x="914400" y="1347445"/>
            <a:ext cx="6067930" cy="572376"/>
          </a:xfrm>
          <a:prstGeom prst="rect">
            <a:avLst/>
          </a:prstGeom>
        </p:spPr>
        <p:txBody>
          <a:bodyPr anchor="t" rtlCol="false" tIns="0" lIns="0" bIns="0" rIns="0">
            <a:spAutoFit/>
          </a:bodyPr>
          <a:lstStyle/>
          <a:p>
            <a:pPr algn="l">
              <a:lnSpc>
                <a:spcPts val="1454"/>
              </a:lnSpc>
            </a:pPr>
            <a:r>
              <a:rPr lang="en-US" sz="1097" spc="1">
                <a:solidFill>
                  <a:srgbClr val="000000"/>
                </a:solidFill>
                <a:latin typeface="Arial"/>
                <a:ea typeface="Arial"/>
                <a:cs typeface="Arial"/>
                <a:sym typeface="Arial"/>
              </a:rPr>
              <a:t>TPACK is the knowledge that educators need to integrate technology into instructional design effectively. Koehler (2009) suggests three important elements that are central to technology use in learning: </a:t>
            </a:r>
          </a:p>
        </p:txBody>
      </p:sp>
      <p:sp>
        <p:nvSpPr>
          <p:cNvPr name="TextBox 12" id="12"/>
          <p:cNvSpPr txBox="true"/>
          <p:nvPr/>
        </p:nvSpPr>
        <p:spPr>
          <a:xfrm rot="0">
            <a:off x="1371857" y="1832248"/>
            <a:ext cx="65141" cy="500996"/>
          </a:xfrm>
          <a:prstGeom prst="rect">
            <a:avLst/>
          </a:prstGeom>
        </p:spPr>
        <p:txBody>
          <a:bodyPr anchor="t" rtlCol="false" tIns="0" lIns="0" bIns="0" rIns="0">
            <a:spAutoFit/>
          </a:bodyPr>
          <a:lstStyle/>
          <a:p>
            <a:pPr algn="just">
              <a:lnSpc>
                <a:spcPts val="2744"/>
              </a:lnSpc>
            </a:pPr>
            <a:r>
              <a:rPr lang="en-US" sz="1097">
                <a:solidFill>
                  <a:srgbClr val="000000"/>
                </a:solidFill>
                <a:latin typeface="Arimo"/>
                <a:ea typeface="Arimo"/>
                <a:cs typeface="Arimo"/>
                <a:sym typeface="Arimo"/>
              </a:rPr>
              <a:t>▪</a:t>
            </a:r>
          </a:p>
          <a:p>
            <a:pPr algn="just">
              <a:lnSpc>
                <a:spcPts val="2355"/>
              </a:lnSpc>
            </a:pPr>
            <a:r>
              <a:rPr lang="en-US" sz="1097">
                <a:solidFill>
                  <a:srgbClr val="000000"/>
                </a:solidFill>
                <a:latin typeface="Arimo"/>
                <a:ea typeface="Arimo"/>
                <a:cs typeface="Arimo"/>
                <a:sym typeface="Arimo"/>
              </a:rPr>
              <a:t>▪</a:t>
            </a:r>
          </a:p>
        </p:txBody>
      </p:sp>
      <p:sp>
        <p:nvSpPr>
          <p:cNvPr name="TextBox 13" id="13"/>
          <p:cNvSpPr txBox="true"/>
          <p:nvPr/>
        </p:nvSpPr>
        <p:spPr>
          <a:xfrm rot="0">
            <a:off x="1435865" y="2089509"/>
            <a:ext cx="4957858" cy="301228"/>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Content Knowledge – an educator’s knowledge of the content to be taught  Pedagogical Knowledge – an educator's knowledge of the theories, methods, </a:t>
            </a:r>
          </a:p>
        </p:txBody>
      </p:sp>
      <p:sp>
        <p:nvSpPr>
          <p:cNvPr name="TextBox 14" id="14"/>
          <p:cNvSpPr txBox="true"/>
          <p:nvPr/>
        </p:nvSpPr>
        <p:spPr>
          <a:xfrm rot="0">
            <a:off x="1371857" y="2287629"/>
            <a:ext cx="2994088" cy="414804"/>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practices, and processes that support learning. </a:t>
            </a:r>
          </a:p>
          <a:p>
            <a:pPr algn="l">
              <a:lnSpc>
                <a:spcPts val="548"/>
              </a:lnSpc>
            </a:pPr>
            <a:r>
              <a:rPr lang="en-US" sz="1097">
                <a:solidFill>
                  <a:srgbClr val="000000"/>
                </a:solidFill>
                <a:latin typeface="Arimo"/>
                <a:ea typeface="Arimo"/>
                <a:cs typeface="Arimo"/>
                <a:sym typeface="Arimo"/>
              </a:rPr>
              <a:t>▪</a:t>
            </a:r>
          </a:p>
        </p:txBody>
      </p:sp>
      <p:sp>
        <p:nvSpPr>
          <p:cNvPr name="TextBox 15" id="15"/>
          <p:cNvSpPr txBox="true"/>
          <p:nvPr/>
        </p:nvSpPr>
        <p:spPr>
          <a:xfrm rot="0">
            <a:off x="1435865" y="2643483"/>
            <a:ext cx="5460825"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Technology Knowledge – an educator’s knowledge and ability to leverage technology </a:t>
            </a:r>
          </a:p>
        </p:txBody>
      </p:sp>
      <p:sp>
        <p:nvSpPr>
          <p:cNvPr name="TextBox 16" id="16"/>
          <p:cNvSpPr txBox="true"/>
          <p:nvPr/>
        </p:nvSpPr>
        <p:spPr>
          <a:xfrm rot="0">
            <a:off x="1371857" y="2657199"/>
            <a:ext cx="1259805" cy="288274"/>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to support learning. </a:t>
            </a:r>
          </a:p>
        </p:txBody>
      </p:sp>
      <p:sp>
        <p:nvSpPr>
          <p:cNvPr name="TextBox 17" id="17"/>
          <p:cNvSpPr txBox="true"/>
          <p:nvPr/>
        </p:nvSpPr>
        <p:spPr>
          <a:xfrm rot="0">
            <a:off x="1143000" y="2961999"/>
            <a:ext cx="5773274" cy="63879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TPACK involves not only being fluent in each of these three components but also </a:t>
            </a:r>
          </a:p>
          <a:p>
            <a:pPr algn="l">
              <a:lnSpc>
                <a:spcPts val="782"/>
              </a:lnSpc>
            </a:pPr>
            <a:r>
              <a:rPr lang="en-US" sz="1097" spc="1">
                <a:solidFill>
                  <a:srgbClr val="000000"/>
                </a:solidFill>
                <a:latin typeface="Arial"/>
                <a:ea typeface="Arial"/>
                <a:cs typeface="Arial"/>
                <a:sym typeface="Arial"/>
              </a:rPr>
              <a:t>understanding how they relate, in order to integrate them seamlessly in instructional design </a:t>
            </a:r>
          </a:p>
          <a:p>
            <a:pPr algn="l">
              <a:lnSpc>
                <a:spcPts val="2121"/>
              </a:lnSpc>
            </a:pPr>
            <a:r>
              <a:rPr lang="en-US" sz="1097" spc="1">
                <a:solidFill>
                  <a:srgbClr val="000000"/>
                </a:solidFill>
                <a:latin typeface="Arial"/>
                <a:ea typeface="Arial"/>
                <a:cs typeface="Arial"/>
                <a:sym typeface="Arial"/>
              </a:rPr>
              <a:t>(Koehler, 2009). </a:t>
            </a:r>
          </a:p>
        </p:txBody>
      </p:sp>
      <p:sp>
        <p:nvSpPr>
          <p:cNvPr name="TextBox 18" id="18"/>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11 </a:t>
            </a:r>
          </a:p>
        </p:txBody>
      </p:sp>
      <p:sp>
        <p:nvSpPr>
          <p:cNvPr name="TextBox 19" id="19"/>
          <p:cNvSpPr txBox="true"/>
          <p:nvPr/>
        </p:nvSpPr>
        <p:spPr>
          <a:xfrm rot="0">
            <a:off x="1371857" y="3949084"/>
            <a:ext cx="65141" cy="107042"/>
          </a:xfrm>
          <a:prstGeom prst="rect">
            <a:avLst/>
          </a:prstGeom>
        </p:spPr>
        <p:txBody>
          <a:bodyPr anchor="t" rtlCol="false" tIns="0" lIns="0" bIns="0" rIns="0">
            <a:spAutoFit/>
          </a:bodyPr>
          <a:lstStyle/>
          <a:p>
            <a:pPr algn="l">
              <a:lnSpc>
                <a:spcPts val="548"/>
              </a:lnSpc>
            </a:pPr>
            <a:r>
              <a:rPr lang="en-US" sz="1097">
                <a:solidFill>
                  <a:srgbClr val="000000"/>
                </a:solidFill>
                <a:latin typeface="Arimo"/>
                <a:ea typeface="Arimo"/>
                <a:cs typeface="Arimo"/>
                <a:sym typeface="Arimo"/>
              </a:rPr>
              <a:t>▪</a:t>
            </a:r>
          </a:p>
        </p:txBody>
      </p:sp>
      <p:sp>
        <p:nvSpPr>
          <p:cNvPr name="TextBox 20" id="20"/>
          <p:cNvSpPr txBox="true"/>
          <p:nvPr/>
        </p:nvSpPr>
        <p:spPr>
          <a:xfrm rot="0">
            <a:off x="1435865" y="3996795"/>
            <a:ext cx="4738364"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Technological Pedagogical knowledge (TPK) – As part of a virtual training </a:t>
            </a:r>
          </a:p>
        </p:txBody>
      </p:sp>
      <p:sp>
        <p:nvSpPr>
          <p:cNvPr name="TextBox 21" id="21"/>
          <p:cNvSpPr txBox="true"/>
          <p:nvPr/>
        </p:nvSpPr>
        <p:spPr>
          <a:xfrm rot="0">
            <a:off x="1371857" y="4009749"/>
            <a:ext cx="5258476" cy="599970"/>
          </a:xfrm>
          <a:prstGeom prst="rect">
            <a:avLst/>
          </a:prstGeom>
        </p:spPr>
        <p:txBody>
          <a:bodyPr anchor="t" rtlCol="false" tIns="0" lIns="0" bIns="0" rIns="0">
            <a:spAutoFit/>
          </a:bodyPr>
          <a:lstStyle/>
          <a:p>
            <a:pPr algn="l">
              <a:lnSpc>
                <a:spcPts val="2355"/>
              </a:lnSpc>
            </a:pPr>
            <a:r>
              <a:rPr lang="en-US" sz="1097" spc="1">
                <a:solidFill>
                  <a:srgbClr val="000000"/>
                </a:solidFill>
                <a:latin typeface="Arial"/>
                <a:ea typeface="Arial"/>
                <a:cs typeface="Arial"/>
                <a:sym typeface="Arial"/>
              </a:rPr>
              <a:t>presentation, the facilitator includes interactive opportunities to think critically about </a:t>
            </a:r>
          </a:p>
          <a:p>
            <a:pPr algn="l">
              <a:lnSpc>
                <a:spcPts val="561"/>
              </a:lnSpc>
            </a:pPr>
            <a:r>
              <a:rPr lang="en-US" sz="1097" spc="1">
                <a:solidFill>
                  <a:srgbClr val="000000"/>
                </a:solidFill>
                <a:latin typeface="Arial"/>
                <a:ea typeface="Arial"/>
                <a:cs typeface="Arial"/>
                <a:sym typeface="Arial"/>
              </a:rPr>
              <a:t>scenarios, such as “think-pair-share” to encourage collaborative learning. </a:t>
            </a:r>
          </a:p>
          <a:p>
            <a:pPr algn="l">
              <a:lnSpc>
                <a:spcPts val="2343"/>
              </a:lnSpc>
            </a:pPr>
            <a:r>
              <a:rPr lang="en-US" sz="1097">
                <a:solidFill>
                  <a:srgbClr val="000000"/>
                </a:solidFill>
                <a:latin typeface="Arimo"/>
                <a:ea typeface="Arimo"/>
                <a:cs typeface="Arimo"/>
                <a:sym typeface="Arimo"/>
              </a:rPr>
              <a:t>▪</a:t>
            </a:r>
          </a:p>
        </p:txBody>
      </p:sp>
      <p:sp>
        <p:nvSpPr>
          <p:cNvPr name="TextBox 22" id="22"/>
          <p:cNvSpPr txBox="true"/>
          <p:nvPr/>
        </p:nvSpPr>
        <p:spPr>
          <a:xfrm rot="0">
            <a:off x="1371857" y="4550769"/>
            <a:ext cx="5511727" cy="6129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Technological Content Knowledge (TCK) – As part of a training, the facilitator allows </a:t>
            </a:r>
          </a:p>
          <a:p>
            <a:pPr algn="l">
              <a:lnSpc>
                <a:spcPts val="2355"/>
              </a:lnSpc>
            </a:pPr>
            <a:r>
              <a:rPr lang="en-US" sz="1097" spc="1">
                <a:solidFill>
                  <a:srgbClr val="000000"/>
                </a:solidFill>
                <a:latin typeface="Arial"/>
                <a:ea typeface="Arial"/>
                <a:cs typeface="Arial"/>
                <a:sym typeface="Arial"/>
              </a:rPr>
              <a:t>the learners to work through interactive case studies in a “choose-your-own-adventure” </a:t>
            </a:r>
          </a:p>
          <a:p>
            <a:pPr algn="l">
              <a:lnSpc>
                <a:spcPts val="561"/>
              </a:lnSpc>
            </a:pPr>
            <a:r>
              <a:rPr lang="en-US" sz="1097">
                <a:solidFill>
                  <a:srgbClr val="000000"/>
                </a:solidFill>
                <a:latin typeface="Arial"/>
                <a:ea typeface="Arial"/>
                <a:cs typeface="Arial"/>
                <a:sym typeface="Arial"/>
              </a:rPr>
              <a:t>format. </a:t>
            </a:r>
          </a:p>
          <a:p>
            <a:pPr algn="l">
              <a:lnSpc>
                <a:spcPts val="2343"/>
              </a:lnSpc>
            </a:pPr>
            <a:r>
              <a:rPr lang="en-US" sz="1097">
                <a:solidFill>
                  <a:srgbClr val="000000"/>
                </a:solidFill>
                <a:latin typeface="Arimo"/>
                <a:ea typeface="Arimo"/>
                <a:cs typeface="Arimo"/>
                <a:sym typeface="Arimo"/>
              </a:rPr>
              <a:t>▪</a:t>
            </a:r>
          </a:p>
        </p:txBody>
      </p:sp>
      <p:sp>
        <p:nvSpPr>
          <p:cNvPr name="TextBox 23" id="23"/>
          <p:cNvSpPr txBox="true"/>
          <p:nvPr/>
        </p:nvSpPr>
        <p:spPr>
          <a:xfrm rot="0">
            <a:off x="1435865" y="5104743"/>
            <a:ext cx="4977565"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Pedagogical Content Knowledge (PCK) – A trainer coaches best practices for </a:t>
            </a:r>
          </a:p>
        </p:txBody>
      </p:sp>
      <p:sp>
        <p:nvSpPr>
          <p:cNvPr name="TextBox 24" id="24"/>
          <p:cNvSpPr txBox="true"/>
          <p:nvPr/>
        </p:nvSpPr>
        <p:spPr>
          <a:xfrm rot="0">
            <a:off x="1371857" y="5118706"/>
            <a:ext cx="5577945" cy="784374"/>
          </a:xfrm>
          <a:prstGeom prst="rect">
            <a:avLst/>
          </a:prstGeom>
        </p:spPr>
        <p:txBody>
          <a:bodyPr anchor="t" rtlCol="false" tIns="0" lIns="0" bIns="0" rIns="0">
            <a:spAutoFit/>
          </a:bodyPr>
          <a:lstStyle/>
          <a:p>
            <a:pPr algn="l">
              <a:lnSpc>
                <a:spcPts val="2370"/>
              </a:lnSpc>
            </a:pPr>
            <a:r>
              <a:rPr lang="en-US" sz="1097" spc="1">
                <a:solidFill>
                  <a:srgbClr val="000000"/>
                </a:solidFill>
                <a:latin typeface="Arial"/>
                <a:ea typeface="Arial"/>
                <a:cs typeface="Arial"/>
                <a:sym typeface="Arial"/>
              </a:rPr>
              <a:t>addressing common questions and concerns, like setting boundaries and protecting self-</a:t>
            </a:r>
          </a:p>
          <a:p>
            <a:pPr algn="l">
              <a:lnSpc>
                <a:spcPts val="548"/>
              </a:lnSpc>
            </a:pPr>
            <a:r>
              <a:rPr lang="en-US" sz="1097" spc="1">
                <a:solidFill>
                  <a:srgbClr val="000000"/>
                </a:solidFill>
                <a:latin typeface="Arial"/>
                <a:ea typeface="Arial"/>
                <a:cs typeface="Arial"/>
                <a:sym typeface="Arial"/>
              </a:rPr>
              <a:t>wellness by reviewing “Common Concern” topics through interactive reflection and </a:t>
            </a:r>
          </a:p>
          <a:p>
            <a:pPr algn="l">
              <a:lnSpc>
                <a:spcPts val="2367"/>
              </a:lnSpc>
            </a:pPr>
            <a:r>
              <a:rPr lang="en-US" sz="1097" spc="1">
                <a:solidFill>
                  <a:srgbClr val="000000"/>
                </a:solidFill>
                <a:latin typeface="Arial"/>
                <a:ea typeface="Arial"/>
                <a:cs typeface="Arial"/>
                <a:sym typeface="Arial"/>
              </a:rPr>
              <a:t>guided discussions. </a:t>
            </a:r>
          </a:p>
          <a:p>
            <a:pPr algn="l">
              <a:lnSpc>
                <a:spcPts val="548"/>
              </a:lnSpc>
            </a:pPr>
            <a:r>
              <a:rPr lang="en-US" sz="1097">
                <a:solidFill>
                  <a:srgbClr val="000000"/>
                </a:solidFill>
                <a:latin typeface="Arimo"/>
                <a:ea typeface="Arimo"/>
                <a:cs typeface="Arimo"/>
                <a:sym typeface="Arimo"/>
              </a:rPr>
              <a:t>▪</a:t>
            </a:r>
          </a:p>
        </p:txBody>
      </p:sp>
      <p:sp>
        <p:nvSpPr>
          <p:cNvPr name="TextBox 25" id="25"/>
          <p:cNvSpPr txBox="true"/>
          <p:nvPr/>
        </p:nvSpPr>
        <p:spPr>
          <a:xfrm rot="0">
            <a:off x="1435865" y="5844130"/>
            <a:ext cx="4960125" cy="11682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 TPACK Integration – The facilitator presents on impact measurement and the </a:t>
            </a:r>
          </a:p>
        </p:txBody>
      </p:sp>
      <p:sp>
        <p:nvSpPr>
          <p:cNvPr name="TextBox 26" id="26"/>
          <p:cNvSpPr txBox="true"/>
          <p:nvPr/>
        </p:nvSpPr>
        <p:spPr>
          <a:xfrm rot="0">
            <a:off x="1371857" y="5857846"/>
            <a:ext cx="5565277" cy="657082"/>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importance of event reporting using the above suggestions and others, and then has </a:t>
            </a:r>
          </a:p>
          <a:p>
            <a:pPr algn="l">
              <a:lnSpc>
                <a:spcPts val="548"/>
              </a:lnSpc>
            </a:pPr>
            <a:r>
              <a:rPr lang="en-US" sz="1097" spc="1">
                <a:solidFill>
                  <a:srgbClr val="000000"/>
                </a:solidFill>
                <a:latin typeface="Arial"/>
                <a:ea typeface="Arial"/>
                <a:cs typeface="Arial"/>
                <a:sym typeface="Arial"/>
              </a:rPr>
              <a:t>learners practice completing a report in the system with a realistic context from previous </a:t>
            </a:r>
          </a:p>
          <a:p>
            <a:pPr algn="l">
              <a:lnSpc>
                <a:spcPts val="2355"/>
              </a:lnSpc>
            </a:pPr>
            <a:r>
              <a:rPr lang="en-US" sz="1097" spc="1">
                <a:solidFill>
                  <a:srgbClr val="000000"/>
                </a:solidFill>
                <a:latin typeface="Arial"/>
                <a:ea typeface="Arial"/>
                <a:cs typeface="Arial"/>
                <a:sym typeface="Arial"/>
              </a:rPr>
              <a:t>engagement during the training. </a:t>
            </a:r>
          </a:p>
        </p:txBody>
      </p:sp>
      <p:sp>
        <p:nvSpPr>
          <p:cNvPr name="TextBox 27" id="2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8" id="28"/>
          <p:cNvSpPr txBox="true"/>
          <p:nvPr/>
        </p:nvSpPr>
        <p:spPr>
          <a:xfrm rot="0">
            <a:off x="914400" y="876252"/>
            <a:ext cx="4590917" cy="386953"/>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From TPACK explained [Diagram], by M. Anderson, n.d., ICT Evangelist </a:t>
            </a:r>
            <a:r>
              <a:rPr lang="en-US" b="true" sz="1097" i="true" spc="1">
                <a:solidFill>
                  <a:srgbClr val="000000"/>
                </a:solidFill>
                <a:latin typeface="Arial Bold Italics"/>
                <a:ea typeface="Arial Bold Italics"/>
                <a:cs typeface="Arial Bold Italics"/>
                <a:sym typeface="Arial Bold Italics"/>
                <a:hlinkClick r:id="rId19" tooltip="https://ictevangelist.com/"/>
              </a:rPr>
              <a:t>(</a:t>
            </a:r>
            <a:r>
              <a:rPr lang="en-US" b="true" sz="1097" i="true" spc="1">
                <a:solidFill>
                  <a:srgbClr val="B70404"/>
                </a:solidFill>
                <a:latin typeface="Arial Bold Italics"/>
                <a:ea typeface="Arial Bold Italics"/>
                <a:cs typeface="Arial Bold Italics"/>
                <a:sym typeface="Arial Bold Italics"/>
                <a:hlinkClick r:id="rId20" tooltip="https://ictevangelist.com/"/>
              </a:rPr>
              <a:t>https://ictevangelist.com</a:t>
            </a:r>
            <a:r>
              <a:rPr lang="en-US" b="true" sz="1097" i="true" spc="1">
                <a:solidFill>
                  <a:srgbClr val="000000"/>
                </a:solidFill>
                <a:latin typeface="Arial Bold Italics"/>
                <a:ea typeface="Arial Bold Italics"/>
                <a:cs typeface="Arial Bold Italics"/>
                <a:sym typeface="Arial Bold Italics"/>
                <a:hlinkClick r:id="rId21" tooltip="https://ictevangelist.com/"/>
              </a:rPr>
              <a:t>)</a:t>
            </a:r>
            <a:r>
              <a:rPr lang="en-US" b="true" sz="1097" i="true" spc="1">
                <a:solidFill>
                  <a:srgbClr val="000000"/>
                </a:solidFill>
                <a:latin typeface="Arial Bold Italics"/>
                <a:ea typeface="Arial Bold Italics"/>
                <a:cs typeface="Arial Bold Italics"/>
                <a:sym typeface="Arial Bold Italics"/>
              </a:rPr>
              <a:t>. Copyright n.d. by Mark Anderson. </a:t>
            </a:r>
          </a:p>
        </p:txBody>
      </p:sp>
      <p:sp>
        <p:nvSpPr>
          <p:cNvPr name="TextBox 29" id="29"/>
          <p:cNvSpPr txBox="true"/>
          <p:nvPr/>
        </p:nvSpPr>
        <p:spPr>
          <a:xfrm rot="0">
            <a:off x="914400" y="3675269"/>
            <a:ext cx="916562"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Example(s) </a:t>
            </a:r>
          </a:p>
        </p:txBody>
      </p:sp>
      <p:sp>
        <p:nvSpPr>
          <p:cNvPr name="TextBox 30" id="30"/>
          <p:cNvSpPr txBox="true"/>
          <p:nvPr/>
        </p:nvSpPr>
        <p:spPr>
          <a:xfrm rot="0">
            <a:off x="914400" y="6589405"/>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0882" y="6334249"/>
            <a:ext cx="5706361" cy="9906"/>
          </a:xfrm>
          <a:custGeom>
            <a:avLst/>
            <a:gdLst/>
            <a:ahLst/>
            <a:cxnLst/>
            <a:rect r="r" b="b" t="t" l="l"/>
            <a:pathLst>
              <a:path h="9906" w="5706361">
                <a:moveTo>
                  <a:pt x="0" y="0"/>
                </a:moveTo>
                <a:lnTo>
                  <a:pt x="5706361" y="0"/>
                </a:lnTo>
                <a:lnTo>
                  <a:pt x="570636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1429512"/>
            <a:ext cx="3052829" cy="9906"/>
          </a:xfrm>
          <a:custGeom>
            <a:avLst/>
            <a:gdLst/>
            <a:ahLst/>
            <a:cxnLst/>
            <a:rect r="r" b="b" t="t" l="l"/>
            <a:pathLst>
              <a:path h="9906" w="3052829">
                <a:moveTo>
                  <a:pt x="0" y="0"/>
                </a:moveTo>
                <a:lnTo>
                  <a:pt x="3052829" y="0"/>
                </a:lnTo>
                <a:lnTo>
                  <a:pt x="305282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584705" y="2085851"/>
            <a:ext cx="3052829" cy="9906"/>
          </a:xfrm>
          <a:custGeom>
            <a:avLst/>
            <a:gdLst/>
            <a:ahLst/>
            <a:cxnLst/>
            <a:rect r="r" b="b" t="t" l="l"/>
            <a:pathLst>
              <a:path h="9906" w="3052829">
                <a:moveTo>
                  <a:pt x="0" y="0"/>
                </a:moveTo>
                <a:lnTo>
                  <a:pt x="3052829" y="0"/>
                </a:lnTo>
                <a:lnTo>
                  <a:pt x="3052829" y="9906"/>
                </a:lnTo>
                <a:lnTo>
                  <a:pt x="0" y="9906"/>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914400" y="3268218"/>
            <a:ext cx="3195828" cy="2600201"/>
          </a:xfrm>
          <a:custGeom>
            <a:avLst/>
            <a:gdLst/>
            <a:ahLst/>
            <a:cxnLst/>
            <a:rect r="r" b="b" t="t" l="l"/>
            <a:pathLst>
              <a:path h="2600201" w="3195828">
                <a:moveTo>
                  <a:pt x="0" y="0"/>
                </a:moveTo>
                <a:lnTo>
                  <a:pt x="3195828" y="0"/>
                </a:lnTo>
                <a:lnTo>
                  <a:pt x="3195828" y="2600201"/>
                </a:lnTo>
                <a:lnTo>
                  <a:pt x="0" y="2600201"/>
                </a:lnTo>
                <a:lnTo>
                  <a:pt x="0" y="0"/>
                </a:lnTo>
                <a:close/>
              </a:path>
            </a:pathLst>
          </a:custGeom>
          <a:blipFill>
            <a:blip r:embed="rId7"/>
            <a:stretch>
              <a:fillRect l="0" t="-4" r="0" b="0"/>
            </a:stretch>
          </a:blipFill>
        </p:spPr>
      </p:sp>
      <p:sp>
        <p:nvSpPr>
          <p:cNvPr name="TextBox 6" id="6"/>
          <p:cNvSpPr txBox="true"/>
          <p:nvPr/>
        </p:nvSpPr>
        <p:spPr>
          <a:xfrm rot="0">
            <a:off x="914400" y="5966155"/>
            <a:ext cx="5994444" cy="1043311"/>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TAWOCK model framework on TVET</a:t>
            </a:r>
            <a:r>
              <a:rPr lang="en-US" sz="1097" spc="1">
                <a:solidFill>
                  <a:srgbClr val="000000"/>
                </a:solidFill>
                <a:latin typeface="Arial"/>
                <a:ea typeface="Arial"/>
                <a:cs typeface="Arial"/>
                <a:sym typeface="Arial"/>
              </a:rPr>
              <a:t> [Diagram], by M. Nurtanto, 2020, </a:t>
            </a:r>
            <a:r>
              <a:rPr lang="en-US" b="true" sz="1097" i="true" spc="1">
                <a:solidFill>
                  <a:srgbClr val="000000"/>
                </a:solidFill>
                <a:latin typeface="Arial Bold Italics"/>
                <a:ea typeface="Arial Bold Italics"/>
                <a:cs typeface="Arial Bold Italics"/>
                <a:sym typeface="Arial Bold Italics"/>
              </a:rPr>
              <a:t>ResearchGate</a:t>
            </a:r>
            <a:r>
              <a:rPr lang="en-US" sz="1097" spc="1">
                <a:solidFill>
                  <a:srgbClr val="000000"/>
                </a:solidFill>
                <a:latin typeface="Arial"/>
                <a:ea typeface="Arial"/>
                <a:cs typeface="Arial"/>
                <a:sym typeface="Arial"/>
              </a:rPr>
              <a:t> </a:t>
            </a:r>
            <a:r>
              <a:rPr lang="en-US" sz="1097" spc="1">
                <a:solidFill>
                  <a:srgbClr val="000000"/>
                </a:solidFill>
                <a:latin typeface="Arial"/>
                <a:ea typeface="Arial"/>
                <a:cs typeface="Arial"/>
                <a:sym typeface="Arial"/>
                <a:hlinkClick r:id="rId8" tooltip="https://www.researchgate.net/figure/TAWOCK-Model-Framework-on-TVET_fig3_343685517"/>
              </a:rPr>
              <a:t>(</a:t>
            </a:r>
            <a:r>
              <a:rPr lang="en-US" sz="1097" spc="1">
                <a:solidFill>
                  <a:srgbClr val="B70404"/>
                </a:solidFill>
                <a:latin typeface="Arial"/>
                <a:ea typeface="Arial"/>
                <a:cs typeface="Arial"/>
                <a:sym typeface="Arial"/>
                <a:hlinkClick r:id="rId9" tooltip="https://www.researchgate.net/figure/TAWOCK-Model-Framework-on-TVET_fig3_343685517"/>
              </a:rPr>
              <a:t>https://www.researchgate.net/figure/TAWOCK-Model-Framework-on-TVET_fig3_343685517</a:t>
            </a:r>
            <a:r>
              <a:rPr lang="en-US" sz="1097" spc="1">
                <a:solidFill>
                  <a:srgbClr val="000000"/>
                </a:solidFill>
                <a:latin typeface="Arial"/>
                <a:ea typeface="Arial"/>
                <a:cs typeface="Arial"/>
                <a:sym typeface="Arial"/>
                <a:hlinkClick r:id="rId10" tooltip="https://www.researchgate.net/figure/TAWOCK-Model-Framework-on-TVET_fig3_343685517"/>
              </a:rPr>
              <a:t>)</a:t>
            </a:r>
            <a:r>
              <a:rPr lang="en-US" sz="1097" spc="1">
                <a:solidFill>
                  <a:srgbClr val="000000"/>
                </a:solidFill>
                <a:latin typeface="Arial"/>
                <a:ea typeface="Arial"/>
                <a:cs typeface="Arial"/>
                <a:sym typeface="Arial"/>
              </a:rPr>
              <a:t>. Copyright 2020 by Muhammad Nurtanto. </a:t>
            </a:r>
          </a:p>
          <a:p>
            <a:pPr algn="l">
              <a:lnSpc>
                <a:spcPts val="2744"/>
              </a:lnSpc>
            </a:pPr>
            <a:r>
              <a:rPr lang="en-US" sz="1097" spc="1">
                <a:solidFill>
                  <a:srgbClr val="000000"/>
                </a:solidFill>
                <a:latin typeface="Arial"/>
                <a:ea typeface="Arial"/>
                <a:cs typeface="Arial"/>
                <a:sym typeface="Arial"/>
              </a:rPr>
              <a:t>TAWOCK is an adaptation of TPACK model that can be applied in technical and vocational </a:t>
            </a:r>
          </a:p>
          <a:p>
            <a:pPr algn="l">
              <a:lnSpc>
                <a:spcPts val="548"/>
              </a:lnSpc>
            </a:pPr>
            <a:r>
              <a:rPr lang="en-US" sz="1097" spc="1">
                <a:solidFill>
                  <a:srgbClr val="000000"/>
                </a:solidFill>
                <a:latin typeface="Arial"/>
                <a:ea typeface="Arial"/>
                <a:cs typeface="Arial"/>
                <a:sym typeface="Arial"/>
              </a:rPr>
              <a:t>education and training. </a:t>
            </a:r>
          </a:p>
        </p:txBody>
      </p:sp>
      <p:sp>
        <p:nvSpPr>
          <p:cNvPr name="TextBox 7" id="7"/>
          <p:cNvSpPr txBox="true"/>
          <p:nvPr/>
        </p:nvSpPr>
        <p:spPr>
          <a:xfrm rot="0">
            <a:off x="1371857" y="6970185"/>
            <a:ext cx="5558466" cy="912305"/>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 Technology Knowledge (T) – Using technology as an effective tool to support learning </a:t>
            </a:r>
          </a:p>
          <a:p>
            <a:pPr algn="l">
              <a:lnSpc>
                <a:spcPts val="548"/>
              </a:lnSpc>
            </a:pPr>
            <a:r>
              <a:rPr lang="en-US" sz="1097" spc="3">
                <a:solidFill>
                  <a:srgbClr val="000000"/>
                </a:solidFill>
                <a:latin typeface="Arial"/>
                <a:ea typeface="Arial"/>
                <a:cs typeface="Arial"/>
                <a:sym typeface="Arial"/>
              </a:rPr>
              <a:t>• Andragogy (A) – The theory of adult learning </a:t>
            </a:r>
          </a:p>
          <a:p>
            <a:pPr algn="l">
              <a:lnSpc>
                <a:spcPts val="2511"/>
              </a:lnSpc>
            </a:pPr>
            <a:r>
              <a:rPr lang="en-US" sz="1097" spc="2">
                <a:solidFill>
                  <a:srgbClr val="000000"/>
                </a:solidFill>
                <a:latin typeface="Arial"/>
                <a:ea typeface="Arial"/>
                <a:cs typeface="Arial"/>
                <a:sym typeface="Arial"/>
              </a:rPr>
              <a:t>• Work (WO) – The application of learning into relevant work </a:t>
            </a:r>
          </a:p>
          <a:p>
            <a:pPr algn="l">
              <a:lnSpc>
                <a:spcPts val="548"/>
              </a:lnSpc>
            </a:pPr>
            <a:r>
              <a:rPr lang="en-US" sz="1097" spc="2">
                <a:solidFill>
                  <a:srgbClr val="000000"/>
                </a:solidFill>
                <a:latin typeface="Arial"/>
                <a:ea typeface="Arial"/>
                <a:cs typeface="Arial"/>
                <a:sym typeface="Arial"/>
              </a:rPr>
              <a:t>• Content Knowledge (CK) – Mastery of the subject matter </a:t>
            </a:r>
          </a:p>
        </p:txBody>
      </p:sp>
      <p:sp>
        <p:nvSpPr>
          <p:cNvPr name="TextBox 8" id="8"/>
          <p:cNvSpPr txBox="true"/>
          <p:nvPr/>
        </p:nvSpPr>
        <p:spPr>
          <a:xfrm rot="0">
            <a:off x="914400" y="7847428"/>
            <a:ext cx="5592756" cy="69594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Arfin (2020) points out that a shortcoming of the TPACK model is the lack of “freedom of </a:t>
            </a:r>
          </a:p>
          <a:p>
            <a:pPr algn="l">
              <a:lnSpc>
                <a:spcPts val="548"/>
              </a:lnSpc>
            </a:pPr>
            <a:r>
              <a:rPr lang="en-US" sz="1097" spc="1">
                <a:solidFill>
                  <a:srgbClr val="000000"/>
                </a:solidFill>
                <a:latin typeface="Arial"/>
                <a:ea typeface="Arial"/>
                <a:cs typeface="Arial"/>
                <a:sym typeface="Arial"/>
              </a:rPr>
              <a:t>students to develop mature and independently.” Therefore, in vocational learning, three </a:t>
            </a:r>
          </a:p>
          <a:p>
            <a:pPr algn="l">
              <a:lnSpc>
                <a:spcPts val="2329"/>
              </a:lnSpc>
            </a:pPr>
            <a:r>
              <a:rPr lang="en-US" sz="1097" spc="1">
                <a:solidFill>
                  <a:srgbClr val="000000"/>
                </a:solidFill>
                <a:latin typeface="Arial"/>
                <a:ea typeface="Arial"/>
                <a:cs typeface="Arial"/>
                <a:sym typeface="Arial"/>
              </a:rPr>
              <a:t>components are needed: </a:t>
            </a:r>
          </a:p>
        </p:txBody>
      </p:sp>
      <p:sp>
        <p:nvSpPr>
          <p:cNvPr name="TextBox 9" id="9"/>
          <p:cNvSpPr txBox="true"/>
          <p:nvPr/>
        </p:nvSpPr>
        <p:spPr>
          <a:xfrm rot="0">
            <a:off x="1371857" y="8542449"/>
            <a:ext cx="4798838" cy="486347"/>
          </a:xfrm>
          <a:prstGeom prst="rect">
            <a:avLst/>
          </a:prstGeom>
        </p:spPr>
        <p:txBody>
          <a:bodyPr anchor="t" rtlCol="false" tIns="0" lIns="0" bIns="0" rIns="0">
            <a:spAutoFit/>
          </a:bodyPr>
          <a:lstStyle/>
          <a:p>
            <a:pPr algn="l">
              <a:lnSpc>
                <a:spcPts val="2329"/>
              </a:lnSpc>
            </a:pPr>
            <a:r>
              <a:rPr lang="en-US" sz="1097" spc="2">
                <a:solidFill>
                  <a:srgbClr val="000000"/>
                </a:solidFill>
                <a:latin typeface="Arial"/>
                <a:ea typeface="Arial"/>
                <a:cs typeface="Arial"/>
                <a:sym typeface="Arial"/>
              </a:rPr>
              <a:t>• Pedagogy – the engagement in learning through pedagogical approaches </a:t>
            </a:r>
          </a:p>
          <a:p>
            <a:pPr algn="l">
              <a:lnSpc>
                <a:spcPts val="755"/>
              </a:lnSpc>
            </a:pPr>
            <a:r>
              <a:rPr lang="en-US" sz="1097" spc="2">
                <a:solidFill>
                  <a:srgbClr val="000000"/>
                </a:solidFill>
                <a:latin typeface="Arial"/>
                <a:ea typeface="Arial"/>
                <a:cs typeface="Arial"/>
                <a:sym typeface="Arial"/>
              </a:rPr>
              <a:t>• Andragogy – the cultivation and development of competency </a:t>
            </a:r>
          </a:p>
        </p:txBody>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12 </a:t>
            </a:r>
          </a:p>
        </p:txBody>
      </p:sp>
      <p:sp>
        <p:nvSpPr>
          <p:cNvPr name="TextBox 11" id="11"/>
          <p:cNvSpPr txBox="true"/>
          <p:nvPr/>
        </p:nvSpPr>
        <p:spPr>
          <a:xfrm rot="0">
            <a:off x="914400" y="876529"/>
            <a:ext cx="6094486" cy="202549"/>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Mishra, P., &amp; Koehler, M. J. (2006). Technological pedagogical content knowledge: A framework </a:t>
            </a:r>
          </a:p>
        </p:txBody>
      </p:sp>
      <p:sp>
        <p:nvSpPr>
          <p:cNvPr name="TextBox 12" id="12"/>
          <p:cNvSpPr txBox="true"/>
          <p:nvPr/>
        </p:nvSpPr>
        <p:spPr>
          <a:xfrm rot="0">
            <a:off x="1371857" y="1060656"/>
            <a:ext cx="4460843" cy="387991"/>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for teacher knowledge. </a:t>
            </a:r>
            <a:r>
              <a:rPr lang="en-US" b="true" sz="1097" i="true" spc="1">
                <a:solidFill>
                  <a:srgbClr val="000000"/>
                </a:solidFill>
                <a:latin typeface="Arial Bold Italics"/>
                <a:ea typeface="Arial Bold Italics"/>
                <a:cs typeface="Arial Bold Italics"/>
                <a:sym typeface="Arial Bold Italics"/>
              </a:rPr>
              <a:t>Teachers College Record</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108</a:t>
            </a:r>
            <a:r>
              <a:rPr lang="en-US" sz="1097" spc="1">
                <a:solidFill>
                  <a:srgbClr val="000000"/>
                </a:solidFill>
                <a:latin typeface="Arial"/>
                <a:ea typeface="Arial"/>
                <a:cs typeface="Arial"/>
                <a:sym typeface="Arial"/>
              </a:rPr>
              <a:t>(6), 1017–1054. </a:t>
            </a:r>
            <a:r>
              <a:rPr lang="en-US" sz="1097" spc="1">
                <a:solidFill>
                  <a:srgbClr val="B70404"/>
                </a:solidFill>
                <a:latin typeface="Arial"/>
                <a:ea typeface="Arial"/>
                <a:cs typeface="Arial"/>
                <a:sym typeface="Arial"/>
                <a:hlinkClick r:id="rId11" tooltip="https://doi.org/10.1111/j.1467-9620.2006.00684.x"/>
              </a:rPr>
              <a:t>https://doi.org/10.1111/j.1467-9620.2006.00684.x</a:t>
            </a:r>
            <a:r>
              <a:rPr lang="en-US" sz="1097" spc="1">
                <a:solidFill>
                  <a:srgbClr val="000000"/>
                </a:solidFill>
                <a:latin typeface="Arial"/>
                <a:ea typeface="Arial"/>
                <a:cs typeface="Arial"/>
                <a:sym typeface="Arial"/>
                <a:hlinkClick r:id="rId12" tooltip="https://doi.org/10.1111/j.1467-9620.2006.00684.x"/>
              </a:rPr>
              <a:t> </a:t>
            </a:r>
          </a:p>
        </p:txBody>
      </p:sp>
      <p:sp>
        <p:nvSpPr>
          <p:cNvPr name="TextBox 13" id="13"/>
          <p:cNvSpPr txBox="true"/>
          <p:nvPr/>
        </p:nvSpPr>
        <p:spPr>
          <a:xfrm rot="0">
            <a:off x="914400" y="1409043"/>
            <a:ext cx="5691530"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Voogt, J., Fisser, P., Pareja Roblin, N., Tondeur, J., &amp; van Braak, J. (2013). Technological </a:t>
            </a:r>
          </a:p>
        </p:txBody>
      </p:sp>
      <p:sp>
        <p:nvSpPr>
          <p:cNvPr name="TextBox 14" id="14"/>
          <p:cNvSpPr txBox="true"/>
          <p:nvPr/>
        </p:nvSpPr>
        <p:spPr>
          <a:xfrm rot="0">
            <a:off x="1371857" y="1802721"/>
            <a:ext cx="5410533" cy="3022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pedagogical content knowledge—A review of the literature. </a:t>
            </a:r>
            <a:r>
              <a:rPr lang="en-US" b="true" sz="1097" i="true" spc="1">
                <a:solidFill>
                  <a:srgbClr val="000000"/>
                </a:solidFill>
                <a:latin typeface="Arial Bold Italics"/>
                <a:ea typeface="Arial Bold Italics"/>
                <a:cs typeface="Arial Bold Italics"/>
                <a:sym typeface="Arial Bold Italics"/>
              </a:rPr>
              <a:t>Journal of Computer </a:t>
            </a:r>
          </a:p>
          <a:p>
            <a:pPr algn="l">
              <a:lnSpc>
                <a:spcPts val="2367"/>
              </a:lnSpc>
            </a:pPr>
            <a:r>
              <a:rPr lang="en-US" b="true" sz="1097" i="true" spc="1">
                <a:solidFill>
                  <a:srgbClr val="000000"/>
                </a:solidFill>
                <a:latin typeface="Arial Bold Italics"/>
                <a:ea typeface="Arial Bold Italics"/>
                <a:cs typeface="Arial Bold Italics"/>
                <a:sym typeface="Arial Bold Italics"/>
              </a:rPr>
              <a:t>Assisted Learning</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29</a:t>
            </a:r>
            <a:r>
              <a:rPr lang="en-US" sz="1097" spc="1">
                <a:solidFill>
                  <a:srgbClr val="000000"/>
                </a:solidFill>
                <a:latin typeface="Arial"/>
                <a:ea typeface="Arial"/>
                <a:cs typeface="Arial"/>
                <a:sym typeface="Arial"/>
              </a:rPr>
              <a:t>(2), 109–121.</a:t>
            </a:r>
            <a:r>
              <a:rPr lang="en-US" sz="1097" spc="1">
                <a:solidFill>
                  <a:srgbClr val="000000"/>
                </a:solidFill>
                <a:latin typeface="Arial"/>
                <a:ea typeface="Arial"/>
                <a:cs typeface="Arial"/>
                <a:sym typeface="Arial"/>
                <a:hlinkClick r:id="rId13" tooltip="https://doi.org/10.1111/j.1365-2729.2012.00487.x"/>
              </a:rPr>
              <a:t> </a:t>
            </a:r>
            <a:r>
              <a:rPr lang="en-US" sz="1097" spc="1">
                <a:solidFill>
                  <a:srgbClr val="B70404"/>
                </a:solidFill>
                <a:latin typeface="Arial"/>
                <a:ea typeface="Arial"/>
                <a:cs typeface="Arial"/>
                <a:sym typeface="Arial"/>
                <a:hlinkClick r:id="rId14" tooltip="https://doi.org/10.1111/j.1365-2729.2012.00487.x"/>
              </a:rPr>
              <a:t>https://doi.org/10.1111/j.1365-2729.2012.00487.x</a:t>
            </a:r>
            <a:r>
              <a:rPr lang="en-US" sz="1097" spc="1">
                <a:solidFill>
                  <a:srgbClr val="000000"/>
                </a:solidFill>
                <a:latin typeface="Arial"/>
                <a:ea typeface="Arial"/>
                <a:cs typeface="Arial"/>
                <a:sym typeface="Arial"/>
                <a:hlinkClick r:id="rId15" tooltip="https://doi.org/10.1111/j.1365-2729.2012.00487.x"/>
              </a:rPr>
              <a:t> </a:t>
            </a:r>
          </a:p>
        </p:txBody>
      </p:sp>
      <p:sp>
        <p:nvSpPr>
          <p:cNvPr name="TextBox 15" id="15"/>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6" id="16"/>
          <p:cNvSpPr txBox="true"/>
          <p:nvPr/>
        </p:nvSpPr>
        <p:spPr>
          <a:xfrm rot="0">
            <a:off x="1340968" y="2759688"/>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17" id="17"/>
          <p:cNvSpPr txBox="true"/>
          <p:nvPr/>
        </p:nvSpPr>
        <p:spPr>
          <a:xfrm rot="0">
            <a:off x="914400" y="2943816"/>
            <a:ext cx="1844554" cy="202825"/>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TAWOCK Model Framework</a:t>
            </a:r>
            <a:r>
              <a:rPr lang="en-US" sz="1097" spc="1">
                <a:solidFill>
                  <a:srgbClr val="000000"/>
                </a:solidFill>
                <a:latin typeface="Arial"/>
                <a:ea typeface="Arial"/>
                <a:cs typeface="Arial"/>
                <a:sym typeface="Arial"/>
              </a:rPr>
              <a:t> </a:t>
            </a:r>
          </a:p>
        </p:txBody>
      </p:sp>
      <p:sp>
        <p:nvSpPr>
          <p:cNvPr name="TextBox 18" id="18"/>
          <p:cNvSpPr txBox="true"/>
          <p:nvPr/>
        </p:nvSpPr>
        <p:spPr>
          <a:xfrm rot="0">
            <a:off x="914400" y="2507732"/>
            <a:ext cx="4786189"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TAWOK | Technology Andragogy Work Content Knowledge </a:t>
            </a:r>
          </a:p>
        </p:txBody>
      </p:sp>
      <p:sp>
        <p:nvSpPr>
          <p:cNvPr name="TextBox 19" id="19"/>
          <p:cNvSpPr txBox="true"/>
          <p:nvPr/>
        </p:nvSpPr>
        <p:spPr>
          <a:xfrm rot="0">
            <a:off x="914400" y="2750163"/>
            <a:ext cx="554231"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8</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0882" y="5078987"/>
            <a:ext cx="2812037" cy="9906"/>
          </a:xfrm>
          <a:custGeom>
            <a:avLst/>
            <a:gdLst/>
            <a:ahLst/>
            <a:cxnLst/>
            <a:rect r="r" b="b" t="t" l="l"/>
            <a:pathLst>
              <a:path h="9906" w="2812037">
                <a:moveTo>
                  <a:pt x="0" y="0"/>
                </a:moveTo>
                <a:lnTo>
                  <a:pt x="2812037" y="0"/>
                </a:lnTo>
                <a:lnTo>
                  <a:pt x="281203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 y="1866138"/>
            <a:ext cx="4872866" cy="2459231"/>
          </a:xfrm>
          <a:custGeom>
            <a:avLst/>
            <a:gdLst/>
            <a:ahLst/>
            <a:cxnLst/>
            <a:rect r="r" b="b" t="t" l="l"/>
            <a:pathLst>
              <a:path h="2459231" w="4872866">
                <a:moveTo>
                  <a:pt x="0" y="0"/>
                </a:moveTo>
                <a:lnTo>
                  <a:pt x="4872866" y="0"/>
                </a:lnTo>
                <a:lnTo>
                  <a:pt x="4872866" y="2459231"/>
                </a:lnTo>
                <a:lnTo>
                  <a:pt x="0" y="2459231"/>
                </a:lnTo>
                <a:lnTo>
                  <a:pt x="0" y="0"/>
                </a:lnTo>
                <a:close/>
              </a:path>
            </a:pathLst>
          </a:custGeom>
          <a:blipFill>
            <a:blip r:embed="rId4"/>
            <a:stretch>
              <a:fillRect l="0" t="-5" r="0" b="0"/>
            </a:stretch>
          </a:blipFill>
        </p:spPr>
      </p:sp>
      <p:sp>
        <p:nvSpPr>
          <p:cNvPr name="TextBox 4" id="4"/>
          <p:cNvSpPr txBox="true"/>
          <p:nvPr/>
        </p:nvSpPr>
        <p:spPr>
          <a:xfrm rot="0">
            <a:off x="1371857" y="867585"/>
            <a:ext cx="3103683" cy="215837"/>
          </a:xfrm>
          <a:prstGeom prst="rect">
            <a:avLst/>
          </a:prstGeom>
        </p:spPr>
        <p:txBody>
          <a:bodyPr anchor="t" rtlCol="false" tIns="0" lIns="0" bIns="0" rIns="0">
            <a:spAutoFit/>
          </a:bodyPr>
          <a:lstStyle/>
          <a:p>
            <a:pPr algn="l">
              <a:lnSpc>
                <a:spcPts val="1537"/>
              </a:lnSpc>
            </a:pPr>
            <a:r>
              <a:rPr lang="en-US" sz="1097" spc="1">
                <a:solidFill>
                  <a:srgbClr val="000000"/>
                </a:solidFill>
                <a:latin typeface="Arial"/>
                <a:ea typeface="Arial"/>
                <a:cs typeface="Arial"/>
                <a:sym typeface="Arial"/>
              </a:rPr>
              <a:t>•Heutagogy – the realization of student maturity </a:t>
            </a:r>
          </a:p>
        </p:txBody>
      </p:sp>
      <p:sp>
        <p:nvSpPr>
          <p:cNvPr name="TextBox 5" id="5"/>
          <p:cNvSpPr txBox="true"/>
          <p:nvPr/>
        </p:nvSpPr>
        <p:spPr>
          <a:xfrm rot="0">
            <a:off x="914400" y="8592541"/>
            <a:ext cx="5786399" cy="202549"/>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Alqahtani, R. N., &amp; Almassaad, A. Z. (2024). The impact of a training program based on the </a:t>
            </a:r>
          </a:p>
        </p:txBody>
      </p:sp>
      <p:sp>
        <p:nvSpPr>
          <p:cNvPr name="TextBox 6" id="6"/>
          <p:cNvSpPr txBox="true"/>
          <p:nvPr/>
        </p:nvSpPr>
        <p:spPr>
          <a:xfrm rot="0">
            <a:off x="1371857" y="8777707"/>
            <a:ext cx="5113487" cy="202549"/>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TAWOCK model for teaching computational thinking skills on improving teaching </a:t>
            </a:r>
          </a:p>
        </p:txBody>
      </p:sp>
      <p:sp>
        <p:nvSpPr>
          <p:cNvPr name="TextBox 7" id="7"/>
          <p:cNvSpPr txBox="true"/>
          <p:nvPr/>
        </p:nvSpPr>
        <p:spPr>
          <a:xfrm rot="0">
            <a:off x="1435865" y="5493991"/>
            <a:ext cx="5272659" cy="20254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 TAWOCK Integration – Ensuring volunteers who want to host resource tables are </a:t>
            </a:r>
          </a:p>
        </p:txBody>
      </p:sp>
      <p:sp>
        <p:nvSpPr>
          <p:cNvPr name="TextBox 8" id="8"/>
          <p:cNvSpPr txBox="true"/>
          <p:nvPr/>
        </p:nvSpPr>
        <p:spPr>
          <a:xfrm rot="0">
            <a:off x="1371857" y="5678395"/>
            <a:ext cx="1188301" cy="329841"/>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trained effectively. </a:t>
            </a:r>
          </a:p>
          <a:p>
            <a:pPr algn="l">
              <a:lnSpc>
                <a:spcPts val="2744"/>
              </a:lnSpc>
            </a:pPr>
            <a:r>
              <a:rPr lang="en-US" sz="1097">
                <a:solidFill>
                  <a:srgbClr val="000000"/>
                </a:solidFill>
                <a:latin typeface="Arimo"/>
                <a:ea typeface="Arimo"/>
                <a:cs typeface="Arimo"/>
                <a:sym typeface="Arimo"/>
              </a:rPr>
              <a:t>▪</a:t>
            </a:r>
          </a:p>
        </p:txBody>
      </p:sp>
      <p:sp>
        <p:nvSpPr>
          <p:cNvPr name="TextBox 9" id="9"/>
          <p:cNvSpPr txBox="true"/>
          <p:nvPr/>
        </p:nvSpPr>
        <p:spPr>
          <a:xfrm rot="0">
            <a:off x="1543307" y="5863561"/>
            <a:ext cx="4925244" cy="20254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Technology (T) – Training volunteers on how to navigate the volunteer signup </a:t>
            </a:r>
          </a:p>
        </p:txBody>
      </p:sp>
      <p:sp>
        <p:nvSpPr>
          <p:cNvPr name="TextBox 10" id="10"/>
          <p:cNvSpPr txBox="true"/>
          <p:nvPr/>
        </p:nvSpPr>
        <p:spPr>
          <a:xfrm rot="0">
            <a:off x="1371857" y="6047965"/>
            <a:ext cx="5537216" cy="32907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platform so they know how to use the technology to sign up for resource tabling events. </a:t>
            </a:r>
          </a:p>
          <a:p>
            <a:pPr algn="l">
              <a:lnSpc>
                <a:spcPts val="2744"/>
              </a:lnSpc>
            </a:pPr>
            <a:r>
              <a:rPr lang="en-US" sz="1097">
                <a:solidFill>
                  <a:srgbClr val="000000"/>
                </a:solidFill>
                <a:latin typeface="Arimo"/>
                <a:ea typeface="Arimo"/>
                <a:cs typeface="Arimo"/>
                <a:sym typeface="Arimo"/>
              </a:rPr>
              <a:t>▪</a:t>
            </a:r>
          </a:p>
        </p:txBody>
      </p:sp>
      <p:sp>
        <p:nvSpPr>
          <p:cNvPr name="TextBox 11" id="11"/>
          <p:cNvSpPr txBox="true"/>
          <p:nvPr/>
        </p:nvSpPr>
        <p:spPr>
          <a:xfrm rot="0">
            <a:off x="1543307" y="6232369"/>
            <a:ext cx="5392607" cy="20254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Andragogy (A) – Prioritizing a learner-centered approach that values the experiences </a:t>
            </a:r>
          </a:p>
        </p:txBody>
      </p:sp>
      <p:sp>
        <p:nvSpPr>
          <p:cNvPr name="TextBox 12" id="12"/>
          <p:cNvSpPr txBox="true"/>
          <p:nvPr/>
        </p:nvSpPr>
        <p:spPr>
          <a:xfrm rot="0">
            <a:off x="1371857" y="6417535"/>
            <a:ext cx="5351917" cy="69864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and knowledge of adults who come to volunteer, such as discussions on what draws them to pick up resources at a resource event or what makes them skip a resource table. </a:t>
            </a:r>
          </a:p>
          <a:p>
            <a:pPr algn="l">
              <a:lnSpc>
                <a:spcPts val="1453"/>
              </a:lnSpc>
            </a:pPr>
            <a:r>
              <a:rPr lang="en-US" sz="1097">
                <a:solidFill>
                  <a:srgbClr val="000000"/>
                </a:solidFill>
                <a:latin typeface="Arimo"/>
                <a:ea typeface="Arimo"/>
                <a:cs typeface="Arimo"/>
                <a:sym typeface="Arimo"/>
              </a:rPr>
              <a:t>▪</a:t>
            </a:r>
          </a:p>
        </p:txBody>
      </p:sp>
      <p:sp>
        <p:nvSpPr>
          <p:cNvPr name="TextBox 13" id="13"/>
          <p:cNvSpPr txBox="true"/>
          <p:nvPr/>
        </p:nvSpPr>
        <p:spPr>
          <a:xfrm rot="0">
            <a:off x="1435865" y="7057234"/>
            <a:ext cx="5470493"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 Work (WO) – Teaching volunteers not just how to set up a resource, as well as ways </a:t>
            </a:r>
          </a:p>
        </p:txBody>
      </p:sp>
      <p:sp>
        <p:nvSpPr>
          <p:cNvPr name="TextBox 14" id="14"/>
          <p:cNvSpPr txBox="true"/>
          <p:nvPr/>
        </p:nvSpPr>
        <p:spPr>
          <a:xfrm rot="0">
            <a:off x="1371857" y="7070950"/>
            <a:ext cx="5321818" cy="599208"/>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to engage with people who stop by to pick up resources (i.e., how to greet them and </a:t>
            </a:r>
          </a:p>
          <a:p>
            <a:pPr algn="l">
              <a:lnSpc>
                <a:spcPts val="548"/>
              </a:lnSpc>
            </a:pPr>
            <a:r>
              <a:rPr lang="en-US" sz="1097" spc="1">
                <a:solidFill>
                  <a:srgbClr val="000000"/>
                </a:solidFill>
                <a:latin typeface="Arial"/>
                <a:ea typeface="Arial"/>
                <a:cs typeface="Arial"/>
                <a:sym typeface="Arial"/>
              </a:rPr>
              <a:t>start a conversation) with practice that they can use in real life. </a:t>
            </a:r>
          </a:p>
          <a:p>
            <a:pPr algn="l">
              <a:lnSpc>
                <a:spcPts val="2355"/>
              </a:lnSpc>
            </a:pPr>
            <a:r>
              <a:rPr lang="en-US" sz="1097">
                <a:solidFill>
                  <a:srgbClr val="000000"/>
                </a:solidFill>
                <a:latin typeface="Arimo"/>
                <a:ea typeface="Arimo"/>
                <a:cs typeface="Arimo"/>
                <a:sym typeface="Arimo"/>
              </a:rPr>
              <a:t>▪</a:t>
            </a:r>
          </a:p>
        </p:txBody>
      </p:sp>
      <p:sp>
        <p:nvSpPr>
          <p:cNvPr name="TextBox 15" id="15"/>
          <p:cNvSpPr txBox="true"/>
          <p:nvPr/>
        </p:nvSpPr>
        <p:spPr>
          <a:xfrm rot="0">
            <a:off x="1435865" y="7611208"/>
            <a:ext cx="5160312"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 Content Knowledge (CK) – Making sure that volunteers know the mission of the </a:t>
            </a:r>
          </a:p>
        </p:txBody>
      </p:sp>
      <p:sp>
        <p:nvSpPr>
          <p:cNvPr name="TextBox 16" id="16"/>
          <p:cNvSpPr txBox="true"/>
          <p:nvPr/>
        </p:nvSpPr>
        <p:spPr>
          <a:xfrm rot="0">
            <a:off x="1371857" y="7624924"/>
            <a:ext cx="5596147" cy="657844"/>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organization, its core values, and how volunteers help the organization meet its strategic </a:t>
            </a:r>
          </a:p>
          <a:p>
            <a:pPr algn="l">
              <a:lnSpc>
                <a:spcPts val="548"/>
              </a:lnSpc>
            </a:pPr>
            <a:r>
              <a:rPr lang="en-US" sz="1097" spc="1">
                <a:solidFill>
                  <a:srgbClr val="000000"/>
                </a:solidFill>
                <a:latin typeface="Arial"/>
                <a:ea typeface="Arial"/>
                <a:cs typeface="Arial"/>
                <a:sym typeface="Arial"/>
              </a:rPr>
              <a:t>goals and mission, which will guide them in their interactions and the way they present </a:t>
            </a:r>
          </a:p>
          <a:p>
            <a:pPr algn="l">
              <a:lnSpc>
                <a:spcPts val="2367"/>
              </a:lnSpc>
            </a:pPr>
            <a:r>
              <a:rPr lang="en-US" sz="1097" spc="1">
                <a:solidFill>
                  <a:srgbClr val="000000"/>
                </a:solidFill>
                <a:latin typeface="Arial"/>
                <a:ea typeface="Arial"/>
                <a:cs typeface="Arial"/>
                <a:sym typeface="Arial"/>
              </a:rPr>
              <a:t>the organization. </a:t>
            </a:r>
          </a:p>
        </p:txBody>
      </p:sp>
      <p:sp>
        <p:nvSpPr>
          <p:cNvPr name="TextBox 17" id="1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13 </a:t>
            </a:r>
          </a:p>
        </p:txBody>
      </p:sp>
      <p:sp>
        <p:nvSpPr>
          <p:cNvPr name="TextBox 18" id="1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9" id="19"/>
          <p:cNvSpPr txBox="true"/>
          <p:nvPr/>
        </p:nvSpPr>
        <p:spPr>
          <a:xfrm rot="0">
            <a:off x="914400" y="1347826"/>
            <a:ext cx="2145325" cy="396450"/>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9 </a:t>
            </a:r>
            <a:r>
              <a:rPr lang="en-US" b="true" sz="1097" i="true" spc="1">
                <a:solidFill>
                  <a:srgbClr val="000000"/>
                </a:solidFill>
                <a:latin typeface="Arial Bold Italics"/>
                <a:ea typeface="Arial Bold Italics"/>
                <a:cs typeface="Arial Bold Italics"/>
                <a:sym typeface="Arial Bold Italics"/>
              </a:rPr>
              <a:t>Vocational Learning Components </a:t>
            </a:r>
          </a:p>
        </p:txBody>
      </p:sp>
      <p:sp>
        <p:nvSpPr>
          <p:cNvPr name="TextBox 20" id="20"/>
          <p:cNvSpPr txBox="true"/>
          <p:nvPr/>
        </p:nvSpPr>
        <p:spPr>
          <a:xfrm rot="0">
            <a:off x="914400" y="4432002"/>
            <a:ext cx="6025467" cy="665845"/>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From The technology andragogy work content knowledge model framework on technical and vocational education and training, by Z. Arifin, M. Nurtanto, N. Kholifah, S. Nurhaji, &amp; W. Warju, 2020, Journal of Education and Learning (EduLearn), 14(3), 442–448 </a:t>
            </a:r>
            <a:r>
              <a:rPr lang="en-US" b="true" sz="1097" i="true" spc="1">
                <a:solidFill>
                  <a:srgbClr val="000000"/>
                </a:solidFill>
                <a:latin typeface="Arial Bold Italics"/>
                <a:ea typeface="Arial Bold Italics"/>
                <a:cs typeface="Arial Bold Italics"/>
                <a:sym typeface="Arial Bold Italics"/>
                <a:hlinkClick r:id="rId5" tooltip="https://files.eric.ed.gov/fulltext/EJ1266419.pdf"/>
              </a:rPr>
              <a:t>(</a:t>
            </a:r>
            <a:r>
              <a:rPr lang="en-US" b="true" sz="1097" i="true" spc="1">
                <a:solidFill>
                  <a:srgbClr val="B70404"/>
                </a:solidFill>
                <a:latin typeface="Arial Bold Italics"/>
                <a:ea typeface="Arial Bold Italics"/>
                <a:cs typeface="Arial Bold Italics"/>
                <a:sym typeface="Arial Bold Italics"/>
                <a:hlinkClick r:id="rId6" tooltip="https://files.eric.ed.gov/fulltext/EJ1266419.pdf"/>
              </a:rPr>
              <a:t>https://files.eric.ed.gov/fulltext/EJ1266419.pdf</a:t>
            </a:r>
            <a:r>
              <a:rPr lang="en-US" b="true" sz="1097" i="true" spc="1">
                <a:solidFill>
                  <a:srgbClr val="000000"/>
                </a:solidFill>
                <a:latin typeface="Arial Bold Italics"/>
                <a:ea typeface="Arial Bold Italics"/>
                <a:cs typeface="Arial Bold Italics"/>
                <a:sym typeface="Arial Bold Italics"/>
                <a:hlinkClick r:id="rId7" tooltip="https://files.eric.ed.gov/fulltext/EJ1266419.pdf"/>
              </a:rPr>
              <a:t>)</a:t>
            </a:r>
            <a:r>
              <a:rPr lang="en-US" b="true" sz="1097" i="true" spc="1">
                <a:solidFill>
                  <a:srgbClr val="000000"/>
                </a:solidFill>
                <a:latin typeface="Arial Bold Italics"/>
                <a:ea typeface="Arial Bold Italics"/>
                <a:cs typeface="Arial Bold Italics"/>
                <a:sym typeface="Arial Bold Italics"/>
              </a:rPr>
              <a:t>. Copyright 2020 by Zainal Arifin et al. </a:t>
            </a:r>
          </a:p>
        </p:txBody>
      </p:sp>
      <p:sp>
        <p:nvSpPr>
          <p:cNvPr name="TextBox 21" id="21"/>
          <p:cNvSpPr txBox="true"/>
          <p:nvPr/>
        </p:nvSpPr>
        <p:spPr>
          <a:xfrm rot="0">
            <a:off x="914400" y="5258191"/>
            <a:ext cx="807749"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Examples </a:t>
            </a:r>
          </a:p>
        </p:txBody>
      </p:sp>
      <p:sp>
        <p:nvSpPr>
          <p:cNvPr name="TextBox 22" id="22"/>
          <p:cNvSpPr txBox="true"/>
          <p:nvPr/>
        </p:nvSpPr>
        <p:spPr>
          <a:xfrm rot="0">
            <a:off x="914400" y="8357245"/>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23" id="23"/>
          <p:cNvSpPr txBox="true"/>
          <p:nvPr/>
        </p:nvSpPr>
        <p:spPr>
          <a:xfrm rot="0">
            <a:off x="1371857" y="5322465"/>
            <a:ext cx="65141" cy="316592"/>
          </a:xfrm>
          <a:prstGeom prst="rect">
            <a:avLst/>
          </a:prstGeom>
        </p:spPr>
        <p:txBody>
          <a:bodyPr anchor="t" rtlCol="false" tIns="0" lIns="0" bIns="0" rIns="0">
            <a:spAutoFit/>
          </a:bodyPr>
          <a:lstStyle/>
          <a:p>
            <a:pPr algn="l">
              <a:lnSpc>
                <a:spcPts val="2744"/>
              </a:lnSpc>
            </a:pPr>
            <a:r>
              <a:rPr lang="en-US" sz="1097">
                <a:solidFill>
                  <a:srgbClr val="000000"/>
                </a:solidFill>
                <a:latin typeface="Arimo"/>
                <a:ea typeface="Arimo"/>
                <a:cs typeface="Arimo"/>
                <a:sym typeface="Arimo"/>
              </a:rPr>
              <a: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2556767"/>
            <a:ext cx="4268981" cy="9906"/>
          </a:xfrm>
          <a:custGeom>
            <a:avLst/>
            <a:gdLst/>
            <a:ahLst/>
            <a:cxnLst/>
            <a:rect r="r" b="b" t="t" l="l"/>
            <a:pathLst>
              <a:path h="9906" w="4268981">
                <a:moveTo>
                  <a:pt x="0" y="0"/>
                </a:moveTo>
                <a:lnTo>
                  <a:pt x="4268981" y="0"/>
                </a:lnTo>
                <a:lnTo>
                  <a:pt x="426898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2085851"/>
            <a:ext cx="2812037" cy="9906"/>
          </a:xfrm>
          <a:custGeom>
            <a:avLst/>
            <a:gdLst/>
            <a:ahLst/>
            <a:cxnLst/>
            <a:rect r="r" b="b" t="t" l="l"/>
            <a:pathLst>
              <a:path h="9906" w="2812037">
                <a:moveTo>
                  <a:pt x="0" y="0"/>
                </a:moveTo>
                <a:lnTo>
                  <a:pt x="2812037" y="0"/>
                </a:lnTo>
                <a:lnTo>
                  <a:pt x="2812037"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2741171"/>
            <a:ext cx="1437132" cy="9906"/>
          </a:xfrm>
          <a:custGeom>
            <a:avLst/>
            <a:gdLst/>
            <a:ahLst/>
            <a:cxnLst/>
            <a:rect r="r" b="b" t="t" l="l"/>
            <a:pathLst>
              <a:path h="9906" w="1437132">
                <a:moveTo>
                  <a:pt x="0" y="0"/>
                </a:moveTo>
                <a:lnTo>
                  <a:pt x="1437132" y="0"/>
                </a:lnTo>
                <a:lnTo>
                  <a:pt x="1437132"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75717" y="1244346"/>
            <a:ext cx="3503171" cy="9906"/>
          </a:xfrm>
          <a:custGeom>
            <a:avLst/>
            <a:gdLst/>
            <a:ahLst/>
            <a:cxnLst/>
            <a:rect r="r" b="b" t="t" l="l"/>
            <a:pathLst>
              <a:path h="9906" w="3503171">
                <a:moveTo>
                  <a:pt x="0" y="0"/>
                </a:moveTo>
                <a:lnTo>
                  <a:pt x="3503171" y="0"/>
                </a:lnTo>
                <a:lnTo>
                  <a:pt x="350317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14400" y="4028189"/>
            <a:ext cx="3776348" cy="2824353"/>
          </a:xfrm>
          <a:custGeom>
            <a:avLst/>
            <a:gdLst/>
            <a:ahLst/>
            <a:cxnLst/>
            <a:rect r="r" b="b" t="t" l="l"/>
            <a:pathLst>
              <a:path h="2824353" w="3776348">
                <a:moveTo>
                  <a:pt x="0" y="0"/>
                </a:moveTo>
                <a:lnTo>
                  <a:pt x="3776348" y="0"/>
                </a:lnTo>
                <a:lnTo>
                  <a:pt x="3776348" y="2824353"/>
                </a:lnTo>
                <a:lnTo>
                  <a:pt x="0" y="2824353"/>
                </a:lnTo>
                <a:lnTo>
                  <a:pt x="0" y="0"/>
                </a:lnTo>
                <a:close/>
              </a:path>
            </a:pathLst>
          </a:custGeom>
          <a:blipFill>
            <a:blip r:embed="rId10"/>
            <a:stretch>
              <a:fillRect l="0" t="0" r="0" b="0"/>
            </a:stretch>
          </a:blipFill>
        </p:spPr>
      </p:sp>
      <p:sp>
        <p:nvSpPr>
          <p:cNvPr name="TextBox 7" id="7"/>
          <p:cNvSpPr txBox="true"/>
          <p:nvPr/>
        </p:nvSpPr>
        <p:spPr>
          <a:xfrm rot="0">
            <a:off x="1371857" y="876252"/>
            <a:ext cx="5225548" cy="38722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practices among computer teachers. </a:t>
            </a:r>
            <a:r>
              <a:rPr lang="en-US" b="true" sz="1097" i="true" spc="1">
                <a:solidFill>
                  <a:srgbClr val="000000"/>
                </a:solidFill>
                <a:latin typeface="Arial Bold Italics"/>
                <a:ea typeface="Arial Bold Italics"/>
                <a:cs typeface="Arial Bold Italics"/>
                <a:sym typeface="Arial Bold Italics"/>
              </a:rPr>
              <a:t>Pakistan Journal of Life and Social Sciences, 22</a:t>
            </a:r>
            <a:r>
              <a:rPr lang="en-US" sz="1097" spc="1">
                <a:solidFill>
                  <a:srgbClr val="000000"/>
                </a:solidFill>
                <a:latin typeface="Arial"/>
                <a:ea typeface="Arial"/>
                <a:cs typeface="Arial"/>
                <a:sym typeface="Arial"/>
              </a:rPr>
              <a:t>(1).</a:t>
            </a:r>
            <a:r>
              <a:rPr lang="en-US" sz="1097" spc="1">
                <a:solidFill>
                  <a:srgbClr val="000000"/>
                </a:solidFill>
                <a:latin typeface="Arial"/>
                <a:ea typeface="Arial"/>
                <a:cs typeface="Arial"/>
                <a:sym typeface="Arial"/>
                <a:hlinkClick r:id="rId11" tooltip="https://www.pjlss.edu.pk/pdf_files/2024_1/2833-2854.pdf"/>
              </a:rPr>
              <a:t> </a:t>
            </a:r>
            <a:r>
              <a:rPr lang="en-US" sz="1097" spc="1">
                <a:solidFill>
                  <a:srgbClr val="B70404"/>
                </a:solidFill>
                <a:latin typeface="Arial"/>
                <a:ea typeface="Arial"/>
                <a:cs typeface="Arial"/>
                <a:sym typeface="Arial"/>
                <a:hlinkClick r:id="rId12" tooltip="https://www.pjlss.edu.pk/pdf_files/2024_1/2833-2854.pdf"/>
              </a:rPr>
              <a:t>https://www.pjlss.edu.pk/pdf_files/2024_1/2833-2854.pdf</a:t>
            </a:r>
            <a:r>
              <a:rPr lang="en-US" sz="1097" spc="1">
                <a:solidFill>
                  <a:srgbClr val="000000"/>
                </a:solidFill>
                <a:latin typeface="Arial"/>
                <a:ea typeface="Arial"/>
                <a:cs typeface="Arial"/>
                <a:sym typeface="Arial"/>
                <a:hlinkClick r:id="rId13" tooltip="https://www.pjlss.edu.pk/pdf_files/2024_1/2833-2854.pdf"/>
              </a:rPr>
              <a:t> </a:t>
            </a:r>
          </a:p>
        </p:txBody>
      </p:sp>
      <p:sp>
        <p:nvSpPr>
          <p:cNvPr name="TextBox 8" id="8"/>
          <p:cNvSpPr txBox="true"/>
          <p:nvPr/>
        </p:nvSpPr>
        <p:spPr>
          <a:xfrm rot="0">
            <a:off x="914400" y="1223620"/>
            <a:ext cx="6047546"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Arifin, Z., Nurtanto, M., Kholifah, N., Nurhaji, S., &amp; Warju, W. (2020). The technology andragogy </a:t>
            </a:r>
          </a:p>
        </p:txBody>
      </p:sp>
      <p:sp>
        <p:nvSpPr>
          <p:cNvPr name="TextBox 9" id="9"/>
          <p:cNvSpPr txBox="true"/>
          <p:nvPr/>
        </p:nvSpPr>
        <p:spPr>
          <a:xfrm rot="0">
            <a:off x="1371857" y="1618593"/>
            <a:ext cx="5390131" cy="48639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work content knowledge model framework on technical and vocational education and </a:t>
            </a:r>
          </a:p>
          <a:p>
            <a:pPr algn="l">
              <a:lnSpc>
                <a:spcPts val="2355"/>
              </a:lnSpc>
            </a:pPr>
            <a:r>
              <a:rPr lang="en-US" sz="1097" spc="1">
                <a:solidFill>
                  <a:srgbClr val="000000"/>
                </a:solidFill>
                <a:latin typeface="Arial"/>
                <a:ea typeface="Arial"/>
                <a:cs typeface="Arial"/>
                <a:sym typeface="Arial"/>
              </a:rPr>
              <a:t>training. </a:t>
            </a:r>
            <a:r>
              <a:rPr lang="en-US" b="true" sz="1097" i="true" spc="1">
                <a:solidFill>
                  <a:srgbClr val="000000"/>
                </a:solidFill>
                <a:latin typeface="Arial Bold Italics"/>
                <a:ea typeface="Arial Bold Italics"/>
                <a:cs typeface="Arial Bold Italics"/>
                <a:sym typeface="Arial Bold Italics"/>
              </a:rPr>
              <a:t>Journal of Education and Learning (EduLearn)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14</a:t>
            </a:r>
            <a:r>
              <a:rPr lang="en-US" sz="1097" spc="1">
                <a:solidFill>
                  <a:srgbClr val="000000"/>
                </a:solidFill>
                <a:latin typeface="Arial"/>
                <a:ea typeface="Arial"/>
                <a:cs typeface="Arial"/>
                <a:sym typeface="Arial"/>
              </a:rPr>
              <a:t>(3), 442–448. </a:t>
            </a:r>
          </a:p>
          <a:p>
            <a:pPr algn="l">
              <a:lnSpc>
                <a:spcPts val="561"/>
              </a:lnSpc>
            </a:pPr>
            <a:r>
              <a:rPr lang="en-US" sz="1097" spc="1">
                <a:solidFill>
                  <a:srgbClr val="B70404"/>
                </a:solidFill>
                <a:latin typeface="Arial"/>
                <a:ea typeface="Arial"/>
                <a:cs typeface="Arial"/>
                <a:sym typeface="Arial"/>
                <a:hlinkClick r:id="rId14" tooltip="https://files.eric.ed.gov/fulltext/EJ1266419.pdf"/>
              </a:rPr>
              <a:t>https://files.eric.ed.gov/fulltext/EJ1266419.pdf</a:t>
            </a:r>
            <a:r>
              <a:rPr lang="en-US" sz="1097" spc="1">
                <a:solidFill>
                  <a:srgbClr val="000000"/>
                </a:solidFill>
                <a:latin typeface="Arial"/>
                <a:ea typeface="Arial"/>
                <a:cs typeface="Arial"/>
                <a:sym typeface="Arial"/>
                <a:hlinkClick r:id="rId15" tooltip="https://files.eric.ed.gov/fulltext/EJ1266419.pdf"/>
              </a:rPr>
              <a:t> </a:t>
            </a:r>
          </a:p>
        </p:txBody>
      </p:sp>
      <p:sp>
        <p:nvSpPr>
          <p:cNvPr name="TextBox 10" id="10"/>
          <p:cNvSpPr txBox="true"/>
          <p:nvPr/>
        </p:nvSpPr>
        <p:spPr>
          <a:xfrm rot="0">
            <a:off x="914400" y="2064077"/>
            <a:ext cx="5408686"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Nurtanto, M. (2020). </a:t>
            </a:r>
            <a:r>
              <a:rPr lang="en-US" b="true" sz="1097" i="true" spc="1">
                <a:solidFill>
                  <a:srgbClr val="000000"/>
                </a:solidFill>
                <a:latin typeface="Arial Bold Italics"/>
                <a:ea typeface="Arial Bold Italics"/>
                <a:cs typeface="Arial Bold Italics"/>
                <a:sym typeface="Arial Bold Italics"/>
              </a:rPr>
              <a:t>TAWOCK model framework on TVET</a:t>
            </a:r>
            <a:r>
              <a:rPr lang="en-US" sz="1097" spc="1">
                <a:solidFill>
                  <a:srgbClr val="000000"/>
                </a:solidFill>
                <a:latin typeface="Arial"/>
                <a:ea typeface="Arial"/>
                <a:cs typeface="Arial"/>
                <a:sym typeface="Arial"/>
              </a:rPr>
              <a:t> [Diagram]. ResearchGate. </a:t>
            </a:r>
          </a:p>
        </p:txBody>
      </p:sp>
      <p:sp>
        <p:nvSpPr>
          <p:cNvPr name="TextBox 11" id="11"/>
          <p:cNvSpPr txBox="true"/>
          <p:nvPr/>
        </p:nvSpPr>
        <p:spPr>
          <a:xfrm rot="0">
            <a:off x="914400" y="2459079"/>
            <a:ext cx="4820917" cy="1052027"/>
          </a:xfrm>
          <a:prstGeom prst="rect">
            <a:avLst/>
          </a:prstGeom>
        </p:spPr>
        <p:txBody>
          <a:bodyPr anchor="t" rtlCol="false" tIns="0" lIns="0" bIns="0" rIns="0">
            <a:spAutoFit/>
          </a:bodyPr>
          <a:lstStyle/>
          <a:p>
            <a:pPr algn="l">
              <a:lnSpc>
                <a:spcPts val="548"/>
              </a:lnSpc>
            </a:pPr>
            <a:r>
              <a:rPr lang="en-US" sz="1097" spc="1">
                <a:solidFill>
                  <a:srgbClr val="B70404"/>
                </a:solidFill>
                <a:latin typeface="Arial"/>
                <a:ea typeface="Arial"/>
                <a:cs typeface="Arial"/>
                <a:sym typeface="Arial"/>
                <a:hlinkClick r:id="rId16" tooltip="https://www.researchgate.net/figure/TAWOCK-Model-Framework-on-TVET_fig3_343685517"/>
              </a:rPr>
              <a:t>https://www.researchgate.net/figure/TAWOCK-Model-Framework-on-</a:t>
            </a:r>
          </a:p>
          <a:p>
            <a:pPr algn="l">
              <a:lnSpc>
                <a:spcPts val="2355"/>
              </a:lnSpc>
            </a:pPr>
            <a:r>
              <a:rPr lang="en-US" sz="1097" spc="1">
                <a:solidFill>
                  <a:srgbClr val="B70404"/>
                </a:solidFill>
                <a:latin typeface="Arial"/>
                <a:ea typeface="Arial"/>
                <a:cs typeface="Arial"/>
                <a:sym typeface="Arial"/>
                <a:hlinkClick r:id="rId17" tooltip="https://www.researchgate.net/figure/TAWOCK-Model-Framework-on-TVET_fig3_343685517"/>
              </a:rPr>
              <a:t>TVET_fig3_343685517</a:t>
            </a:r>
            <a:r>
              <a:rPr lang="en-US" sz="1097" spc="1">
                <a:solidFill>
                  <a:srgbClr val="000000"/>
                </a:solidFill>
                <a:latin typeface="Arial"/>
                <a:ea typeface="Arial"/>
                <a:cs typeface="Arial"/>
                <a:sym typeface="Arial"/>
                <a:hlinkClick r:id="rId18" tooltip="https://www.researchgate.net/figure/TAWOCK-Model-Framework-on-TVET_fig3_343685517"/>
              </a:rPr>
              <a:t> </a:t>
            </a:r>
          </a:p>
          <a:p>
            <a:pPr algn="l">
              <a:lnSpc>
                <a:spcPts val="2242"/>
              </a:lnSpc>
            </a:pPr>
            <a:r>
              <a:rPr lang="en-US" b="true" sz="1602">
                <a:solidFill>
                  <a:srgbClr val="144282"/>
                </a:solidFill>
                <a:latin typeface="Cambria Bold"/>
                <a:ea typeface="Cambria Bold"/>
                <a:cs typeface="Cambria Bold"/>
                <a:sym typeface="Cambria Bold"/>
              </a:rPr>
              <a:t>Learning Process Models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Kolb’s Experiential Learning Theory </a:t>
            </a:r>
          </a:p>
        </p:txBody>
      </p:sp>
      <p:sp>
        <p:nvSpPr>
          <p:cNvPr name="TextBox 12" id="12"/>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14 </a:t>
            </a:r>
          </a:p>
        </p:txBody>
      </p:sp>
      <p:sp>
        <p:nvSpPr>
          <p:cNvPr name="TextBox 13" id="13"/>
          <p:cNvSpPr txBox="true"/>
          <p:nvPr/>
        </p:nvSpPr>
        <p:spPr>
          <a:xfrm rot="0">
            <a:off x="914400" y="6940753"/>
            <a:ext cx="6035135" cy="1782451"/>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Kolb’s cycle of experiential learning</a:t>
            </a:r>
            <a:r>
              <a:rPr lang="en-US" sz="1097" spc="1">
                <a:solidFill>
                  <a:srgbClr val="000000"/>
                </a:solidFill>
                <a:latin typeface="Arial"/>
                <a:ea typeface="Arial"/>
                <a:cs typeface="Arial"/>
                <a:sym typeface="Arial"/>
              </a:rPr>
              <a:t>, by M. Kharbach, 2025, April 28, in </a:t>
            </a:r>
            <a:r>
              <a:rPr lang="en-US" b="true" sz="1097" i="true" spc="1">
                <a:solidFill>
                  <a:srgbClr val="000000"/>
                </a:solidFill>
                <a:latin typeface="Arial Bold Italics"/>
                <a:ea typeface="Arial Bold Italics"/>
                <a:cs typeface="Arial Bold Italics"/>
                <a:sym typeface="Arial Bold Italics"/>
              </a:rPr>
              <a:t>Experiential learning simply explained</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Educator’s Technology</a:t>
            </a:r>
            <a:r>
              <a:rPr lang="en-US" sz="1097" spc="1">
                <a:solidFill>
                  <a:srgbClr val="000000"/>
                </a:solidFill>
                <a:latin typeface="Arial"/>
                <a:ea typeface="Arial"/>
                <a:cs typeface="Arial"/>
                <a:sym typeface="Arial"/>
              </a:rPr>
              <a:t> (https://www.educatorstechnology.com/2023/08/experiential-learning.html). Copyright 2025 by Med Kharbach. Used under fair use for educational purposes. </a:t>
            </a:r>
          </a:p>
          <a:p>
            <a:pPr algn="l">
              <a:lnSpc>
                <a:spcPts val="2744"/>
              </a:lnSpc>
            </a:pPr>
            <a:r>
              <a:rPr lang="en-US" sz="1097" spc="1">
                <a:solidFill>
                  <a:srgbClr val="000000"/>
                </a:solidFill>
                <a:latin typeface="Arial"/>
                <a:ea typeface="Arial"/>
                <a:cs typeface="Arial"/>
                <a:sym typeface="Arial"/>
              </a:rPr>
              <a:t>Experiential Learning theorizes that learning happens through four types of real-life experience: </a:t>
            </a:r>
          </a:p>
          <a:p>
            <a:pPr algn="l">
              <a:lnSpc>
                <a:spcPts val="548"/>
              </a:lnSpc>
            </a:pPr>
            <a:r>
              <a:rPr lang="en-US" sz="1097" spc="1">
                <a:solidFill>
                  <a:srgbClr val="000000"/>
                </a:solidFill>
                <a:latin typeface="Arial"/>
                <a:ea typeface="Arial"/>
                <a:cs typeface="Arial"/>
                <a:sym typeface="Arial"/>
              </a:rPr>
              <a:t>Concrete experience, reflective experience, abstract experience, and active experimentation. </a:t>
            </a:r>
          </a:p>
          <a:p>
            <a:pPr algn="l">
              <a:lnSpc>
                <a:spcPts val="2355"/>
              </a:lnSpc>
            </a:pPr>
            <a:r>
              <a:rPr lang="en-US" sz="1097" spc="1">
                <a:solidFill>
                  <a:srgbClr val="000000"/>
                </a:solidFill>
                <a:latin typeface="Arial"/>
                <a:ea typeface="Arial"/>
                <a:cs typeface="Arial"/>
                <a:sym typeface="Arial"/>
              </a:rPr>
              <a:t>Essentially, an individual learns by “experiencing, reflecting, thinking, and acting” (Kolb, 2005). </a:t>
            </a:r>
          </a:p>
          <a:p>
            <a:pPr algn="l">
              <a:lnSpc>
                <a:spcPts val="548"/>
              </a:lnSpc>
            </a:pPr>
            <a:r>
              <a:rPr lang="en-US" sz="1097" spc="1">
                <a:solidFill>
                  <a:srgbClr val="000000"/>
                </a:solidFill>
                <a:latin typeface="Arial"/>
                <a:ea typeface="Arial"/>
                <a:cs typeface="Arial"/>
                <a:sym typeface="Arial"/>
              </a:rPr>
              <a:t>Since participation is a requirement for real-life experience in learning, “workplaces need to </a:t>
            </a:r>
          </a:p>
          <a:p>
            <a:pPr algn="l">
              <a:lnSpc>
                <a:spcPts val="2367"/>
              </a:lnSpc>
            </a:pPr>
            <a:r>
              <a:rPr lang="en-US" sz="1097" spc="1">
                <a:solidFill>
                  <a:srgbClr val="000000"/>
                </a:solidFill>
                <a:latin typeface="Arial"/>
                <a:ea typeface="Arial"/>
                <a:cs typeface="Arial"/>
                <a:sym typeface="Arial"/>
              </a:rPr>
              <a:t>provide active support and include learners in workplace activities” (Yardley, 2012). </a:t>
            </a:r>
          </a:p>
        </p:txBody>
      </p:sp>
      <p:sp>
        <p:nvSpPr>
          <p:cNvPr name="TextBox 14" id="1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5" id="15"/>
          <p:cNvSpPr txBox="true"/>
          <p:nvPr/>
        </p:nvSpPr>
        <p:spPr>
          <a:xfrm rot="0">
            <a:off x="1340968" y="3519402"/>
            <a:ext cx="39538" cy="202549"/>
          </a:xfrm>
          <a:prstGeom prst="rect">
            <a:avLst/>
          </a:prstGeom>
        </p:spPr>
        <p:txBody>
          <a:bodyPr anchor="t" rtlCol="false" tIns="0" lIns="0" bIns="0" rIns="0">
            <a:spAutoFit/>
          </a:bodyPr>
          <a:lstStyle/>
          <a:p>
            <a:pPr algn="l">
              <a:lnSpc>
                <a:spcPts val="1458"/>
              </a:lnSpc>
            </a:pPr>
            <a:r>
              <a:rPr lang="en-US" b="true" sz="1097">
                <a:solidFill>
                  <a:srgbClr val="000000"/>
                </a:solidFill>
                <a:latin typeface="Arial Bold"/>
                <a:ea typeface="Arial Bold"/>
                <a:cs typeface="Arial Bold"/>
                <a:sym typeface="Arial Bold"/>
              </a:rPr>
              <a:t> </a:t>
            </a:r>
          </a:p>
        </p:txBody>
      </p:sp>
      <p:sp>
        <p:nvSpPr>
          <p:cNvPr name="TextBox 16" id="16"/>
          <p:cNvSpPr txBox="true"/>
          <p:nvPr/>
        </p:nvSpPr>
        <p:spPr>
          <a:xfrm rot="0">
            <a:off x="914400" y="3704292"/>
            <a:ext cx="2360638" cy="202549"/>
          </a:xfrm>
          <a:prstGeom prst="rect">
            <a:avLst/>
          </a:prstGeom>
        </p:spPr>
        <p:txBody>
          <a:bodyPr anchor="t" rtlCol="false" tIns="0" lIns="0" bIns="0" rIns="0">
            <a:spAutoFit/>
          </a:bodyPr>
          <a:lstStyle/>
          <a:p>
            <a:pPr algn="l">
              <a:lnSpc>
                <a:spcPts val="1458"/>
              </a:lnSpc>
            </a:pPr>
            <a:r>
              <a:rPr lang="en-US" b="true" sz="1097" i="true" spc="1">
                <a:solidFill>
                  <a:srgbClr val="000000"/>
                </a:solidFill>
                <a:latin typeface="Arial Bold Italics"/>
                <a:ea typeface="Arial Bold Italics"/>
                <a:cs typeface="Arial Bold Italics"/>
                <a:sym typeface="Arial Bold Italics"/>
              </a:rPr>
              <a:t>Kolb’s Cycle of Experiential Learning </a:t>
            </a:r>
          </a:p>
        </p:txBody>
      </p:sp>
      <p:sp>
        <p:nvSpPr>
          <p:cNvPr name="TextBox 17" id="17"/>
          <p:cNvSpPr txBox="true"/>
          <p:nvPr/>
        </p:nvSpPr>
        <p:spPr>
          <a:xfrm rot="0">
            <a:off x="914400" y="3509877"/>
            <a:ext cx="633517"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10</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2907287"/>
            <a:ext cx="4495295" cy="9906"/>
          </a:xfrm>
          <a:custGeom>
            <a:avLst/>
            <a:gdLst/>
            <a:ahLst/>
            <a:cxnLst/>
            <a:rect r="r" b="b" t="t" l="l"/>
            <a:pathLst>
              <a:path h="9906" w="4495295">
                <a:moveTo>
                  <a:pt x="0" y="0"/>
                </a:moveTo>
                <a:lnTo>
                  <a:pt x="4495295" y="0"/>
                </a:lnTo>
                <a:lnTo>
                  <a:pt x="4495295"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3378203"/>
            <a:ext cx="4495295" cy="9906"/>
          </a:xfrm>
          <a:custGeom>
            <a:avLst/>
            <a:gdLst/>
            <a:ahLst/>
            <a:cxnLst/>
            <a:rect r="r" b="b" t="t" l="l"/>
            <a:pathLst>
              <a:path h="9906" w="4495295">
                <a:moveTo>
                  <a:pt x="0" y="0"/>
                </a:moveTo>
                <a:lnTo>
                  <a:pt x="4495295" y="0"/>
                </a:lnTo>
                <a:lnTo>
                  <a:pt x="4495295" y="9906"/>
                </a:lnTo>
                <a:lnTo>
                  <a:pt x="0" y="9906"/>
                </a:lnTo>
                <a:lnTo>
                  <a:pt x="0" y="0"/>
                </a:lnTo>
                <a:close/>
              </a:path>
            </a:pathLst>
          </a:custGeom>
          <a:blipFill>
            <a:blip r:embed="rId2">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71857" y="4689605"/>
            <a:ext cx="2921003" cy="9906"/>
          </a:xfrm>
          <a:custGeom>
            <a:avLst/>
            <a:gdLst/>
            <a:ahLst/>
            <a:cxnLst/>
            <a:rect r="r" b="b" t="t" l="l"/>
            <a:pathLst>
              <a:path h="9906" w="2921003">
                <a:moveTo>
                  <a:pt x="0" y="0"/>
                </a:moveTo>
                <a:lnTo>
                  <a:pt x="2921003" y="0"/>
                </a:lnTo>
                <a:lnTo>
                  <a:pt x="2921003" y="9906"/>
                </a:lnTo>
                <a:lnTo>
                  <a:pt x="0" y="9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66345" y="8919210"/>
            <a:ext cx="4037333" cy="9906"/>
          </a:xfrm>
          <a:custGeom>
            <a:avLst/>
            <a:gdLst/>
            <a:ahLst/>
            <a:cxnLst/>
            <a:rect r="r" b="b" t="t" l="l"/>
            <a:pathLst>
              <a:path h="9906" w="4037333">
                <a:moveTo>
                  <a:pt x="0" y="0"/>
                </a:moveTo>
                <a:lnTo>
                  <a:pt x="4037333" y="0"/>
                </a:lnTo>
                <a:lnTo>
                  <a:pt x="4037333" y="9906"/>
                </a:lnTo>
                <a:lnTo>
                  <a:pt x="0" y="99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682753" y="4034285"/>
            <a:ext cx="2741933" cy="9906"/>
          </a:xfrm>
          <a:custGeom>
            <a:avLst/>
            <a:gdLst/>
            <a:ahLst/>
            <a:cxnLst/>
            <a:rect r="r" b="b" t="t" l="l"/>
            <a:pathLst>
              <a:path h="9906" w="2741933">
                <a:moveTo>
                  <a:pt x="0" y="0"/>
                </a:moveTo>
                <a:lnTo>
                  <a:pt x="2741933" y="0"/>
                </a:lnTo>
                <a:lnTo>
                  <a:pt x="2741933" y="9906"/>
                </a:lnTo>
                <a:lnTo>
                  <a:pt x="0" y="99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914400" y="5586222"/>
            <a:ext cx="3450593" cy="2871216"/>
          </a:xfrm>
          <a:custGeom>
            <a:avLst/>
            <a:gdLst/>
            <a:ahLst/>
            <a:cxnLst/>
            <a:rect r="r" b="b" t="t" l="l"/>
            <a:pathLst>
              <a:path h="2871216" w="3450593">
                <a:moveTo>
                  <a:pt x="0" y="0"/>
                </a:moveTo>
                <a:lnTo>
                  <a:pt x="3450593" y="0"/>
                </a:lnTo>
                <a:lnTo>
                  <a:pt x="3450593" y="2871216"/>
                </a:lnTo>
                <a:lnTo>
                  <a:pt x="0" y="2871216"/>
                </a:lnTo>
                <a:lnTo>
                  <a:pt x="0" y="0"/>
                </a:lnTo>
                <a:close/>
              </a:path>
            </a:pathLst>
          </a:custGeom>
          <a:blipFill>
            <a:blip r:embed="rId11"/>
            <a:stretch>
              <a:fillRect l="0" t="-8" r="0" b="0"/>
            </a:stretch>
          </a:blipFill>
        </p:spPr>
      </p:sp>
      <p:sp>
        <p:nvSpPr>
          <p:cNvPr name="TextBox 8" id="8"/>
          <p:cNvSpPr txBox="true"/>
          <p:nvPr/>
        </p:nvSpPr>
        <p:spPr>
          <a:xfrm rot="0">
            <a:off x="914400" y="1102843"/>
            <a:ext cx="6083779" cy="1454010"/>
          </a:xfrm>
          <a:prstGeom prst="rect">
            <a:avLst/>
          </a:prstGeom>
        </p:spPr>
        <p:txBody>
          <a:bodyPr anchor="t" rtlCol="false" tIns="0" lIns="0" bIns="0" rIns="0">
            <a:spAutoFit/>
          </a:bodyPr>
          <a:lstStyle/>
          <a:p>
            <a:pPr algn="l">
              <a:lnSpc>
                <a:spcPts val="1454"/>
              </a:lnSpc>
            </a:pPr>
            <a:r>
              <a:rPr lang="en-US" sz="1097" spc="1">
                <a:solidFill>
                  <a:srgbClr val="000000"/>
                </a:solidFill>
                <a:latin typeface="Arial"/>
                <a:ea typeface="Arial"/>
                <a:cs typeface="Arial"/>
                <a:sym typeface="Arial"/>
              </a:rPr>
              <a:t>If volunteers want to facilitate educational programing and give public presentations, then trainers can coordinate opportunities for volunteers to co-present with a seasoned presenter, because having that experience will allow the volunteer to gain greater understanding for how to phrase and pace the things they want to say and how to assess and adjust to their audience effectively. </a:t>
            </a:r>
          </a:p>
          <a:p>
            <a:pPr algn="l">
              <a:lnSpc>
                <a:spcPts val="1679"/>
              </a:lnSpc>
            </a:pPr>
            <a:r>
              <a:rPr lang="en-US" b="true" sz="1200" spc="6">
                <a:solidFill>
                  <a:srgbClr val="05213B"/>
                </a:solidFill>
                <a:latin typeface="Arial Bold"/>
                <a:ea typeface="Arial Bold"/>
                <a:cs typeface="Arial Bold"/>
                <a:sym typeface="Arial Bold"/>
              </a:rPr>
              <a:t>Reference(s) </a:t>
            </a:r>
          </a:p>
          <a:p>
            <a:pPr algn="l">
              <a:lnSpc>
                <a:spcPts val="1455"/>
              </a:lnSpc>
            </a:pPr>
            <a:r>
              <a:rPr lang="en-US" sz="1097" spc="1">
                <a:solidFill>
                  <a:srgbClr val="000000"/>
                </a:solidFill>
                <a:latin typeface="Arial"/>
                <a:ea typeface="Arial"/>
                <a:cs typeface="Arial"/>
                <a:sym typeface="Arial"/>
              </a:rPr>
              <a:t>Educators Technology. (2023, August). </a:t>
            </a:r>
            <a:r>
              <a:rPr lang="en-US" b="true" sz="1097" i="true" spc="1">
                <a:solidFill>
                  <a:srgbClr val="000000"/>
                </a:solidFill>
                <a:latin typeface="Arial Bold Italics"/>
                <a:ea typeface="Arial Bold Italics"/>
                <a:cs typeface="Arial Bold Italics"/>
                <a:sym typeface="Arial Bold Italics"/>
              </a:rPr>
              <a:t>Experiential learning</a:t>
            </a:r>
            <a:r>
              <a:rPr lang="en-US" sz="1097" spc="1">
                <a:solidFill>
                  <a:srgbClr val="000000"/>
                </a:solidFill>
                <a:latin typeface="Arial"/>
                <a:ea typeface="Arial"/>
                <a:cs typeface="Arial"/>
                <a:sym typeface="Arial"/>
              </a:rPr>
              <a:t> [Diagram of Kolb’s Cycle of </a:t>
            </a:r>
          </a:p>
        </p:txBody>
      </p:sp>
      <p:sp>
        <p:nvSpPr>
          <p:cNvPr name="TextBox 9" id="9"/>
          <p:cNvSpPr txBox="true"/>
          <p:nvPr/>
        </p:nvSpPr>
        <p:spPr>
          <a:xfrm rot="0">
            <a:off x="1371857" y="2538708"/>
            <a:ext cx="4624740" cy="387715"/>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Experiential Learning]. Educators Technology. </a:t>
            </a:r>
            <a:r>
              <a:rPr lang="en-US" sz="1097" spc="1">
                <a:solidFill>
                  <a:srgbClr val="B70404"/>
                </a:solidFill>
                <a:latin typeface="Arial"/>
                <a:ea typeface="Arial"/>
                <a:cs typeface="Arial"/>
                <a:sym typeface="Arial"/>
                <a:hlinkClick r:id="rId12" tooltip="https://www.educatorstechnology.com/2023/08/experiential-learning.html"/>
              </a:rPr>
              <a:t>https://www.educatorstechnology.com/2023/08/experiential-learning.html</a:t>
            </a:r>
            <a:r>
              <a:rPr lang="en-US" sz="1097" spc="1">
                <a:solidFill>
                  <a:srgbClr val="000000"/>
                </a:solidFill>
                <a:latin typeface="Arial"/>
                <a:ea typeface="Arial"/>
                <a:cs typeface="Arial"/>
                <a:sym typeface="Arial"/>
                <a:hlinkClick r:id="rId13" tooltip="https://www.educatorstechnology.com/2023/08/experiential-learning.html"/>
              </a:rPr>
              <a:t> </a:t>
            </a:r>
          </a:p>
        </p:txBody>
      </p:sp>
      <p:sp>
        <p:nvSpPr>
          <p:cNvPr name="TextBox 10" id="10"/>
          <p:cNvSpPr txBox="true"/>
          <p:nvPr/>
        </p:nvSpPr>
        <p:spPr>
          <a:xfrm rot="0">
            <a:off x="914400" y="2885523"/>
            <a:ext cx="5932894"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Kharbach, M. (2025, April 28). </a:t>
            </a:r>
            <a:r>
              <a:rPr lang="en-US" b="true" sz="1097" i="true" spc="1">
                <a:solidFill>
                  <a:srgbClr val="000000"/>
                </a:solidFill>
                <a:latin typeface="Arial Bold Italics"/>
                <a:ea typeface="Arial Bold Italics"/>
                <a:cs typeface="Arial Bold Italics"/>
                <a:sym typeface="Arial Bold Italics"/>
              </a:rPr>
              <a:t>Experiential learning simply explained</a:t>
            </a:r>
            <a:r>
              <a:rPr lang="en-US" sz="1097" spc="1">
                <a:solidFill>
                  <a:srgbClr val="000000"/>
                </a:solidFill>
                <a:latin typeface="Arial"/>
                <a:ea typeface="Arial"/>
                <a:cs typeface="Arial"/>
                <a:sym typeface="Arial"/>
              </a:rPr>
              <a:t>. Educator’s Technology. </a:t>
            </a:r>
          </a:p>
        </p:txBody>
      </p:sp>
      <p:sp>
        <p:nvSpPr>
          <p:cNvPr name="TextBox 11" id="11"/>
          <p:cNvSpPr txBox="true"/>
          <p:nvPr/>
        </p:nvSpPr>
        <p:spPr>
          <a:xfrm rot="0">
            <a:off x="1371857" y="3280515"/>
            <a:ext cx="4624740" cy="116824"/>
          </a:xfrm>
          <a:prstGeom prst="rect">
            <a:avLst/>
          </a:prstGeom>
        </p:spPr>
        <p:txBody>
          <a:bodyPr anchor="t" rtlCol="false" tIns="0" lIns="0" bIns="0" rIns="0">
            <a:spAutoFit/>
          </a:bodyPr>
          <a:lstStyle/>
          <a:p>
            <a:pPr algn="l">
              <a:lnSpc>
                <a:spcPts val="548"/>
              </a:lnSpc>
            </a:pPr>
            <a:r>
              <a:rPr lang="en-US" sz="1097" spc="1">
                <a:solidFill>
                  <a:srgbClr val="B70404"/>
                </a:solidFill>
                <a:latin typeface="Arial"/>
                <a:ea typeface="Arial"/>
                <a:cs typeface="Arial"/>
                <a:sym typeface="Arial"/>
                <a:hlinkClick r:id="rId14" tooltip="https://www.educatorstechnology.com/2023/08/experiential-learning.html"/>
              </a:rPr>
              <a:t>https://www.educatorstechnology.com/2023/08/experiential-learning.html</a:t>
            </a:r>
            <a:r>
              <a:rPr lang="en-US" sz="1097" spc="1">
                <a:solidFill>
                  <a:srgbClr val="000000"/>
                </a:solidFill>
                <a:latin typeface="Arial"/>
                <a:ea typeface="Arial"/>
                <a:cs typeface="Arial"/>
                <a:sym typeface="Arial"/>
                <a:hlinkClick r:id="rId15" tooltip="https://www.educatorstechnology.com/2023/08/experiential-learning.html"/>
              </a:rPr>
              <a:t> </a:t>
            </a:r>
          </a:p>
        </p:txBody>
      </p:sp>
      <p:sp>
        <p:nvSpPr>
          <p:cNvPr name="TextBox 12" id="12"/>
          <p:cNvSpPr txBox="true"/>
          <p:nvPr/>
        </p:nvSpPr>
        <p:spPr>
          <a:xfrm rot="0">
            <a:off x="914400" y="3357477"/>
            <a:ext cx="5928779"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Kolb, A. Y., &amp; Kolb, D. A. (2005). Learning styles and learning spaces: Enhancing experiential </a:t>
            </a:r>
          </a:p>
        </p:txBody>
      </p:sp>
      <p:sp>
        <p:nvSpPr>
          <p:cNvPr name="TextBox 13" id="13"/>
          <p:cNvSpPr txBox="true"/>
          <p:nvPr/>
        </p:nvSpPr>
        <p:spPr>
          <a:xfrm rot="0">
            <a:off x="1371857" y="3751155"/>
            <a:ext cx="5584793" cy="3022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learning in higher education. </a:t>
            </a:r>
            <a:r>
              <a:rPr lang="en-US" b="true" sz="1097" i="true" spc="1">
                <a:solidFill>
                  <a:srgbClr val="000000"/>
                </a:solidFill>
                <a:latin typeface="Arial Bold Italics"/>
                <a:ea typeface="Arial Bold Italics"/>
                <a:cs typeface="Arial Bold Italics"/>
                <a:sym typeface="Arial Bold Italics"/>
              </a:rPr>
              <a:t>Academy of Management Learning &amp;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4</a:t>
            </a:r>
            <a:r>
              <a:rPr lang="en-US" sz="1097" spc="1">
                <a:solidFill>
                  <a:srgbClr val="000000"/>
                </a:solidFill>
                <a:latin typeface="Arial"/>
                <a:ea typeface="Arial"/>
                <a:cs typeface="Arial"/>
                <a:sym typeface="Arial"/>
              </a:rPr>
              <a:t>(2), 193–</a:t>
            </a:r>
          </a:p>
          <a:p>
            <a:pPr algn="l">
              <a:lnSpc>
                <a:spcPts val="2367"/>
              </a:lnSpc>
            </a:pPr>
            <a:r>
              <a:rPr lang="en-US" sz="1097" spc="1">
                <a:solidFill>
                  <a:srgbClr val="000000"/>
                </a:solidFill>
                <a:latin typeface="Arial"/>
                <a:ea typeface="Arial"/>
                <a:cs typeface="Arial"/>
                <a:sym typeface="Arial"/>
              </a:rPr>
              <a:t>212.</a:t>
            </a:r>
            <a:r>
              <a:rPr lang="en-US" sz="1097" spc="1">
                <a:solidFill>
                  <a:srgbClr val="000000"/>
                </a:solidFill>
                <a:latin typeface="Arial"/>
                <a:ea typeface="Arial"/>
                <a:cs typeface="Arial"/>
                <a:sym typeface="Arial"/>
                <a:hlinkClick r:id="rId16" tooltip="https://doi.org/10.5465/amle.2005.17268566"/>
              </a:rPr>
              <a:t> </a:t>
            </a:r>
            <a:r>
              <a:rPr lang="en-US" sz="1097" spc="1">
                <a:solidFill>
                  <a:srgbClr val="B70404"/>
                </a:solidFill>
                <a:latin typeface="Arial"/>
                <a:ea typeface="Arial"/>
                <a:cs typeface="Arial"/>
                <a:sym typeface="Arial"/>
                <a:hlinkClick r:id="rId17" tooltip="https://doi.org/10.5465/amle.2005.17268566"/>
              </a:rPr>
              <a:t>https://doi.org/10.5465/amle.2005.17268566</a:t>
            </a:r>
            <a:r>
              <a:rPr lang="en-US" sz="1097" spc="1">
                <a:solidFill>
                  <a:srgbClr val="000000"/>
                </a:solidFill>
                <a:latin typeface="Arial"/>
                <a:ea typeface="Arial"/>
                <a:cs typeface="Arial"/>
                <a:sym typeface="Arial"/>
                <a:hlinkClick r:id="rId18" tooltip="https://doi.org/10.5465/amle.2005.17268566"/>
              </a:rPr>
              <a:t> </a:t>
            </a:r>
          </a:p>
        </p:txBody>
      </p:sp>
      <p:sp>
        <p:nvSpPr>
          <p:cNvPr name="TextBox 14" id="14"/>
          <p:cNvSpPr txBox="true"/>
          <p:nvPr/>
        </p:nvSpPr>
        <p:spPr>
          <a:xfrm rot="0">
            <a:off x="914400" y="4069947"/>
            <a:ext cx="5961212" cy="26922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Yardley, S., Teunissen, P. W., &amp; Dornan, T. (2012). Experiential learning: Transforming theory </a:t>
            </a:r>
          </a:p>
        </p:txBody>
      </p:sp>
      <p:sp>
        <p:nvSpPr>
          <p:cNvPr name="TextBox 15" id="15"/>
          <p:cNvSpPr txBox="true"/>
          <p:nvPr/>
        </p:nvSpPr>
        <p:spPr>
          <a:xfrm rot="0">
            <a:off x="1371857" y="4388187"/>
            <a:ext cx="3025273" cy="320554"/>
          </a:xfrm>
          <a:prstGeom prst="rect">
            <a:avLst/>
          </a:prstGeom>
        </p:spPr>
        <p:txBody>
          <a:bodyPr anchor="t" rtlCol="false" tIns="0" lIns="0" bIns="0" rIns="0">
            <a:spAutoFit/>
          </a:bodyPr>
          <a:lstStyle/>
          <a:p>
            <a:pPr algn="just">
              <a:lnSpc>
                <a:spcPts val="782"/>
              </a:lnSpc>
            </a:pPr>
            <a:r>
              <a:rPr lang="en-US" sz="1097" spc="1">
                <a:solidFill>
                  <a:srgbClr val="000000"/>
                </a:solidFill>
                <a:latin typeface="Arial"/>
                <a:ea typeface="Arial"/>
                <a:cs typeface="Arial"/>
                <a:sym typeface="Arial"/>
              </a:rPr>
              <a:t>into practice. </a:t>
            </a:r>
            <a:r>
              <a:rPr lang="en-US" b="true" sz="1097" i="true" spc="1">
                <a:solidFill>
                  <a:srgbClr val="000000"/>
                </a:solidFill>
                <a:latin typeface="Arial Bold Italics"/>
                <a:ea typeface="Arial Bold Italics"/>
                <a:cs typeface="Arial Bold Italics"/>
                <a:sym typeface="Arial Bold Italics"/>
              </a:rPr>
              <a:t>Medical Teacher</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34</a:t>
            </a:r>
            <a:r>
              <a:rPr lang="en-US" sz="1097" spc="1">
                <a:solidFill>
                  <a:srgbClr val="000000"/>
                </a:solidFill>
                <a:latin typeface="Arial"/>
                <a:ea typeface="Arial"/>
                <a:cs typeface="Arial"/>
                <a:sym typeface="Arial"/>
              </a:rPr>
              <a:t>(2), 161–164. </a:t>
            </a:r>
          </a:p>
          <a:p>
            <a:pPr algn="just">
              <a:lnSpc>
                <a:spcPts val="2121"/>
              </a:lnSpc>
            </a:pPr>
            <a:r>
              <a:rPr lang="en-US" sz="1097" spc="1">
                <a:solidFill>
                  <a:srgbClr val="B70404"/>
                </a:solidFill>
                <a:latin typeface="Arial"/>
                <a:ea typeface="Arial"/>
                <a:cs typeface="Arial"/>
                <a:sym typeface="Arial"/>
                <a:hlinkClick r:id="rId19" tooltip="https://doi.org/10.3109/0142159X.2012.643264"/>
              </a:rPr>
              <a:t>https://doi.org/10.3109/0142159X.2012.643264</a:t>
            </a:r>
            <a:r>
              <a:rPr lang="en-US" sz="1097" spc="1">
                <a:solidFill>
                  <a:srgbClr val="000000"/>
                </a:solidFill>
                <a:latin typeface="Arial"/>
                <a:ea typeface="Arial"/>
                <a:cs typeface="Arial"/>
                <a:sym typeface="Arial"/>
                <a:hlinkClick r:id="rId20" tooltip="https://doi.org/10.3109/0142159X.2012.643264"/>
              </a:rPr>
              <a:t> </a:t>
            </a:r>
          </a:p>
        </p:txBody>
      </p:sp>
      <p:sp>
        <p:nvSpPr>
          <p:cNvPr name="TextBox 16" id="16"/>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15 </a:t>
            </a:r>
          </a:p>
        </p:txBody>
      </p:sp>
      <p:sp>
        <p:nvSpPr>
          <p:cNvPr name="TextBox 17" id="17"/>
          <p:cNvSpPr txBox="true"/>
          <p:nvPr/>
        </p:nvSpPr>
        <p:spPr>
          <a:xfrm rot="0">
            <a:off x="914400" y="8550859"/>
            <a:ext cx="6082084" cy="572653"/>
          </a:xfrm>
          <a:prstGeom prst="rect">
            <a:avLst/>
          </a:prstGeom>
        </p:spPr>
        <p:txBody>
          <a:bodyPr anchor="t" rtlCol="false" tIns="0" lIns="0" bIns="0" rIns="0">
            <a:spAutoFit/>
          </a:bodyPr>
          <a:lstStyle/>
          <a:p>
            <a:pPr algn="l">
              <a:lnSpc>
                <a:spcPts val="1457"/>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Gagné’s nine events in workplace training</a:t>
            </a:r>
            <a:r>
              <a:rPr lang="en-US" sz="1097" spc="1">
                <a:solidFill>
                  <a:srgbClr val="000000"/>
                </a:solidFill>
                <a:latin typeface="Arial"/>
                <a:ea typeface="Arial"/>
                <a:cs typeface="Arial"/>
                <a:sym typeface="Arial"/>
              </a:rPr>
              <a:t> [Infographic], by D. Gupta, 2024, December 17, </a:t>
            </a:r>
            <a:r>
              <a:rPr lang="en-US" b="true" sz="1097" i="true" spc="1">
                <a:solidFill>
                  <a:srgbClr val="000000"/>
                </a:solidFill>
                <a:latin typeface="Arial Bold Italics"/>
                <a:ea typeface="Arial Bold Italics"/>
                <a:cs typeface="Arial Bold Italics"/>
                <a:sym typeface="Arial Bold Italics"/>
              </a:rPr>
              <a:t>Whatfix</a:t>
            </a:r>
            <a:r>
              <a:rPr lang="en-US" sz="1097" spc="1">
                <a:solidFill>
                  <a:srgbClr val="000000"/>
                </a:solidFill>
                <a:latin typeface="Arial"/>
                <a:ea typeface="Arial"/>
                <a:cs typeface="Arial"/>
                <a:sym typeface="Arial"/>
              </a:rPr>
              <a:t> </a:t>
            </a:r>
            <a:r>
              <a:rPr lang="en-US" sz="1097" spc="1">
                <a:solidFill>
                  <a:srgbClr val="000000"/>
                </a:solidFill>
                <a:latin typeface="Arial"/>
                <a:ea typeface="Arial"/>
                <a:cs typeface="Arial"/>
                <a:sym typeface="Arial"/>
                <a:hlinkClick r:id="rId21" tooltip="https://whatfix.com/blog/gagnes-nine-events-of-instruction-model/"/>
              </a:rPr>
              <a:t>(</a:t>
            </a:r>
            <a:r>
              <a:rPr lang="en-US" sz="1097" spc="1">
                <a:solidFill>
                  <a:srgbClr val="B70404"/>
                </a:solidFill>
                <a:latin typeface="Arial"/>
                <a:ea typeface="Arial"/>
                <a:cs typeface="Arial"/>
                <a:sym typeface="Arial"/>
                <a:hlinkClick r:id="rId22" tooltip="https://whatfix.com/blog/gagnes-nine-events-of-instruction-model/"/>
              </a:rPr>
              <a:t>https://whatfix.com/blog/gagnes-nine-events-of-instruction-model/</a:t>
            </a:r>
            <a:r>
              <a:rPr lang="en-US" sz="1097" spc="1">
                <a:solidFill>
                  <a:srgbClr val="000000"/>
                </a:solidFill>
                <a:latin typeface="Arial"/>
                <a:ea typeface="Arial"/>
                <a:cs typeface="Arial"/>
                <a:sym typeface="Arial"/>
                <a:hlinkClick r:id="rId23" tooltip="https://whatfix.com/blog/gagnes-nine-events-of-instruction-model/"/>
              </a:rPr>
              <a:t>)</a:t>
            </a:r>
            <a:r>
              <a:rPr lang="en-US" sz="1097" spc="1">
                <a:solidFill>
                  <a:srgbClr val="000000"/>
                </a:solidFill>
                <a:latin typeface="Arial"/>
                <a:ea typeface="Arial"/>
                <a:cs typeface="Arial"/>
                <a:sym typeface="Arial"/>
              </a:rPr>
              <a:t>. Copyright 2024 by Whatfix. </a:t>
            </a:r>
          </a:p>
        </p:txBody>
      </p:sp>
      <p:sp>
        <p:nvSpPr>
          <p:cNvPr name="TextBox 18" id="1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9" id="19"/>
          <p:cNvSpPr txBox="true"/>
          <p:nvPr/>
        </p:nvSpPr>
        <p:spPr>
          <a:xfrm rot="0">
            <a:off x="914400" y="867042"/>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20" id="20"/>
          <p:cNvSpPr txBox="true"/>
          <p:nvPr/>
        </p:nvSpPr>
        <p:spPr>
          <a:xfrm rot="0">
            <a:off x="1340968" y="5077939"/>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1" id="21"/>
          <p:cNvSpPr txBox="true"/>
          <p:nvPr/>
        </p:nvSpPr>
        <p:spPr>
          <a:xfrm rot="0">
            <a:off x="914400" y="5262067"/>
            <a:ext cx="2795892" cy="202825"/>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Gagné’s Nine Events in Workplace Training</a:t>
            </a:r>
            <a:r>
              <a:rPr lang="en-US" sz="1097" spc="1">
                <a:solidFill>
                  <a:srgbClr val="000000"/>
                </a:solidFill>
                <a:latin typeface="Arial"/>
                <a:ea typeface="Arial"/>
                <a:cs typeface="Arial"/>
                <a:sym typeface="Arial"/>
              </a:rPr>
              <a:t> </a:t>
            </a:r>
          </a:p>
        </p:txBody>
      </p:sp>
      <p:sp>
        <p:nvSpPr>
          <p:cNvPr name="TextBox 22" id="22"/>
          <p:cNvSpPr txBox="true"/>
          <p:nvPr/>
        </p:nvSpPr>
        <p:spPr>
          <a:xfrm rot="0">
            <a:off x="914400" y="4825736"/>
            <a:ext cx="2808627"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Gagne’s Nine Events of Instruction </a:t>
            </a:r>
          </a:p>
        </p:txBody>
      </p:sp>
      <p:sp>
        <p:nvSpPr>
          <p:cNvPr name="TextBox 23" id="23"/>
          <p:cNvSpPr txBox="true"/>
          <p:nvPr/>
        </p:nvSpPr>
        <p:spPr>
          <a:xfrm rot="0">
            <a:off x="914400" y="5068414"/>
            <a:ext cx="633517"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11</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9099042"/>
            <a:ext cx="410975" cy="9906"/>
          </a:xfrm>
          <a:custGeom>
            <a:avLst/>
            <a:gdLst/>
            <a:ahLst/>
            <a:cxnLst/>
            <a:rect r="r" b="b" t="t" l="l"/>
            <a:pathLst>
              <a:path h="9906" w="410975">
                <a:moveTo>
                  <a:pt x="0" y="0"/>
                </a:moveTo>
                <a:lnTo>
                  <a:pt x="410975" y="0"/>
                </a:lnTo>
                <a:lnTo>
                  <a:pt x="410975"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5059175"/>
            <a:ext cx="1888236" cy="9906"/>
          </a:xfrm>
          <a:custGeom>
            <a:avLst/>
            <a:gdLst/>
            <a:ahLst/>
            <a:cxnLst/>
            <a:rect r="r" b="b" t="t" l="l"/>
            <a:pathLst>
              <a:path h="9906" w="1888236">
                <a:moveTo>
                  <a:pt x="0" y="0"/>
                </a:moveTo>
                <a:lnTo>
                  <a:pt x="1888236" y="0"/>
                </a:lnTo>
                <a:lnTo>
                  <a:pt x="1888236"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915163" y="4218689"/>
            <a:ext cx="4038857" cy="9906"/>
          </a:xfrm>
          <a:custGeom>
            <a:avLst/>
            <a:gdLst/>
            <a:ahLst/>
            <a:cxnLst/>
            <a:rect r="r" b="b" t="t" l="l"/>
            <a:pathLst>
              <a:path h="9906" w="4038857">
                <a:moveTo>
                  <a:pt x="0" y="0"/>
                </a:moveTo>
                <a:lnTo>
                  <a:pt x="4038857" y="0"/>
                </a:lnTo>
                <a:lnTo>
                  <a:pt x="4038857"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715263" y="8913876"/>
            <a:ext cx="3960371" cy="9906"/>
          </a:xfrm>
          <a:custGeom>
            <a:avLst/>
            <a:gdLst/>
            <a:ahLst/>
            <a:cxnLst/>
            <a:rect r="r" b="b" t="t" l="l"/>
            <a:pathLst>
              <a:path h="9906" w="3960371">
                <a:moveTo>
                  <a:pt x="0" y="0"/>
                </a:moveTo>
                <a:lnTo>
                  <a:pt x="3960371" y="0"/>
                </a:lnTo>
                <a:lnTo>
                  <a:pt x="396037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018539" y="4874771"/>
            <a:ext cx="3762499" cy="9906"/>
          </a:xfrm>
          <a:custGeom>
            <a:avLst/>
            <a:gdLst/>
            <a:ahLst/>
            <a:cxnLst/>
            <a:rect r="r" b="b" t="t" l="l"/>
            <a:pathLst>
              <a:path h="9906" w="3762499">
                <a:moveTo>
                  <a:pt x="0" y="0"/>
                </a:moveTo>
                <a:lnTo>
                  <a:pt x="3762499" y="0"/>
                </a:lnTo>
                <a:lnTo>
                  <a:pt x="3762499"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3926843" y="3747773"/>
            <a:ext cx="2750315" cy="9906"/>
          </a:xfrm>
          <a:custGeom>
            <a:avLst/>
            <a:gdLst/>
            <a:ahLst/>
            <a:cxnLst/>
            <a:rect r="r" b="b" t="t" l="l"/>
            <a:pathLst>
              <a:path h="9906" w="2750315">
                <a:moveTo>
                  <a:pt x="0" y="0"/>
                </a:moveTo>
                <a:lnTo>
                  <a:pt x="2750315" y="0"/>
                </a:lnTo>
                <a:lnTo>
                  <a:pt x="2750315"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914400" y="5955792"/>
            <a:ext cx="4260847" cy="2501646"/>
          </a:xfrm>
          <a:custGeom>
            <a:avLst/>
            <a:gdLst/>
            <a:ahLst/>
            <a:cxnLst/>
            <a:rect r="r" b="b" t="t" l="l"/>
            <a:pathLst>
              <a:path h="2501646" w="4260847">
                <a:moveTo>
                  <a:pt x="0" y="0"/>
                </a:moveTo>
                <a:lnTo>
                  <a:pt x="4260847" y="0"/>
                </a:lnTo>
                <a:lnTo>
                  <a:pt x="4260847" y="2501646"/>
                </a:lnTo>
                <a:lnTo>
                  <a:pt x="0" y="2501646"/>
                </a:lnTo>
                <a:lnTo>
                  <a:pt x="0" y="0"/>
                </a:lnTo>
                <a:close/>
              </a:path>
            </a:pathLst>
          </a:custGeom>
          <a:blipFill>
            <a:blip r:embed="rId14"/>
            <a:stretch>
              <a:fillRect l="0" t="-10" r="0" b="0"/>
            </a:stretch>
          </a:blipFill>
        </p:spPr>
      </p:sp>
      <p:sp>
        <p:nvSpPr>
          <p:cNvPr name="TextBox 9" id="9"/>
          <p:cNvSpPr txBox="true"/>
          <p:nvPr/>
        </p:nvSpPr>
        <p:spPr>
          <a:xfrm rot="0">
            <a:off x="1573025" y="187390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0" id="10"/>
          <p:cNvSpPr txBox="true"/>
          <p:nvPr/>
        </p:nvSpPr>
        <p:spPr>
          <a:xfrm rot="0">
            <a:off x="914400" y="2108940"/>
            <a:ext cx="5957040" cy="96073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To follow Gagne’s theory, an hour presentation on Volunteer 101 can be broken down into </a:t>
            </a:r>
          </a:p>
          <a:p>
            <a:pPr algn="l">
              <a:lnSpc>
                <a:spcPts val="1230"/>
              </a:lnSpc>
            </a:pPr>
            <a:r>
              <a:rPr lang="en-US" sz="1097" spc="1">
                <a:solidFill>
                  <a:srgbClr val="000000"/>
                </a:solidFill>
                <a:latin typeface="Arial"/>
                <a:ea typeface="Arial"/>
                <a:cs typeface="Arial"/>
                <a:sym typeface="Arial"/>
              </a:rPr>
              <a:t>individual parts, such as: Who are we? What do we do? Why do we do what we do? How can </a:t>
            </a:r>
          </a:p>
          <a:p>
            <a:pPr algn="l">
              <a:lnSpc>
                <a:spcPts val="1673"/>
              </a:lnSpc>
            </a:pPr>
            <a:r>
              <a:rPr lang="en-US" sz="1097" spc="1">
                <a:solidFill>
                  <a:srgbClr val="000000"/>
                </a:solidFill>
                <a:latin typeface="Arial"/>
                <a:ea typeface="Arial"/>
                <a:cs typeface="Arial"/>
                <a:sym typeface="Arial"/>
              </a:rPr>
              <a:t>you get involved? Each of those chunked lessons would follow Gagne’s nine steps. Ideally, as </a:t>
            </a:r>
          </a:p>
          <a:p>
            <a:pPr algn="l">
              <a:lnSpc>
                <a:spcPts val="1230"/>
              </a:lnSpc>
            </a:pPr>
            <a:r>
              <a:rPr lang="en-US" sz="1097" spc="1">
                <a:solidFill>
                  <a:srgbClr val="000000"/>
                </a:solidFill>
                <a:latin typeface="Arial"/>
                <a:ea typeface="Arial"/>
                <a:cs typeface="Arial"/>
                <a:sym typeface="Arial"/>
              </a:rPr>
              <a:t>part of the instruction, learners will find out how to re-read, re-watch, or re-try aspects of the </a:t>
            </a:r>
          </a:p>
          <a:p>
            <a:pPr algn="l">
              <a:lnSpc>
                <a:spcPts val="1685"/>
              </a:lnSpc>
            </a:pPr>
            <a:r>
              <a:rPr lang="en-US" sz="1097" spc="1">
                <a:solidFill>
                  <a:srgbClr val="000000"/>
                </a:solidFill>
                <a:latin typeface="Arial"/>
                <a:ea typeface="Arial"/>
                <a:cs typeface="Arial"/>
                <a:sym typeface="Arial"/>
              </a:rPr>
              <a:t>training as much as they want and whenever they want. </a:t>
            </a:r>
          </a:p>
        </p:txBody>
      </p:sp>
      <p:sp>
        <p:nvSpPr>
          <p:cNvPr name="TextBox 11" id="11"/>
          <p:cNvSpPr txBox="true"/>
          <p:nvPr/>
        </p:nvSpPr>
        <p:spPr>
          <a:xfrm rot="0">
            <a:off x="914400" y="876529"/>
            <a:ext cx="6025639" cy="941946"/>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Gagne theorized that learning needs to be broken into smaller chunks to allow for maximum retention and minimize mental load. This does not mean that a long lecture or lesson should be presented in short parts, but rather that learning should be broken into more easily digestible parts, each with its own objective and specific outcomes, and each following Gagne’s prescribed nine steps (McNeill, 2023). </a:t>
            </a:r>
          </a:p>
        </p:txBody>
      </p:sp>
      <p:sp>
        <p:nvSpPr>
          <p:cNvPr name="TextBox 12" id="12"/>
          <p:cNvSpPr txBox="true"/>
          <p:nvPr/>
        </p:nvSpPr>
        <p:spPr>
          <a:xfrm rot="0">
            <a:off x="1884683" y="3125105"/>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3" id="13"/>
          <p:cNvSpPr txBox="true"/>
          <p:nvPr/>
        </p:nvSpPr>
        <p:spPr>
          <a:xfrm rot="0">
            <a:off x="914400" y="3360144"/>
            <a:ext cx="5874020"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Goodwin, L. D. (1999). Gagné’s theory of instruction: Contributions to the design of teaching. </a:t>
            </a:r>
          </a:p>
        </p:txBody>
      </p:sp>
      <p:sp>
        <p:nvSpPr>
          <p:cNvPr name="TextBox 14" id="14"/>
          <p:cNvSpPr txBox="true"/>
          <p:nvPr/>
        </p:nvSpPr>
        <p:spPr>
          <a:xfrm rot="0">
            <a:off x="1371857" y="3583134"/>
            <a:ext cx="5450948" cy="183775"/>
          </a:xfrm>
          <a:prstGeom prst="rect">
            <a:avLst/>
          </a:prstGeom>
        </p:spPr>
        <p:txBody>
          <a:bodyPr anchor="t" rtlCol="false" tIns="0" lIns="0" bIns="0" rIns="0">
            <a:spAutoFit/>
          </a:bodyPr>
          <a:lstStyle/>
          <a:p>
            <a:pPr algn="l">
              <a:lnSpc>
                <a:spcPts val="1230"/>
              </a:lnSpc>
            </a:pPr>
            <a:r>
              <a:rPr lang="en-US" b="true" sz="1097" i="true" spc="1">
                <a:solidFill>
                  <a:srgbClr val="000000"/>
                </a:solidFill>
                <a:latin typeface="Arial Bold Italics"/>
                <a:ea typeface="Arial Bold Italics"/>
                <a:cs typeface="Arial Bold Italics"/>
                <a:sym typeface="Arial Bold Italics"/>
              </a:rPr>
              <a:t>The Educational Forum</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63</a:t>
            </a:r>
            <a:r>
              <a:rPr lang="en-US" sz="1097" spc="1">
                <a:solidFill>
                  <a:srgbClr val="000000"/>
                </a:solidFill>
                <a:latin typeface="Arial"/>
                <a:ea typeface="Arial"/>
                <a:cs typeface="Arial"/>
                <a:sym typeface="Arial"/>
              </a:rPr>
              <a:t>(4), 372–379.</a:t>
            </a:r>
            <a:r>
              <a:rPr lang="en-US" sz="1097" spc="1">
                <a:solidFill>
                  <a:srgbClr val="000000"/>
                </a:solidFill>
                <a:latin typeface="Arial"/>
                <a:ea typeface="Arial"/>
                <a:cs typeface="Arial"/>
                <a:sym typeface="Arial"/>
                <a:hlinkClick r:id="rId15" tooltip="https://doi.org/10.1080/00131729908984445"/>
              </a:rPr>
              <a:t> </a:t>
            </a:r>
            <a:r>
              <a:rPr lang="en-US" sz="1097" spc="1">
                <a:solidFill>
                  <a:srgbClr val="B70404"/>
                </a:solidFill>
                <a:latin typeface="Arial"/>
                <a:ea typeface="Arial"/>
                <a:cs typeface="Arial"/>
                <a:sym typeface="Arial"/>
                <a:hlinkClick r:id="rId16" tooltip="https://doi.org/10.1080/00131729908984445"/>
              </a:rPr>
              <a:t>https://doi.org/10.1080/00131729908984445</a:t>
            </a:r>
            <a:r>
              <a:rPr lang="en-US" sz="1097" spc="1">
                <a:solidFill>
                  <a:srgbClr val="000000"/>
                </a:solidFill>
                <a:latin typeface="Arial"/>
                <a:ea typeface="Arial"/>
                <a:cs typeface="Arial"/>
                <a:sym typeface="Arial"/>
                <a:hlinkClick r:id="rId17" tooltip="https://doi.org/10.1080/00131729908984445"/>
              </a:rPr>
              <a:t> </a:t>
            </a:r>
          </a:p>
        </p:txBody>
      </p:sp>
      <p:sp>
        <p:nvSpPr>
          <p:cNvPr name="TextBox 15" id="15"/>
          <p:cNvSpPr txBox="true"/>
          <p:nvPr/>
        </p:nvSpPr>
        <p:spPr>
          <a:xfrm rot="0">
            <a:off x="914400" y="3726771"/>
            <a:ext cx="5615740"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Gupta, D. (2024, December 17). </a:t>
            </a:r>
            <a:r>
              <a:rPr lang="en-US" b="true" sz="1097" i="true" spc="1">
                <a:solidFill>
                  <a:srgbClr val="000000"/>
                </a:solidFill>
                <a:latin typeface="Arial Bold Italics"/>
                <a:ea typeface="Arial Bold Italics"/>
                <a:cs typeface="Arial Bold Italics"/>
                <a:sym typeface="Arial Bold Italics"/>
              </a:rPr>
              <a:t>Gagné’s nine events in workplace training</a:t>
            </a:r>
            <a:r>
              <a:rPr lang="en-US" sz="1097" spc="1">
                <a:solidFill>
                  <a:srgbClr val="000000"/>
                </a:solidFill>
                <a:latin typeface="Arial"/>
                <a:ea typeface="Arial"/>
                <a:cs typeface="Arial"/>
                <a:sym typeface="Arial"/>
              </a:rPr>
              <a:t> [Infographic]. </a:t>
            </a:r>
          </a:p>
        </p:txBody>
      </p:sp>
      <p:sp>
        <p:nvSpPr>
          <p:cNvPr name="TextBox 16" id="16"/>
          <p:cNvSpPr txBox="true"/>
          <p:nvPr/>
        </p:nvSpPr>
        <p:spPr>
          <a:xfrm rot="0">
            <a:off x="1371857" y="4121001"/>
            <a:ext cx="4713341"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Whatfix.</a:t>
            </a:r>
            <a:r>
              <a:rPr lang="en-US" sz="1097" spc="1">
                <a:solidFill>
                  <a:srgbClr val="000000"/>
                </a:solidFill>
                <a:latin typeface="Arial"/>
                <a:ea typeface="Arial"/>
                <a:cs typeface="Arial"/>
                <a:sym typeface="Arial"/>
                <a:hlinkClick r:id="rId18" tooltip="https://whatfix.com/blog/gagnes-nine-events-of-instruction-model/"/>
              </a:rPr>
              <a:t> </a:t>
            </a:r>
            <a:r>
              <a:rPr lang="en-US" sz="1097" spc="1">
                <a:solidFill>
                  <a:srgbClr val="B70404"/>
                </a:solidFill>
                <a:latin typeface="Arial"/>
                <a:ea typeface="Arial"/>
                <a:cs typeface="Arial"/>
                <a:sym typeface="Arial"/>
                <a:hlinkClick r:id="rId19" tooltip="https://whatfix.com/blog/gagnes-nine-events-of-instruction-model/"/>
              </a:rPr>
              <a:t>https://whatfix.com/blog/gagnes-nine-events-of-instruction-model/</a:t>
            </a:r>
            <a:r>
              <a:rPr lang="en-US" sz="1097" spc="1">
                <a:solidFill>
                  <a:srgbClr val="000000"/>
                </a:solidFill>
                <a:latin typeface="Arial"/>
                <a:ea typeface="Arial"/>
                <a:cs typeface="Arial"/>
                <a:sym typeface="Arial"/>
                <a:hlinkClick r:id="rId20" tooltip="https://whatfix.com/blog/gagnes-nine-events-of-instruction-model/"/>
              </a:rPr>
              <a:t> </a:t>
            </a:r>
          </a:p>
        </p:txBody>
      </p:sp>
      <p:sp>
        <p:nvSpPr>
          <p:cNvPr name="TextBox 17" id="17"/>
          <p:cNvSpPr txBox="true"/>
          <p:nvPr/>
        </p:nvSpPr>
        <p:spPr>
          <a:xfrm rot="0">
            <a:off x="914400" y="4197963"/>
            <a:ext cx="5549151"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McNeill, L., &amp; Fitch, D. (2023). Microlearning through the lens of Gagne’s nine events of </a:t>
            </a:r>
          </a:p>
        </p:txBody>
      </p:sp>
      <p:sp>
        <p:nvSpPr>
          <p:cNvPr name="TextBox 18" id="18"/>
          <p:cNvSpPr txBox="true"/>
          <p:nvPr/>
        </p:nvSpPr>
        <p:spPr>
          <a:xfrm rot="0">
            <a:off x="1371857" y="4591641"/>
            <a:ext cx="5517061" cy="48667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instruction: A qualitative study. </a:t>
            </a:r>
            <a:r>
              <a:rPr lang="en-US" b="true" sz="1097" i="true" spc="1">
                <a:solidFill>
                  <a:srgbClr val="000000"/>
                </a:solidFill>
                <a:latin typeface="Arial Bold Italics"/>
                <a:ea typeface="Arial Bold Italics"/>
                <a:cs typeface="Arial Bold Italics"/>
                <a:sym typeface="Arial Bold Italics"/>
              </a:rPr>
              <a:t>TechTrends: Linking Research and Practice to Improve </a:t>
            </a:r>
          </a:p>
          <a:p>
            <a:pPr algn="l">
              <a:lnSpc>
                <a:spcPts val="2367"/>
              </a:lnSpc>
            </a:pPr>
            <a:r>
              <a:rPr lang="en-US" b="true" sz="1097" i="true" spc="1">
                <a:solidFill>
                  <a:srgbClr val="000000"/>
                </a:solidFill>
                <a:latin typeface="Arial Bold Italics"/>
                <a:ea typeface="Arial Bold Italics"/>
                <a:cs typeface="Arial Bold Italics"/>
                <a:sym typeface="Arial Bold Italics"/>
              </a:rPr>
              <a:t>Learning</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67</a:t>
            </a:r>
            <a:r>
              <a:rPr lang="en-US" sz="1097" spc="1">
                <a:solidFill>
                  <a:srgbClr val="000000"/>
                </a:solidFill>
                <a:latin typeface="Arial"/>
                <a:ea typeface="Arial"/>
                <a:cs typeface="Arial"/>
                <a:sym typeface="Arial"/>
              </a:rPr>
              <a:t>(3), 220–230.</a:t>
            </a:r>
            <a:r>
              <a:rPr lang="en-US" sz="1097" spc="1">
                <a:solidFill>
                  <a:srgbClr val="000000"/>
                </a:solidFill>
                <a:latin typeface="Arial"/>
                <a:ea typeface="Arial"/>
                <a:cs typeface="Arial"/>
                <a:sym typeface="Arial"/>
                <a:hlinkClick r:id="rId21" tooltip="https://research.ebsco.com/linkprocessor/plink?id=eb3197f7-fdda-3880-be2a-342332fe34f6"/>
              </a:rPr>
              <a:t> </a:t>
            </a:r>
            <a:r>
              <a:rPr lang="en-US" sz="1097" spc="1">
                <a:solidFill>
                  <a:srgbClr val="B70404"/>
                </a:solidFill>
                <a:latin typeface="Arial"/>
                <a:ea typeface="Arial"/>
                <a:cs typeface="Arial"/>
                <a:sym typeface="Arial"/>
                <a:hlinkClick r:id="rId22" tooltip="https://research.ebsco.com/linkprocessor/plink?id=eb3197f7-fdda-3880-be2a-342332fe34f6"/>
              </a:rPr>
              <a:t>https://research.ebsco.com/linkprocessor/plink?id=eb3197f7-</a:t>
            </a:r>
          </a:p>
          <a:p>
            <a:pPr algn="l">
              <a:lnSpc>
                <a:spcPts val="548"/>
              </a:lnSpc>
            </a:pPr>
            <a:r>
              <a:rPr lang="en-US" sz="1097" spc="1">
                <a:solidFill>
                  <a:srgbClr val="B70404"/>
                </a:solidFill>
                <a:latin typeface="Arial"/>
                <a:ea typeface="Arial"/>
                <a:cs typeface="Arial"/>
                <a:sym typeface="Arial"/>
                <a:hlinkClick r:id="rId23" tooltip="https://research.ebsco.com/linkprocessor/plink?id=eb3197f7-fdda-3880-be2a-342332fe34f6"/>
              </a:rPr>
              <a:t>fdda-3880-be2a-342332fe34f6</a:t>
            </a:r>
            <a:r>
              <a:rPr lang="en-US" sz="1097" spc="1">
                <a:solidFill>
                  <a:srgbClr val="000000"/>
                </a:solidFill>
                <a:latin typeface="Arial"/>
                <a:ea typeface="Arial"/>
                <a:cs typeface="Arial"/>
                <a:sym typeface="Arial"/>
                <a:hlinkClick r:id="rId24" tooltip="https://research.ebsco.com/linkprocessor/plink?id=eb3197f7-fdda-3880-be2a-342332fe34f6"/>
              </a:rPr>
              <a:t> </a:t>
            </a:r>
          </a:p>
        </p:txBody>
      </p:sp>
      <p:sp>
        <p:nvSpPr>
          <p:cNvPr name="TextBox 19" id="19"/>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16 </a:t>
            </a:r>
          </a:p>
        </p:txBody>
      </p:sp>
      <p:sp>
        <p:nvSpPr>
          <p:cNvPr name="TextBox 20" id="2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1" id="21"/>
          <p:cNvSpPr txBox="true"/>
          <p:nvPr/>
        </p:nvSpPr>
        <p:spPr>
          <a:xfrm rot="0">
            <a:off x="914400" y="1892951"/>
            <a:ext cx="669741"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Example</a:t>
            </a:r>
          </a:p>
        </p:txBody>
      </p:sp>
      <p:sp>
        <p:nvSpPr>
          <p:cNvPr name="TextBox 22" id="22"/>
          <p:cNvSpPr txBox="true"/>
          <p:nvPr/>
        </p:nvSpPr>
        <p:spPr>
          <a:xfrm rot="0">
            <a:off x="914400" y="3144155"/>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23" id="23"/>
          <p:cNvSpPr txBox="true"/>
          <p:nvPr/>
        </p:nvSpPr>
        <p:spPr>
          <a:xfrm rot="0">
            <a:off x="1340968" y="5446747"/>
            <a:ext cx="39538" cy="202549"/>
          </a:xfrm>
          <a:prstGeom prst="rect">
            <a:avLst/>
          </a:prstGeom>
        </p:spPr>
        <p:txBody>
          <a:bodyPr anchor="t" rtlCol="false" tIns="0" lIns="0" bIns="0" rIns="0">
            <a:spAutoFit/>
          </a:bodyPr>
          <a:lstStyle/>
          <a:p>
            <a:pPr algn="l">
              <a:lnSpc>
                <a:spcPts val="1458"/>
              </a:lnSpc>
            </a:pPr>
            <a:r>
              <a:rPr lang="en-US" b="true" sz="1097">
                <a:solidFill>
                  <a:srgbClr val="000000"/>
                </a:solidFill>
                <a:latin typeface="Arial Bold"/>
                <a:ea typeface="Arial Bold"/>
                <a:cs typeface="Arial Bold"/>
                <a:sym typeface="Arial Bold"/>
              </a:rPr>
              <a:t> </a:t>
            </a:r>
          </a:p>
        </p:txBody>
      </p:sp>
      <p:sp>
        <p:nvSpPr>
          <p:cNvPr name="TextBox 24" id="24"/>
          <p:cNvSpPr txBox="true"/>
          <p:nvPr/>
        </p:nvSpPr>
        <p:spPr>
          <a:xfrm rot="0">
            <a:off x="914400" y="5631637"/>
            <a:ext cx="2177986" cy="202549"/>
          </a:xfrm>
          <a:prstGeom prst="rect">
            <a:avLst/>
          </a:prstGeom>
        </p:spPr>
        <p:txBody>
          <a:bodyPr anchor="t" rtlCol="false" tIns="0" lIns="0" bIns="0" rIns="0">
            <a:spAutoFit/>
          </a:bodyPr>
          <a:lstStyle/>
          <a:p>
            <a:pPr algn="l">
              <a:lnSpc>
                <a:spcPts val="1458"/>
              </a:lnSpc>
            </a:pPr>
            <a:r>
              <a:rPr lang="en-US" b="true" sz="1097" i="true" spc="1">
                <a:solidFill>
                  <a:srgbClr val="000000"/>
                </a:solidFill>
                <a:latin typeface="Arial Bold Italics"/>
                <a:ea typeface="Arial Bold Italics"/>
                <a:cs typeface="Arial Bold Italics"/>
                <a:sym typeface="Arial Bold Italics"/>
              </a:rPr>
              <a:t>Plan-Do-Study-Act (PDSA) Cycle. </a:t>
            </a:r>
          </a:p>
        </p:txBody>
      </p:sp>
      <p:sp>
        <p:nvSpPr>
          <p:cNvPr name="TextBox 25" id="25"/>
          <p:cNvSpPr txBox="true"/>
          <p:nvPr/>
        </p:nvSpPr>
        <p:spPr>
          <a:xfrm rot="0">
            <a:off x="914400" y="8545525"/>
            <a:ext cx="5952820" cy="572376"/>
          </a:xfrm>
          <a:prstGeom prst="rect">
            <a:avLst/>
          </a:prstGeom>
        </p:spPr>
        <p:txBody>
          <a:bodyPr anchor="t" rtlCol="false" tIns="0" lIns="0" bIns="0" rIns="0">
            <a:spAutoFit/>
          </a:bodyPr>
          <a:lstStyle/>
          <a:p>
            <a:pPr algn="l">
              <a:lnSpc>
                <a:spcPts val="1457"/>
              </a:lnSpc>
            </a:pPr>
            <a:r>
              <a:rPr lang="en-US" b="true" sz="1097" i="true" spc="1">
                <a:solidFill>
                  <a:srgbClr val="000000"/>
                </a:solidFill>
                <a:latin typeface="Arial Bold Italics"/>
                <a:ea typeface="Arial Bold Italics"/>
                <a:cs typeface="Arial Bold Italics"/>
                <a:sym typeface="Arial Bold Italics"/>
              </a:rPr>
              <a:t>Adapted from Which strategy to choose: PDSA, Lean, or Six Sigma? [Figure of Plan Do Study Act cycle], 2019, CanadiEM </a:t>
            </a:r>
            <a:r>
              <a:rPr lang="en-US" b="true" sz="1097" i="true" spc="1">
                <a:solidFill>
                  <a:srgbClr val="000000"/>
                </a:solidFill>
                <a:latin typeface="Arial Bold Italics"/>
                <a:ea typeface="Arial Bold Italics"/>
                <a:cs typeface="Arial Bold Italics"/>
                <a:sym typeface="Arial Bold Italics"/>
                <a:hlinkClick r:id="rId25" tooltip="https://canadiem.org/which-strategy-to-choose-pdsa-lean-or-six-sigma/"/>
              </a:rPr>
              <a:t>(</a:t>
            </a:r>
            <a:r>
              <a:rPr lang="en-US" b="true" sz="1097" i="true" spc="1">
                <a:solidFill>
                  <a:srgbClr val="B70404"/>
                </a:solidFill>
                <a:latin typeface="Arial Bold Italics"/>
                <a:ea typeface="Arial Bold Italics"/>
                <a:cs typeface="Arial Bold Italics"/>
                <a:sym typeface="Arial Bold Italics"/>
                <a:hlinkClick r:id="rId26" tooltip="https://canadiem.org/which-strategy-to-choose-pdsa-lean-or-six-sigma/"/>
              </a:rPr>
              <a:t>https://canadiem.org/which-strategy-to-choose-pdsa-lean-or-six- sigma/</a:t>
            </a:r>
            <a:r>
              <a:rPr lang="en-US" b="true" sz="1097" i="true" spc="1">
                <a:solidFill>
                  <a:srgbClr val="000000"/>
                </a:solidFill>
                <a:latin typeface="Arial Bold Italics"/>
                <a:ea typeface="Arial Bold Italics"/>
                <a:cs typeface="Arial Bold Italics"/>
                <a:sym typeface="Arial Bold Italics"/>
                <a:hlinkClick r:id="rId27" tooltip="https://canadiem.org/which-strategy-to-choose-pdsa-lean-or-six-sigma/"/>
              </a:rPr>
              <a:t>)</a:t>
            </a:r>
            <a:r>
              <a:rPr lang="en-US" b="true" sz="1097" i="true" spc="1">
                <a:solidFill>
                  <a:srgbClr val="000000"/>
                </a:solidFill>
                <a:latin typeface="Arial Bold Italics"/>
                <a:ea typeface="Arial Bold Italics"/>
                <a:cs typeface="Arial Bold Italics"/>
                <a:sym typeface="Arial Bold Italics"/>
              </a:rPr>
              <a:t>. Licensed under CC BY-NC-SA 4.0. </a:t>
            </a:r>
          </a:p>
        </p:txBody>
      </p:sp>
      <p:sp>
        <p:nvSpPr>
          <p:cNvPr name="TextBox 26" id="26"/>
          <p:cNvSpPr txBox="true"/>
          <p:nvPr/>
        </p:nvSpPr>
        <p:spPr>
          <a:xfrm rot="0">
            <a:off x="914400" y="5195554"/>
            <a:ext cx="2952417"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PDSA Cycle | Plan Do Study Act Cycle </a:t>
            </a:r>
          </a:p>
        </p:txBody>
      </p:sp>
      <p:sp>
        <p:nvSpPr>
          <p:cNvPr name="TextBox 27" id="27"/>
          <p:cNvSpPr txBox="true"/>
          <p:nvPr/>
        </p:nvSpPr>
        <p:spPr>
          <a:xfrm rot="0">
            <a:off x="914400" y="5437222"/>
            <a:ext cx="633517"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12</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5428993"/>
            <a:ext cx="466344" cy="9906"/>
          </a:xfrm>
          <a:custGeom>
            <a:avLst/>
            <a:gdLst/>
            <a:ahLst/>
            <a:cxnLst/>
            <a:rect r="r" b="b" t="t" l="l"/>
            <a:pathLst>
              <a:path h="9906" w="466344">
                <a:moveTo>
                  <a:pt x="0" y="0"/>
                </a:moveTo>
                <a:lnTo>
                  <a:pt x="466344" y="0"/>
                </a:lnTo>
                <a:lnTo>
                  <a:pt x="466344"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4117343"/>
            <a:ext cx="1459230" cy="9906"/>
          </a:xfrm>
          <a:custGeom>
            <a:avLst/>
            <a:gdLst/>
            <a:ahLst/>
            <a:cxnLst/>
            <a:rect r="r" b="b" t="t" l="l"/>
            <a:pathLst>
              <a:path h="9906" w="1459230">
                <a:moveTo>
                  <a:pt x="0" y="0"/>
                </a:moveTo>
                <a:lnTo>
                  <a:pt x="1459230" y="0"/>
                </a:lnTo>
                <a:lnTo>
                  <a:pt x="1459230"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870711" y="4588259"/>
            <a:ext cx="2671829" cy="9906"/>
          </a:xfrm>
          <a:custGeom>
            <a:avLst/>
            <a:gdLst/>
            <a:ahLst/>
            <a:cxnLst/>
            <a:rect r="r" b="b" t="t" l="l"/>
            <a:pathLst>
              <a:path h="9906" w="2671829">
                <a:moveTo>
                  <a:pt x="0" y="0"/>
                </a:moveTo>
                <a:lnTo>
                  <a:pt x="2671829" y="0"/>
                </a:lnTo>
                <a:lnTo>
                  <a:pt x="2671829"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732533" y="3932177"/>
            <a:ext cx="2912621" cy="9906"/>
          </a:xfrm>
          <a:custGeom>
            <a:avLst/>
            <a:gdLst/>
            <a:ahLst/>
            <a:cxnLst/>
            <a:rect r="r" b="b" t="t" l="l"/>
            <a:pathLst>
              <a:path h="9906" w="2912621">
                <a:moveTo>
                  <a:pt x="0" y="0"/>
                </a:moveTo>
                <a:lnTo>
                  <a:pt x="2912621" y="0"/>
                </a:lnTo>
                <a:lnTo>
                  <a:pt x="291262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4525261" y="5244589"/>
            <a:ext cx="2205228" cy="9906"/>
          </a:xfrm>
          <a:custGeom>
            <a:avLst/>
            <a:gdLst/>
            <a:ahLst/>
            <a:cxnLst/>
            <a:rect r="r" b="b" t="t" l="l"/>
            <a:pathLst>
              <a:path h="9906" w="2205228">
                <a:moveTo>
                  <a:pt x="0" y="0"/>
                </a:moveTo>
                <a:lnTo>
                  <a:pt x="2205228" y="0"/>
                </a:lnTo>
                <a:lnTo>
                  <a:pt x="2205228"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914400" y="876529"/>
            <a:ext cx="6002760" cy="1243365"/>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This theory is a cycle that provides “a structure for iterative testing of changes to improve the quality of the system” (Taylor, 2014). In essence, it is meant to guide organizations through the thoughtful implementation of a plan for change to create improvement, followed by a period of outcome evaluation and tweaks before beginning the cycle again by implementing the updated plan. </a:t>
            </a:r>
          </a:p>
          <a:p>
            <a:pPr algn="l">
              <a:lnSpc>
                <a:spcPts val="1679"/>
              </a:lnSpc>
            </a:pPr>
            <a:r>
              <a:rPr lang="en-US" b="true" sz="1200" spc="4">
                <a:solidFill>
                  <a:srgbClr val="05213B"/>
                </a:solidFill>
                <a:latin typeface="Arial Bold"/>
                <a:ea typeface="Arial Bold"/>
                <a:cs typeface="Arial Bold"/>
                <a:sym typeface="Arial Bold"/>
              </a:rPr>
              <a:t>Example</a:t>
            </a:r>
          </a:p>
        </p:txBody>
      </p:sp>
      <p:sp>
        <p:nvSpPr>
          <p:cNvPr name="TextBox 8" id="8"/>
          <p:cNvSpPr txBox="true"/>
          <p:nvPr/>
        </p:nvSpPr>
        <p:spPr>
          <a:xfrm rot="0">
            <a:off x="1573025" y="187390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9" id="9"/>
          <p:cNvSpPr txBox="true"/>
          <p:nvPr/>
        </p:nvSpPr>
        <p:spPr>
          <a:xfrm rot="0">
            <a:off x="914400" y="2108940"/>
            <a:ext cx="6052195" cy="165796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In the nonprofit world, it is common to hear, “Let’s try it and see what happens, and then we’ll </a:t>
            </a:r>
          </a:p>
          <a:p>
            <a:pPr algn="l">
              <a:lnSpc>
                <a:spcPts val="1230"/>
              </a:lnSpc>
            </a:pPr>
            <a:r>
              <a:rPr lang="en-US" sz="1097" spc="1">
                <a:solidFill>
                  <a:srgbClr val="000000"/>
                </a:solidFill>
                <a:latin typeface="Arial"/>
                <a:ea typeface="Arial"/>
                <a:cs typeface="Arial"/>
                <a:sym typeface="Arial"/>
              </a:rPr>
              <a:t>know if it’s a good idea or not.” Often, this comes about in planning fundraising initiatives or </a:t>
            </a:r>
          </a:p>
          <a:p>
            <a:pPr algn="l">
              <a:lnSpc>
                <a:spcPts val="1673"/>
              </a:lnSpc>
            </a:pPr>
            <a:r>
              <a:rPr lang="en-US" sz="1097" spc="1">
                <a:solidFill>
                  <a:srgbClr val="000000"/>
                </a:solidFill>
                <a:latin typeface="Arial"/>
                <a:ea typeface="Arial"/>
                <a:cs typeface="Arial"/>
                <a:sym typeface="Arial"/>
              </a:rPr>
              <a:t>events. When applied to developing staff, this framework would allow new staff to try their ideas </a:t>
            </a:r>
          </a:p>
          <a:p>
            <a:pPr algn="l">
              <a:lnSpc>
                <a:spcPts val="1230"/>
              </a:lnSpc>
            </a:pPr>
            <a:r>
              <a:rPr lang="en-US" sz="1097" spc="1">
                <a:solidFill>
                  <a:srgbClr val="000000"/>
                </a:solidFill>
                <a:latin typeface="Arial"/>
                <a:ea typeface="Arial"/>
                <a:cs typeface="Arial"/>
                <a:sym typeface="Arial"/>
              </a:rPr>
              <a:t>in a well-structured way to see if they work and then adjust. This is a fundamental method to </a:t>
            </a:r>
          </a:p>
          <a:p>
            <a:pPr algn="l">
              <a:lnSpc>
                <a:spcPts val="1685"/>
              </a:lnSpc>
            </a:pPr>
            <a:r>
              <a:rPr lang="en-US" sz="1097" spc="1">
                <a:solidFill>
                  <a:srgbClr val="000000"/>
                </a:solidFill>
                <a:latin typeface="Arial"/>
                <a:ea typeface="Arial"/>
                <a:cs typeface="Arial"/>
                <a:sym typeface="Arial"/>
              </a:rPr>
              <a:t>use when an organization wants to keep fresh staff feeling passionate and motivated to try new </a:t>
            </a:r>
          </a:p>
          <a:p>
            <a:pPr algn="l">
              <a:lnSpc>
                <a:spcPts val="1218"/>
              </a:lnSpc>
            </a:pPr>
            <a:r>
              <a:rPr lang="en-US" sz="1097" spc="1">
                <a:solidFill>
                  <a:srgbClr val="000000"/>
                </a:solidFill>
                <a:latin typeface="Arial"/>
                <a:ea typeface="Arial"/>
                <a:cs typeface="Arial"/>
                <a:sym typeface="Arial"/>
              </a:rPr>
              <a:t>things with great energy. </a:t>
            </a:r>
          </a:p>
          <a:p>
            <a:pPr algn="l">
              <a:lnSpc>
                <a:spcPts val="1679"/>
              </a:lnSpc>
            </a:pPr>
            <a:r>
              <a:rPr lang="en-US" b="true" sz="1200" spc="6">
                <a:solidFill>
                  <a:srgbClr val="05213B"/>
                </a:solidFill>
                <a:latin typeface="Arial Bold"/>
                <a:ea typeface="Arial Bold"/>
                <a:cs typeface="Arial Bold"/>
                <a:sym typeface="Arial Bold"/>
              </a:rPr>
              <a:t>Reference(s) </a:t>
            </a:r>
          </a:p>
          <a:p>
            <a:pPr algn="l">
              <a:lnSpc>
                <a:spcPts val="1455"/>
              </a:lnSpc>
            </a:pPr>
            <a:r>
              <a:rPr lang="en-US" sz="1097" spc="1">
                <a:solidFill>
                  <a:srgbClr val="000000"/>
                </a:solidFill>
                <a:latin typeface="Arial"/>
                <a:ea typeface="Arial"/>
                <a:cs typeface="Arial"/>
                <a:sym typeface="Arial"/>
              </a:rPr>
              <a:t>CanadiEM. (2019, January 4). </a:t>
            </a:r>
            <a:r>
              <a:rPr lang="en-US" b="true" sz="1097" i="true" spc="1">
                <a:solidFill>
                  <a:srgbClr val="000000"/>
                </a:solidFill>
                <a:latin typeface="Arial Bold Italics"/>
                <a:ea typeface="Arial Bold Italics"/>
                <a:cs typeface="Arial Bold Italics"/>
                <a:sym typeface="Arial Bold Italics"/>
              </a:rPr>
              <a:t>Which strategy to choose: PDSA, Lean, or Six Sigma?</a:t>
            </a:r>
            <a:r>
              <a:rPr lang="en-US" sz="1097" spc="1">
                <a:solidFill>
                  <a:srgbClr val="000000"/>
                </a:solidFill>
                <a:latin typeface="Arial"/>
                <a:ea typeface="Arial"/>
                <a:cs typeface="Arial"/>
                <a:sym typeface="Arial"/>
              </a:rPr>
              <a:t> [Figure of </a:t>
            </a:r>
          </a:p>
        </p:txBody>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17 </a:t>
            </a:r>
          </a:p>
        </p:txBody>
      </p:sp>
      <p:sp>
        <p:nvSpPr>
          <p:cNvPr name="TextBox 11" id="11"/>
          <p:cNvSpPr txBox="true"/>
          <p:nvPr/>
        </p:nvSpPr>
        <p:spPr>
          <a:xfrm rot="0">
            <a:off x="1371857" y="3748764"/>
            <a:ext cx="5378710" cy="387715"/>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Plan-Do-Study-Act cycle]. CanadiEM.</a:t>
            </a:r>
            <a:r>
              <a:rPr lang="en-US" sz="1097" spc="1">
                <a:solidFill>
                  <a:srgbClr val="000000"/>
                </a:solidFill>
                <a:latin typeface="Arial"/>
                <a:ea typeface="Arial"/>
                <a:cs typeface="Arial"/>
                <a:sym typeface="Arial"/>
                <a:hlinkClick r:id="rId12" tooltip="https://canadiem.org/which-strategy-to-choose-pdsa-lean-or-six-sigma/"/>
              </a:rPr>
              <a:t> </a:t>
            </a:r>
            <a:r>
              <a:rPr lang="en-US" sz="1097" spc="1">
                <a:solidFill>
                  <a:srgbClr val="B70404"/>
                </a:solidFill>
                <a:latin typeface="Arial"/>
                <a:ea typeface="Arial"/>
                <a:cs typeface="Arial"/>
                <a:sym typeface="Arial"/>
                <a:hlinkClick r:id="rId13" tooltip="https://canadiem.org/which-strategy-to-choose-pdsa-lean-or-six-sigma/"/>
              </a:rPr>
              <a:t>https://canadiem.org/which-strategy-to-choose- pdsa-lean-or-six-sigma/</a:t>
            </a:r>
            <a:r>
              <a:rPr lang="en-US" sz="1097" spc="1">
                <a:solidFill>
                  <a:srgbClr val="000000"/>
                </a:solidFill>
                <a:latin typeface="Arial"/>
                <a:ea typeface="Arial"/>
                <a:cs typeface="Arial"/>
                <a:sym typeface="Arial"/>
                <a:hlinkClick r:id="rId14" tooltip="https://canadiem.org/which-strategy-to-choose-pdsa-lean-or-six-sigma/"/>
              </a:rPr>
              <a:t>.</a:t>
            </a:r>
            <a:r>
              <a:rPr lang="en-US" sz="1097" spc="1">
                <a:solidFill>
                  <a:srgbClr val="000000"/>
                </a:solidFill>
                <a:latin typeface="Arial"/>
                <a:ea typeface="Arial"/>
                <a:cs typeface="Arial"/>
                <a:sym typeface="Arial"/>
              </a:rPr>
              <a:t> Licensed under CC BY-NC-SA 4.0 </a:t>
            </a:r>
          </a:p>
        </p:txBody>
      </p:sp>
      <p:sp>
        <p:nvSpPr>
          <p:cNvPr name="TextBox 12" id="12"/>
          <p:cNvSpPr txBox="true"/>
          <p:nvPr/>
        </p:nvSpPr>
        <p:spPr>
          <a:xfrm rot="0">
            <a:off x="914400" y="4095579"/>
            <a:ext cx="5892213"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Reed, J. E., &amp; Card, A. J. (2016). The problem with Plan-Do-Study-Act cycles. </a:t>
            </a:r>
            <a:r>
              <a:rPr lang="en-US" b="true" sz="1097" i="true" spc="1">
                <a:solidFill>
                  <a:srgbClr val="000000"/>
                </a:solidFill>
                <a:latin typeface="Arial Bold Italics"/>
                <a:ea typeface="Arial Bold Italics"/>
                <a:cs typeface="Arial Bold Italics"/>
                <a:sym typeface="Arial Bold Italics"/>
              </a:rPr>
              <a:t>BMJ Quality &amp; </a:t>
            </a:r>
          </a:p>
        </p:txBody>
      </p:sp>
      <p:sp>
        <p:nvSpPr>
          <p:cNvPr name="TextBox 13" id="13"/>
          <p:cNvSpPr txBox="true"/>
          <p:nvPr/>
        </p:nvSpPr>
        <p:spPr>
          <a:xfrm rot="0">
            <a:off x="1371857" y="4490295"/>
            <a:ext cx="4293632" cy="117100"/>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Safety</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25</a:t>
            </a:r>
            <a:r>
              <a:rPr lang="en-US" sz="1097" spc="1">
                <a:solidFill>
                  <a:srgbClr val="000000"/>
                </a:solidFill>
                <a:latin typeface="Arial"/>
                <a:ea typeface="Arial"/>
                <a:cs typeface="Arial"/>
                <a:sym typeface="Arial"/>
              </a:rPr>
              <a:t>(3), 147–152.</a:t>
            </a:r>
            <a:r>
              <a:rPr lang="en-US" sz="1097" spc="1">
                <a:solidFill>
                  <a:srgbClr val="000000"/>
                </a:solidFill>
                <a:latin typeface="Arial"/>
                <a:ea typeface="Arial"/>
                <a:cs typeface="Arial"/>
                <a:sym typeface="Arial"/>
                <a:hlinkClick r:id="rId15" tooltip="https://doi.org/10.1136/bmjqs-2015-005076"/>
              </a:rPr>
              <a:t> </a:t>
            </a:r>
            <a:r>
              <a:rPr lang="en-US" sz="1097" spc="1">
                <a:solidFill>
                  <a:srgbClr val="B70404"/>
                </a:solidFill>
                <a:latin typeface="Arial"/>
                <a:ea typeface="Arial"/>
                <a:cs typeface="Arial"/>
                <a:sym typeface="Arial"/>
                <a:hlinkClick r:id="rId16" tooltip="https://doi.org/10.1136/bmjqs-2015-005076"/>
              </a:rPr>
              <a:t>https://doi.org/10.1136/bmjqs-2015-005076</a:t>
            </a:r>
            <a:r>
              <a:rPr lang="en-US" sz="1097" spc="1">
                <a:solidFill>
                  <a:srgbClr val="000000"/>
                </a:solidFill>
                <a:latin typeface="Arial"/>
                <a:ea typeface="Arial"/>
                <a:cs typeface="Arial"/>
                <a:sym typeface="Arial"/>
                <a:hlinkClick r:id="rId17" tooltip="https://doi.org/10.1136/bmjqs-2015-005076"/>
              </a:rPr>
              <a:t> </a:t>
            </a:r>
          </a:p>
        </p:txBody>
      </p:sp>
      <p:sp>
        <p:nvSpPr>
          <p:cNvPr name="TextBox 14" id="14"/>
          <p:cNvSpPr txBox="true"/>
          <p:nvPr/>
        </p:nvSpPr>
        <p:spPr>
          <a:xfrm rot="0">
            <a:off x="914400" y="4567533"/>
            <a:ext cx="5934751" cy="880605"/>
          </a:xfrm>
          <a:prstGeom prst="rect">
            <a:avLst/>
          </a:prstGeom>
        </p:spPr>
        <p:txBody>
          <a:bodyPr anchor="t" rtlCol="false" tIns="0" lIns="0" bIns="0" rIns="0">
            <a:spAutoFit/>
          </a:bodyPr>
          <a:lstStyle/>
          <a:p>
            <a:pPr algn="l">
              <a:lnSpc>
                <a:spcPts val="2744"/>
              </a:lnSpc>
            </a:pPr>
            <a:r>
              <a:rPr lang="en-US" sz="1097">
                <a:solidFill>
                  <a:srgbClr val="000000"/>
                </a:solidFill>
                <a:latin typeface="Arial"/>
                <a:ea typeface="Arial"/>
                <a:cs typeface="Arial"/>
                <a:sym typeface="Arial"/>
              </a:rPr>
              <a:t>Taylor, M. J., McNicholas, C., Nicolay, C., Darzi, A., Bell, D., &amp; Reed, J. E. (2014). Systematic </a:t>
            </a:r>
          </a:p>
          <a:p>
            <a:pPr algn="l">
              <a:lnSpc>
                <a:spcPts val="548"/>
              </a:lnSpc>
            </a:pPr>
            <a:r>
              <a:rPr lang="en-US" sz="1097" spc="1">
                <a:solidFill>
                  <a:srgbClr val="000000"/>
                </a:solidFill>
                <a:latin typeface="Arial"/>
                <a:ea typeface="Arial"/>
                <a:cs typeface="Arial"/>
                <a:sym typeface="Arial"/>
              </a:rPr>
              <a:t>review of the application of the plan–do–study–act method to improve quality in </a:t>
            </a:r>
          </a:p>
          <a:p>
            <a:pPr algn="l">
              <a:lnSpc>
                <a:spcPts val="2370"/>
              </a:lnSpc>
            </a:pPr>
            <a:r>
              <a:rPr lang="en-US" sz="1097" spc="1">
                <a:solidFill>
                  <a:srgbClr val="000000"/>
                </a:solidFill>
                <a:latin typeface="Arial"/>
                <a:ea typeface="Arial"/>
                <a:cs typeface="Arial"/>
                <a:sym typeface="Arial"/>
              </a:rPr>
              <a:t>healthcare. </a:t>
            </a:r>
            <a:r>
              <a:rPr lang="en-US" b="true" sz="1097" i="true" spc="1">
                <a:solidFill>
                  <a:srgbClr val="000000"/>
                </a:solidFill>
                <a:latin typeface="Arial Bold Italics"/>
                <a:ea typeface="Arial Bold Italics"/>
                <a:cs typeface="Arial Bold Italics"/>
                <a:sym typeface="Arial Bold Italics"/>
              </a:rPr>
              <a:t>BMJ Quality &amp; Safety</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23</a:t>
            </a:r>
            <a:r>
              <a:rPr lang="en-US" sz="1097" spc="1">
                <a:solidFill>
                  <a:srgbClr val="000000"/>
                </a:solidFill>
                <a:latin typeface="Arial"/>
                <a:ea typeface="Arial"/>
                <a:cs typeface="Arial"/>
                <a:sym typeface="Arial"/>
              </a:rPr>
              <a:t>(4), 290–298.</a:t>
            </a:r>
            <a:r>
              <a:rPr lang="en-US" sz="1097" spc="1">
                <a:solidFill>
                  <a:srgbClr val="000000"/>
                </a:solidFill>
                <a:latin typeface="Arial"/>
                <a:ea typeface="Arial"/>
                <a:cs typeface="Arial"/>
                <a:sym typeface="Arial"/>
                <a:hlinkClick r:id="rId18" tooltip="https://doi.org/10.1136/bmjqs-2013-001862"/>
              </a:rPr>
              <a:t> </a:t>
            </a:r>
            <a:r>
              <a:rPr lang="en-US" sz="1097" spc="1">
                <a:solidFill>
                  <a:srgbClr val="B70404"/>
                </a:solidFill>
                <a:latin typeface="Arial"/>
                <a:ea typeface="Arial"/>
                <a:cs typeface="Arial"/>
                <a:sym typeface="Arial"/>
                <a:hlinkClick r:id="rId19" tooltip="https://doi.org/10.1136/bmjqs-2013-001862"/>
              </a:rPr>
              <a:t>https://doi.org/10.1136/bmjqs-2013-</a:t>
            </a:r>
          </a:p>
          <a:p>
            <a:pPr algn="l">
              <a:lnSpc>
                <a:spcPts val="548"/>
              </a:lnSpc>
            </a:pPr>
            <a:r>
              <a:rPr lang="en-US" sz="1097" spc="1">
                <a:solidFill>
                  <a:srgbClr val="B70404"/>
                </a:solidFill>
                <a:latin typeface="Arial"/>
                <a:ea typeface="Arial"/>
                <a:cs typeface="Arial"/>
                <a:sym typeface="Arial"/>
                <a:hlinkClick r:id="rId20" tooltip="https://doi.org/10.1136/bmjqs-2013-001862"/>
              </a:rPr>
              <a:t>001862</a:t>
            </a:r>
            <a:r>
              <a:rPr lang="en-US" sz="1097" spc="1">
                <a:solidFill>
                  <a:srgbClr val="000000"/>
                </a:solidFill>
                <a:latin typeface="Arial"/>
                <a:ea typeface="Arial"/>
                <a:cs typeface="Arial"/>
                <a:sym typeface="Arial"/>
                <a:hlinkClick r:id="rId21" tooltip="https://doi.org/10.1136/bmjqs-2013-001862"/>
              </a:rPr>
              <a:t> </a:t>
            </a:r>
          </a:p>
        </p:txBody>
      </p:sp>
      <p:sp>
        <p:nvSpPr>
          <p:cNvPr name="TextBox 15" id="15"/>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95350" y="1839725"/>
            <a:ext cx="5982462" cy="6096"/>
            <a:chOff x="0" y="0"/>
            <a:chExt cx="5982462" cy="6096"/>
          </a:xfrm>
        </p:grpSpPr>
        <p:sp>
          <p:nvSpPr>
            <p:cNvPr name="Freeform 3" id="3"/>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grpSp>
        <p:nvGrpSpPr>
          <p:cNvPr name="Group 4" id="4"/>
          <p:cNvGrpSpPr>
            <a:grpSpLocks noChangeAspect="true"/>
          </p:cNvGrpSpPr>
          <p:nvPr/>
        </p:nvGrpSpPr>
        <p:grpSpPr>
          <a:xfrm rot="0">
            <a:off x="895350" y="2283971"/>
            <a:ext cx="5982462" cy="6096"/>
            <a:chOff x="0" y="0"/>
            <a:chExt cx="5982462" cy="6096"/>
          </a:xfrm>
        </p:grpSpPr>
        <p:sp>
          <p:nvSpPr>
            <p:cNvPr name="Freeform 5" id="5"/>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sp>
        <p:nvSpPr>
          <p:cNvPr name="Freeform 6" id="6"/>
          <p:cNvSpPr/>
          <p:nvPr/>
        </p:nvSpPr>
        <p:spPr>
          <a:xfrm flipH="false" flipV="false" rot="0">
            <a:off x="850897" y="6155693"/>
            <a:ext cx="6071359" cy="2953512"/>
          </a:xfrm>
          <a:custGeom>
            <a:avLst/>
            <a:gdLst/>
            <a:ahLst/>
            <a:cxnLst/>
            <a:rect r="r" b="b" t="t" l="l"/>
            <a:pathLst>
              <a:path h="2953512" w="6071359">
                <a:moveTo>
                  <a:pt x="0" y="0"/>
                </a:moveTo>
                <a:lnTo>
                  <a:pt x="6071359" y="0"/>
                </a:lnTo>
                <a:lnTo>
                  <a:pt x="6071359" y="2953512"/>
                </a:lnTo>
                <a:lnTo>
                  <a:pt x="0" y="2953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823818" y="6187411"/>
            <a:ext cx="39538" cy="202549"/>
          </a:xfrm>
          <a:prstGeom prst="rect">
            <a:avLst/>
          </a:prstGeom>
        </p:spPr>
        <p:txBody>
          <a:bodyPr anchor="t" rtlCol="false" tIns="0" lIns="0" bIns="0" rIns="0">
            <a:spAutoFit/>
          </a:bodyPr>
          <a:lstStyle/>
          <a:p>
            <a:pPr algn="l">
              <a:lnSpc>
                <a:spcPts val="1494"/>
              </a:lnSpc>
            </a:pPr>
            <a:r>
              <a:rPr lang="en-US" b="true" sz="1097">
                <a:solidFill>
                  <a:srgbClr val="000000"/>
                </a:solidFill>
                <a:latin typeface="Arial Bold"/>
                <a:ea typeface="Arial Bold"/>
                <a:cs typeface="Arial Bold"/>
                <a:sym typeface="Arial Bold"/>
              </a:rPr>
              <a:t> </a:t>
            </a:r>
          </a:p>
        </p:txBody>
      </p:sp>
      <p:sp>
        <p:nvSpPr>
          <p:cNvPr name="TextBox 8" id="8"/>
          <p:cNvSpPr txBox="true"/>
          <p:nvPr/>
        </p:nvSpPr>
        <p:spPr>
          <a:xfrm rot="0">
            <a:off x="986028" y="6378673"/>
            <a:ext cx="2858129" cy="2640444"/>
          </a:xfrm>
          <a:prstGeom prst="rect">
            <a:avLst/>
          </a:prstGeom>
        </p:spPr>
        <p:txBody>
          <a:bodyPr anchor="t" rtlCol="false" tIns="0" lIns="0" bIns="0" rIns="0">
            <a:spAutoFit/>
          </a:bodyPr>
          <a:lstStyle/>
          <a:p>
            <a:pPr algn="l">
              <a:lnSpc>
                <a:spcPts val="1494"/>
              </a:lnSpc>
            </a:pPr>
            <a:r>
              <a:rPr lang="en-US" sz="1097" spc="1">
                <a:solidFill>
                  <a:srgbClr val="000000"/>
                </a:solidFill>
                <a:latin typeface="Arial"/>
                <a:ea typeface="Arial"/>
                <a:cs typeface="Arial"/>
                <a:sym typeface="Arial"/>
              </a:rPr>
              <a:t>The staff is presented with the learning objective to learn the new online feature. Staff are required to use online assessments to collect data.  </a:t>
            </a:r>
          </a:p>
          <a:p>
            <a:pPr algn="l">
              <a:lnSpc>
                <a:spcPts val="1326"/>
              </a:lnSpc>
            </a:pPr>
            <a:r>
              <a:rPr lang="en-US" sz="1097" spc="1">
                <a:solidFill>
                  <a:srgbClr val="000000"/>
                </a:solidFill>
                <a:latin typeface="Arial"/>
                <a:ea typeface="Arial"/>
                <a:cs typeface="Arial"/>
                <a:sym typeface="Arial"/>
              </a:rPr>
              <a:t>The instructor demonstrates the skills and </a:t>
            </a:r>
          </a:p>
          <a:p>
            <a:pPr algn="l">
              <a:lnSpc>
                <a:spcPts val="1518"/>
              </a:lnSpc>
            </a:pPr>
            <a:r>
              <a:rPr lang="en-US" sz="1097" spc="1">
                <a:solidFill>
                  <a:srgbClr val="000000"/>
                </a:solidFill>
                <a:latin typeface="Arial"/>
                <a:ea typeface="Arial"/>
                <a:cs typeface="Arial"/>
                <a:sym typeface="Arial"/>
              </a:rPr>
              <a:t>steps to complete the goals.  The staff members try the step-by-step implementation as guided by the instructor.  </a:t>
            </a:r>
          </a:p>
          <a:p>
            <a:pPr algn="l">
              <a:lnSpc>
                <a:spcPts val="1338"/>
              </a:lnSpc>
            </a:pPr>
            <a:r>
              <a:rPr lang="en-US" sz="1097">
                <a:solidFill>
                  <a:srgbClr val="000000"/>
                </a:solidFill>
                <a:latin typeface="Arial"/>
                <a:ea typeface="Arial"/>
                <a:cs typeface="Arial"/>
                <a:sym typeface="Arial"/>
              </a:rPr>
              <a:t>Staff have begun using the new online </a:t>
            </a:r>
          </a:p>
          <a:p>
            <a:pPr algn="l">
              <a:lnSpc>
                <a:spcPts val="1570"/>
              </a:lnSpc>
            </a:pPr>
            <a:r>
              <a:rPr lang="en-US" sz="1097" spc="1">
                <a:solidFill>
                  <a:srgbClr val="000000"/>
                </a:solidFill>
                <a:latin typeface="Arial"/>
                <a:ea typeface="Arial"/>
                <a:cs typeface="Arial"/>
                <a:sym typeface="Arial"/>
              </a:rPr>
              <a:t>feature in their classrooms. Instructors and </a:t>
            </a:r>
          </a:p>
          <a:p>
            <a:pPr algn="l">
              <a:lnSpc>
                <a:spcPts val="1334"/>
              </a:lnSpc>
            </a:pPr>
            <a:r>
              <a:rPr lang="en-US" sz="1097" spc="1">
                <a:solidFill>
                  <a:srgbClr val="000000"/>
                </a:solidFill>
                <a:latin typeface="Arial"/>
                <a:ea typeface="Arial"/>
                <a:cs typeface="Arial"/>
                <a:sym typeface="Arial"/>
              </a:rPr>
              <a:t>administration evaluate and hold staff </a:t>
            </a:r>
          </a:p>
        </p:txBody>
      </p:sp>
      <p:sp>
        <p:nvSpPr>
          <p:cNvPr name="TextBox 9" id="9"/>
          <p:cNvSpPr txBox="true"/>
          <p:nvPr/>
        </p:nvSpPr>
        <p:spPr>
          <a:xfrm rot="0">
            <a:off x="3599183" y="1924917"/>
            <a:ext cx="625840" cy="212074"/>
          </a:xfrm>
          <a:prstGeom prst="rect">
            <a:avLst/>
          </a:prstGeom>
        </p:spPr>
        <p:txBody>
          <a:bodyPr anchor="t" rtlCol="false" tIns="0" lIns="0" bIns="0" rIns="0">
            <a:spAutoFit/>
          </a:bodyPr>
          <a:lstStyle/>
          <a:p>
            <a:pPr algn="l">
              <a:lnSpc>
                <a:spcPts val="1537"/>
              </a:lnSpc>
            </a:pPr>
            <a:r>
              <a:rPr lang="en-US" sz="1097" spc="1">
                <a:solidFill>
                  <a:srgbClr val="1D7A8C"/>
                </a:solidFill>
                <a:latin typeface="Arial"/>
                <a:ea typeface="Arial"/>
                <a:cs typeface="Arial"/>
                <a:sym typeface="Arial"/>
              </a:rPr>
              <a:t>Module 2 </a:t>
            </a:r>
          </a:p>
        </p:txBody>
      </p:sp>
      <p:sp>
        <p:nvSpPr>
          <p:cNvPr name="TextBox 10" id="10"/>
          <p:cNvSpPr txBox="true"/>
          <p:nvPr/>
        </p:nvSpPr>
        <p:spPr>
          <a:xfrm rot="0">
            <a:off x="1573025" y="5271145"/>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1" id="11"/>
          <p:cNvSpPr txBox="true"/>
          <p:nvPr/>
        </p:nvSpPr>
        <p:spPr>
          <a:xfrm rot="0">
            <a:off x="914400" y="5506183"/>
            <a:ext cx="5851741" cy="59116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An example demonstrating the difference between ID and LXD can be illustrated in a </a:t>
            </a:r>
          </a:p>
          <a:p>
            <a:pPr algn="l">
              <a:lnSpc>
                <a:spcPts val="1230"/>
              </a:lnSpc>
            </a:pPr>
            <a:r>
              <a:rPr lang="en-US" sz="1097" spc="1">
                <a:solidFill>
                  <a:srgbClr val="000000"/>
                </a:solidFill>
                <a:latin typeface="Arial"/>
                <a:ea typeface="Arial"/>
                <a:cs typeface="Arial"/>
                <a:sym typeface="Arial"/>
              </a:rPr>
              <a:t>professional development session with school staff. The staff will receive training on the new </a:t>
            </a:r>
          </a:p>
          <a:p>
            <a:pPr algn="l">
              <a:lnSpc>
                <a:spcPts val="1673"/>
              </a:lnSpc>
            </a:pPr>
            <a:r>
              <a:rPr lang="en-US" sz="1097" spc="1">
                <a:solidFill>
                  <a:srgbClr val="000000"/>
                </a:solidFill>
                <a:latin typeface="Arial"/>
                <a:ea typeface="Arial"/>
                <a:cs typeface="Arial"/>
                <a:sym typeface="Arial"/>
              </a:rPr>
              <a:t>Assessment Feature in the school’s LMS. </a:t>
            </a:r>
          </a:p>
        </p:txBody>
      </p:sp>
      <p:sp>
        <p:nvSpPr>
          <p:cNvPr name="TextBox 12" id="12"/>
          <p:cNvSpPr txBox="true"/>
          <p:nvPr/>
        </p:nvSpPr>
        <p:spPr>
          <a:xfrm rot="0">
            <a:off x="4544330" y="6187411"/>
            <a:ext cx="39538" cy="202549"/>
          </a:xfrm>
          <a:prstGeom prst="rect">
            <a:avLst/>
          </a:prstGeom>
        </p:spPr>
        <p:txBody>
          <a:bodyPr anchor="t" rtlCol="false" tIns="0" lIns="0" bIns="0" rIns="0">
            <a:spAutoFit/>
          </a:bodyPr>
          <a:lstStyle/>
          <a:p>
            <a:pPr algn="l">
              <a:lnSpc>
                <a:spcPts val="1463"/>
              </a:lnSpc>
            </a:pPr>
            <a:r>
              <a:rPr lang="en-US" b="true" sz="1097">
                <a:solidFill>
                  <a:srgbClr val="000000"/>
                </a:solidFill>
                <a:latin typeface="Arial Bold"/>
                <a:ea typeface="Arial Bold"/>
                <a:cs typeface="Arial Bold"/>
                <a:sym typeface="Arial Bold"/>
              </a:rPr>
              <a:t> </a:t>
            </a:r>
          </a:p>
        </p:txBody>
      </p:sp>
      <p:sp>
        <p:nvSpPr>
          <p:cNvPr name="TextBox 13" id="13"/>
          <p:cNvSpPr txBox="true"/>
          <p:nvPr/>
        </p:nvSpPr>
        <p:spPr>
          <a:xfrm rot="0">
            <a:off x="3955037" y="6378673"/>
            <a:ext cx="2914307" cy="2626795"/>
          </a:xfrm>
          <a:prstGeom prst="rect">
            <a:avLst/>
          </a:prstGeom>
        </p:spPr>
        <p:txBody>
          <a:bodyPr anchor="t" rtlCol="false" tIns="0" lIns="0" bIns="0" rIns="0">
            <a:spAutoFit/>
          </a:bodyPr>
          <a:lstStyle/>
          <a:p>
            <a:pPr algn="l">
              <a:lnSpc>
                <a:spcPts val="1463"/>
              </a:lnSpc>
            </a:pPr>
            <a:r>
              <a:rPr lang="en-US" sz="1097">
                <a:solidFill>
                  <a:srgbClr val="000000"/>
                </a:solidFill>
                <a:latin typeface="Arial"/>
                <a:ea typeface="Arial"/>
                <a:cs typeface="Arial"/>
                <a:sym typeface="Arial"/>
              </a:rPr>
              <a:t>The staff is presented with a problem that needs to be solved. The administration needs a way to collect data as students complete formative work. The staff are given the new online assessment feature on the LMS as a possible option. </a:t>
            </a:r>
          </a:p>
          <a:p>
            <a:pPr algn="l">
              <a:lnSpc>
                <a:spcPts val="1638"/>
              </a:lnSpc>
            </a:pPr>
            <a:r>
              <a:rPr lang="en-US" sz="1097" spc="75">
                <a:solidFill>
                  <a:srgbClr val="000000"/>
                </a:solidFill>
                <a:latin typeface="Arial"/>
                <a:ea typeface="Arial"/>
                <a:cs typeface="Arial"/>
                <a:sym typeface="Arial"/>
              </a:rPr>
              <a:t> </a:t>
            </a:r>
          </a:p>
          <a:p>
            <a:pPr algn="l">
              <a:lnSpc>
                <a:spcPts val="1314"/>
              </a:lnSpc>
            </a:pPr>
            <a:r>
              <a:rPr lang="en-US" sz="1097">
                <a:solidFill>
                  <a:srgbClr val="000000"/>
                </a:solidFill>
                <a:latin typeface="Arial"/>
                <a:ea typeface="Arial"/>
                <a:cs typeface="Arial"/>
                <a:sym typeface="Arial"/>
              </a:rPr>
              <a:t>Thestaff begins to explore the LMS and its </a:t>
            </a:r>
          </a:p>
          <a:p>
            <a:pPr algn="l">
              <a:lnSpc>
                <a:spcPts val="1601"/>
              </a:lnSpc>
            </a:pPr>
            <a:r>
              <a:rPr lang="en-US" sz="1097" spc="1">
                <a:solidFill>
                  <a:srgbClr val="000000"/>
                </a:solidFill>
                <a:latin typeface="Arial"/>
                <a:ea typeface="Arial"/>
                <a:cs typeface="Arial"/>
                <a:sym typeface="Arial"/>
              </a:rPr>
              <a:t>features to experiment with how it works and </a:t>
            </a:r>
          </a:p>
          <a:p>
            <a:pPr algn="l">
              <a:lnSpc>
                <a:spcPts val="1302"/>
              </a:lnSpc>
            </a:pPr>
            <a:r>
              <a:rPr lang="en-US" sz="1097">
                <a:solidFill>
                  <a:srgbClr val="000000"/>
                </a:solidFill>
                <a:latin typeface="Arial"/>
                <a:ea typeface="Arial"/>
                <a:cs typeface="Arial"/>
                <a:sym typeface="Arial"/>
              </a:rPr>
              <a:t>whatit can do. As they explore, they create </a:t>
            </a:r>
          </a:p>
          <a:p>
            <a:pPr algn="l">
              <a:lnSpc>
                <a:spcPts val="1601"/>
              </a:lnSpc>
            </a:pPr>
            <a:r>
              <a:rPr lang="en-US" sz="1097" spc="1">
                <a:solidFill>
                  <a:srgbClr val="000000"/>
                </a:solidFill>
                <a:latin typeface="Arial"/>
                <a:ea typeface="Arial"/>
                <a:cs typeface="Arial"/>
                <a:sym typeface="Arial"/>
              </a:rPr>
              <a:t>listsof pros and cons. The staff notes items </a:t>
            </a:r>
          </a:p>
          <a:p>
            <a:pPr algn="l">
              <a:lnSpc>
                <a:spcPts val="1314"/>
              </a:lnSpc>
            </a:pPr>
            <a:r>
              <a:rPr lang="en-US" sz="1097">
                <a:solidFill>
                  <a:srgbClr val="000000"/>
                </a:solidFill>
                <a:latin typeface="Arial"/>
                <a:ea typeface="Arial"/>
                <a:cs typeface="Arial"/>
                <a:sym typeface="Arial"/>
              </a:rPr>
              <a:t>forwhich they need further training or </a:t>
            </a:r>
          </a:p>
          <a:p>
            <a:pPr algn="l">
              <a:lnSpc>
                <a:spcPts val="1529"/>
              </a:lnSpc>
            </a:pPr>
            <a:r>
              <a:rPr lang="en-US" sz="1097" spc="1">
                <a:solidFill>
                  <a:srgbClr val="000000"/>
                </a:solidFill>
                <a:latin typeface="Arial"/>
                <a:ea typeface="Arial"/>
                <a:cs typeface="Arial"/>
                <a:sym typeface="Arial"/>
              </a:rPr>
              <a:t>exploration. </a:t>
            </a:r>
          </a:p>
          <a:p>
            <a:pPr algn="l">
              <a:lnSpc>
                <a:spcPts val="1529"/>
              </a:lnSpc>
            </a:pPr>
            <a:r>
              <a:rPr lang="en-US" sz="1097" spc="70">
                <a:solidFill>
                  <a:srgbClr val="000000"/>
                </a:solidFill>
                <a:latin typeface="IBM Plex Sans"/>
                <a:ea typeface="IBM Plex Sans"/>
                <a:cs typeface="IBM Plex Sans"/>
                <a:sym typeface="IBM Plex Sans"/>
              </a:rPr>
              <a:t></a:t>
            </a:r>
          </a:p>
        </p:txBody>
      </p:sp>
      <p:sp>
        <p:nvSpPr>
          <p:cNvPr name="TextBox 14" id="14"/>
          <p:cNvSpPr txBox="true"/>
          <p:nvPr/>
        </p:nvSpPr>
        <p:spPr>
          <a:xfrm rot="0">
            <a:off x="914400" y="2796264"/>
            <a:ext cx="6060777" cy="2419207"/>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Instructional Design (ID) and Learning Experience Design (LXD) define an approach to creating a learning experience. Design includes understanding the audience's needs and goals to create learning activities and effective content delivery. The two methods are complementary and do not have to exist exclusively. ID emphasizes learning and supports a step-by-step process for developing instruction. Typically, instruction is driven by learning objectives, direct instruction, and uses traditional assessments to evaluate learning. LXD has an integrated approach with a heavier emphasis on emotional, social, and cognitive aspects of learning. In LXD, the focus is on integrating hands-on and collaborative instruction that often utilizes technology. According to Floor (2023), “A great way to explain the general difference between LXD and ID is by comparing a scientist to an artist” (para. 2). Like a scientist, the instructional designer follows a methodical process with clear objectives and measurable results. Meanwhile, the learning experience designer, like an artist, creates engaging, emotionally rich experiences that connect with learners on multiple levels beyond just transferring information. </a:t>
            </a:r>
          </a:p>
        </p:txBody>
      </p:sp>
      <p:sp>
        <p:nvSpPr>
          <p:cNvPr name="TextBox 15" id="1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18 </a:t>
            </a:r>
          </a:p>
        </p:txBody>
      </p:sp>
      <p:sp>
        <p:nvSpPr>
          <p:cNvPr name="TextBox 16" id="16"/>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7" id="17"/>
          <p:cNvSpPr txBox="true"/>
          <p:nvPr/>
        </p:nvSpPr>
        <p:spPr>
          <a:xfrm rot="0">
            <a:off x="3082547" y="1287361"/>
            <a:ext cx="1694440" cy="326298"/>
          </a:xfrm>
          <a:prstGeom prst="rect">
            <a:avLst/>
          </a:prstGeom>
        </p:spPr>
        <p:txBody>
          <a:bodyPr anchor="t" rtlCol="false" tIns="0" lIns="0" bIns="0" rIns="0">
            <a:spAutoFit/>
          </a:bodyPr>
          <a:lstStyle/>
          <a:p>
            <a:pPr algn="l">
              <a:lnSpc>
                <a:spcPts val="2662"/>
              </a:lnSpc>
            </a:pPr>
            <a:r>
              <a:rPr lang="en-US" b="true" sz="1902">
                <a:solidFill>
                  <a:srgbClr val="144282"/>
                </a:solidFill>
                <a:latin typeface="Cambria Bold"/>
                <a:ea typeface="Cambria Bold"/>
                <a:cs typeface="Cambria Bold"/>
                <a:sym typeface="Cambria Bold"/>
              </a:rPr>
              <a:t>Design Models </a:t>
            </a:r>
          </a:p>
        </p:txBody>
      </p:sp>
      <p:sp>
        <p:nvSpPr>
          <p:cNvPr name="TextBox 18" id="18"/>
          <p:cNvSpPr txBox="true"/>
          <p:nvPr/>
        </p:nvSpPr>
        <p:spPr>
          <a:xfrm rot="0">
            <a:off x="914400" y="2479415"/>
            <a:ext cx="6026515" cy="280835"/>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Instructional Design (ID) vs. Learning Experience Design (LXD) </a:t>
            </a:r>
          </a:p>
        </p:txBody>
      </p:sp>
      <p:sp>
        <p:nvSpPr>
          <p:cNvPr name="TextBox 19" id="19"/>
          <p:cNvSpPr txBox="true"/>
          <p:nvPr/>
        </p:nvSpPr>
        <p:spPr>
          <a:xfrm rot="0">
            <a:off x="914400" y="5290195"/>
            <a:ext cx="669741"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Example</a:t>
            </a:r>
          </a:p>
        </p:txBody>
      </p:sp>
      <p:sp>
        <p:nvSpPr>
          <p:cNvPr name="TextBox 20" id="20"/>
          <p:cNvSpPr txBox="true"/>
          <p:nvPr/>
        </p:nvSpPr>
        <p:spPr>
          <a:xfrm rot="0">
            <a:off x="986028" y="6177886"/>
            <a:ext cx="1645377"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Instructional</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Design</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(ID)</a:t>
            </a:r>
          </a:p>
        </p:txBody>
      </p:sp>
      <p:sp>
        <p:nvSpPr>
          <p:cNvPr name="TextBox 21" id="21"/>
          <p:cNvSpPr txBox="true"/>
          <p:nvPr/>
        </p:nvSpPr>
        <p:spPr>
          <a:xfrm rot="0">
            <a:off x="3955037" y="6177886"/>
            <a:ext cx="2333644"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Learning</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Experience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Design</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(LXD)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14400" y="1150468"/>
            <a:ext cx="6096571" cy="7929646"/>
          </a:xfrm>
          <a:prstGeom prst="rect">
            <a:avLst/>
          </a:prstGeom>
        </p:spPr>
        <p:txBody>
          <a:bodyPr anchor="t" rtlCol="false" tIns="0" lIns="0" bIns="0" rIns="0">
            <a:spAutoFit/>
          </a:bodyPr>
          <a:lstStyle/>
          <a:p>
            <a:pPr algn="r">
              <a:lnSpc>
                <a:spcPts val="1954"/>
              </a:lnSpc>
            </a:pPr>
            <a:r>
              <a:rPr lang="en-US" sz="1098">
                <a:solidFill>
                  <a:srgbClr val="000000"/>
                </a:solidFill>
                <a:latin typeface="Arial"/>
                <a:ea typeface="Arial"/>
                <a:cs typeface="Arial"/>
                <a:sym typeface="Arial"/>
                <a:hlinkClick r:id="rId2" action="ppaction://hlinksldjump"/>
              </a:rPr>
              <a:t>Learning Theories ........................................................................................................................... 3 Behaviorism ............................................................................................................................... 3 </a:t>
            </a:r>
            <a:r>
              <a:rPr lang="en-US" sz="1098">
                <a:solidFill>
                  <a:srgbClr val="000000"/>
                </a:solidFill>
                <a:latin typeface="Arial"/>
                <a:ea typeface="Arial"/>
                <a:cs typeface="Arial"/>
                <a:sym typeface="Arial"/>
                <a:hlinkClick r:id="rId3" action="ppaction://hlinksldjump"/>
              </a:rPr>
              <a:t>Cognitivism ................................................................................................................................ 4 </a:t>
            </a:r>
            <a:r>
              <a:rPr lang="en-US" sz="1098">
                <a:solidFill>
                  <a:srgbClr val="000000"/>
                </a:solidFill>
                <a:latin typeface="Arial"/>
                <a:ea typeface="Arial"/>
                <a:cs typeface="Arial"/>
                <a:sym typeface="Arial"/>
                <a:hlinkClick r:id="rId4" action="ppaction://hlinksldjump"/>
              </a:rPr>
              <a:t>Constructivism ........................................................................................................................... 5 </a:t>
            </a:r>
            <a:r>
              <a:rPr lang="en-US" sz="1098">
                <a:solidFill>
                  <a:srgbClr val="000000"/>
                </a:solidFill>
                <a:latin typeface="Arial"/>
                <a:ea typeface="Arial"/>
                <a:cs typeface="Arial"/>
                <a:sym typeface="Arial"/>
                <a:hlinkClick r:id="rId5" action="ppaction://hlinksldjump"/>
              </a:rPr>
              <a:t>Connectivism ............................................................................................................................. 8 </a:t>
            </a:r>
            <a:r>
              <a:rPr lang="en-US" sz="1098">
                <a:solidFill>
                  <a:srgbClr val="000000"/>
                </a:solidFill>
                <a:latin typeface="Arial"/>
                <a:ea typeface="Arial"/>
                <a:cs typeface="Arial"/>
                <a:sym typeface="Arial"/>
                <a:hlinkClick r:id="rId6" action="ppaction://hlinksldjump"/>
              </a:rPr>
              <a:t>Pedagogy vs. Andragogy ........................................................................................................ 10 TPACK | Technological Pedagogical Content Knowledge ................................................ 10 </a:t>
            </a:r>
            <a:r>
              <a:rPr lang="en-US" sz="1098">
                <a:solidFill>
                  <a:srgbClr val="000000"/>
                </a:solidFill>
                <a:latin typeface="Arial"/>
                <a:ea typeface="Arial"/>
                <a:cs typeface="Arial"/>
                <a:sym typeface="Arial"/>
                <a:hlinkClick r:id="rId7" action="ppaction://hlinksldjump"/>
              </a:rPr>
              <a:t>TAWOK | Technology Andragogy Work Content Knowledge ........................................... 12 </a:t>
            </a:r>
            <a:r>
              <a:rPr lang="en-US" sz="1098">
                <a:solidFill>
                  <a:srgbClr val="000000"/>
                </a:solidFill>
                <a:latin typeface="Arial"/>
                <a:ea typeface="Arial"/>
                <a:cs typeface="Arial"/>
                <a:sym typeface="Arial"/>
                <a:hlinkClick r:id="rId8" action="ppaction://hlinksldjump"/>
              </a:rPr>
              <a:t>Learning Process Models ............................................................................................................. 14 Kolb’s Experiential Learning Theory ...................................................................................... 14 </a:t>
            </a:r>
            <a:r>
              <a:rPr lang="en-US" sz="1098">
                <a:solidFill>
                  <a:srgbClr val="000000"/>
                </a:solidFill>
                <a:latin typeface="Arial"/>
                <a:ea typeface="Arial"/>
                <a:cs typeface="Arial"/>
                <a:sym typeface="Arial"/>
                <a:hlinkClick r:id="rId9" action="ppaction://hlinksldjump"/>
              </a:rPr>
              <a:t>Gagne’s Nine Events of Instruction ....................................................................................... 15 </a:t>
            </a:r>
            <a:r>
              <a:rPr lang="en-US" sz="1098">
                <a:solidFill>
                  <a:srgbClr val="000000"/>
                </a:solidFill>
                <a:latin typeface="Arial"/>
                <a:ea typeface="Arial"/>
                <a:cs typeface="Arial"/>
                <a:sym typeface="Arial"/>
              </a:rPr>
              <a:t>Continuous Improvement ....................................................................................................... 15</a:t>
            </a:r>
          </a:p>
          <a:p>
            <a:pPr algn="r">
              <a:lnSpc>
                <a:spcPts val="1954"/>
              </a:lnSpc>
            </a:pPr>
            <a:r>
              <a:rPr lang="en-US" sz="1098">
                <a:solidFill>
                  <a:srgbClr val="000000"/>
                </a:solidFill>
                <a:latin typeface="Arial"/>
                <a:ea typeface="Arial"/>
                <a:cs typeface="Arial"/>
                <a:sym typeface="Arial"/>
                <a:hlinkClick r:id="rId10" action="ppaction://hlinksldjump"/>
              </a:rPr>
              <a:t>PDSA Cycle | Plan Do Study Act Cycle ................................................................................. 16 </a:t>
            </a:r>
            <a:r>
              <a:rPr lang="en-US" sz="1098">
                <a:solidFill>
                  <a:srgbClr val="000000"/>
                </a:solidFill>
                <a:latin typeface="Arial"/>
                <a:ea typeface="Arial"/>
                <a:cs typeface="Arial"/>
                <a:sym typeface="Arial"/>
                <a:hlinkClick r:id="rId11" action="ppaction://hlinksldjump"/>
              </a:rPr>
              <a:t>Design Models ............................................................................................................................... 18 Instructional Design (ID) vs. Learning Experience Design (LXD) ............................................ 18 </a:t>
            </a:r>
            <a:r>
              <a:rPr lang="en-US" sz="1098">
                <a:solidFill>
                  <a:srgbClr val="000000"/>
                </a:solidFill>
                <a:latin typeface="Arial"/>
                <a:ea typeface="Arial"/>
                <a:cs typeface="Arial"/>
                <a:sym typeface="Arial"/>
                <a:hlinkClick r:id="rId12" action="ppaction://hlinksldjump"/>
              </a:rPr>
              <a:t>First Principles of Instruction ................................................................................................... 19 Merrill’s Principles of Instruction ...................................................................................... 19</a:t>
            </a:r>
          </a:p>
          <a:p>
            <a:pPr algn="r">
              <a:lnSpc>
                <a:spcPts val="1954"/>
              </a:lnSpc>
            </a:pPr>
            <a:r>
              <a:rPr lang="en-US" sz="1098">
                <a:solidFill>
                  <a:srgbClr val="000000"/>
                </a:solidFill>
                <a:latin typeface="Arial"/>
                <a:ea typeface="Arial"/>
                <a:cs typeface="Arial"/>
                <a:sym typeface="Arial"/>
                <a:hlinkClick r:id="rId13" action="ppaction://hlinksldjump"/>
              </a:rPr>
              <a:t>Merrill’s Four-Phase Cycle of Instruction ......................................................................... 21</a:t>
            </a:r>
          </a:p>
          <a:p>
            <a:pPr algn="r">
              <a:lnSpc>
                <a:spcPts val="1954"/>
              </a:lnSpc>
            </a:pPr>
            <a:r>
              <a:rPr lang="en-US" sz="1098">
                <a:solidFill>
                  <a:srgbClr val="000000"/>
                </a:solidFill>
                <a:latin typeface="Arial"/>
                <a:ea typeface="Arial"/>
                <a:cs typeface="Arial"/>
                <a:sym typeface="Arial"/>
                <a:hlinkClick r:id="rId14" action="ppaction://hlinksldjump"/>
              </a:rPr>
              <a:t>Project Management Models ........................................................................................................ 27 Agile ....................................................................................................................................... 27</a:t>
            </a:r>
          </a:p>
          <a:p>
            <a:pPr algn="r">
              <a:lnSpc>
                <a:spcPts val="1954"/>
              </a:lnSpc>
            </a:pPr>
            <a:r>
              <a:rPr lang="en-US" sz="1098">
                <a:solidFill>
                  <a:srgbClr val="000000"/>
                </a:solidFill>
                <a:latin typeface="Arial"/>
                <a:ea typeface="Arial"/>
                <a:cs typeface="Arial"/>
                <a:sym typeface="Arial"/>
                <a:hlinkClick r:id="rId15" action="ppaction://hlinksldjump"/>
              </a:rPr>
              <a:t>SAM | Successive Approximation Model ................................................................................ 28 </a:t>
            </a:r>
            <a:r>
              <a:rPr lang="en-US" sz="1098">
                <a:solidFill>
                  <a:srgbClr val="000000"/>
                </a:solidFill>
                <a:latin typeface="Arial"/>
                <a:ea typeface="Arial"/>
                <a:cs typeface="Arial"/>
                <a:sym typeface="Arial"/>
                <a:hlinkClick r:id="rId16" action="ppaction://hlinksldjump"/>
              </a:rPr>
              <a:t>SAMR | Substitution, Augmentation, Modification, and Redefinition ...................................... 29 </a:t>
            </a:r>
            <a:r>
              <a:rPr lang="en-US" sz="1098">
                <a:solidFill>
                  <a:srgbClr val="000000"/>
                </a:solidFill>
                <a:latin typeface="Arial"/>
                <a:ea typeface="Arial"/>
                <a:cs typeface="Arial"/>
                <a:sym typeface="Arial"/>
                <a:hlinkClick r:id="rId17" action="ppaction://hlinksldjump"/>
              </a:rPr>
              <a:t>Waterfall ................................................................................................................................. 31 </a:t>
            </a:r>
            <a:r>
              <a:rPr lang="en-US" sz="1098">
                <a:solidFill>
                  <a:srgbClr val="000000"/>
                </a:solidFill>
                <a:latin typeface="Arial"/>
                <a:ea typeface="Arial"/>
                <a:cs typeface="Arial"/>
                <a:sym typeface="Arial"/>
                <a:hlinkClick r:id="rId18" action="ppaction://hlinksldjump"/>
              </a:rPr>
              <a:t>ADDIE | Analysis, Design, Development, Implementation, and Evaluation ............................ 32 </a:t>
            </a:r>
            <a:r>
              <a:rPr lang="en-US" sz="1098">
                <a:solidFill>
                  <a:srgbClr val="000000"/>
                </a:solidFill>
                <a:latin typeface="Arial"/>
                <a:ea typeface="Arial"/>
                <a:cs typeface="Arial"/>
                <a:sym typeface="Arial"/>
                <a:hlinkClick r:id="rId19" action="ppaction://hlinksldjump"/>
              </a:rPr>
              <a:t>Cognitive Load ............................................................................................................................ 35 Cognitive Load Theory ............................................................................................................ 35 </a:t>
            </a:r>
            <a:r>
              <a:rPr lang="en-US" sz="1098">
                <a:solidFill>
                  <a:srgbClr val="000000"/>
                </a:solidFill>
                <a:latin typeface="Arial"/>
                <a:ea typeface="Arial"/>
                <a:cs typeface="Arial"/>
                <a:sym typeface="Arial"/>
                <a:hlinkClick r:id="rId20" action="ppaction://hlinksldjump"/>
              </a:rPr>
              <a:t>Managing Cognitive Load ....................................................................................................... 36 Multimedia Principle .......................................................................................................... 36 </a:t>
            </a:r>
            <a:r>
              <a:rPr lang="en-US" sz="1098">
                <a:solidFill>
                  <a:srgbClr val="000000"/>
                </a:solidFill>
                <a:latin typeface="Arial"/>
                <a:ea typeface="Arial"/>
                <a:cs typeface="Arial"/>
                <a:sym typeface="Arial"/>
                <a:hlinkClick r:id="rId21" action="ppaction://hlinksldjump"/>
              </a:rPr>
              <a:t>Signaling ........................................................................................................................... 39 </a:t>
            </a:r>
            <a:r>
              <a:rPr lang="en-US" sz="1098">
                <a:solidFill>
                  <a:srgbClr val="000000"/>
                </a:solidFill>
                <a:latin typeface="Arial"/>
                <a:ea typeface="Arial"/>
                <a:cs typeface="Arial"/>
                <a:sym typeface="Arial"/>
                <a:hlinkClick r:id="rId22" action="ppaction://hlinksldjump"/>
              </a:rPr>
              <a:t>Chunking ........................................................................................................................... 41</a:t>
            </a:r>
          </a:p>
          <a:p>
            <a:pPr algn="r">
              <a:lnSpc>
                <a:spcPts val="1954"/>
              </a:lnSpc>
            </a:pPr>
            <a:r>
              <a:rPr lang="en-US" sz="1097">
                <a:solidFill>
                  <a:srgbClr val="000000"/>
                </a:solidFill>
                <a:latin typeface="Arial"/>
                <a:ea typeface="Arial"/>
                <a:cs typeface="Arial"/>
                <a:sym typeface="Arial"/>
                <a:hlinkClick r:id="rId23" action="ppaction://hlinksldjump"/>
              </a:rPr>
              <a:t>Visual Cognitive Load/C-R-A-P ......................................................................................... 42 </a:t>
            </a:r>
            <a:r>
              <a:rPr lang="en-US" sz="1097">
                <a:solidFill>
                  <a:srgbClr val="000000"/>
                </a:solidFill>
                <a:latin typeface="Arial"/>
                <a:ea typeface="Arial"/>
                <a:cs typeface="Arial"/>
                <a:sym typeface="Arial"/>
                <a:hlinkClick r:id="rId24" action="ppaction://hlinksldjump"/>
              </a:rPr>
              <a:t>Strategies for Student Learning .................................................................................................. 45 </a:t>
            </a:r>
          </a:p>
        </p:txBody>
      </p:sp>
      <p:sp>
        <p:nvSpPr>
          <p:cNvPr name="TextBox 3" id="3"/>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1</a:t>
            </a:r>
          </a:p>
        </p:txBody>
      </p:sp>
      <p:sp>
        <p:nvSpPr>
          <p:cNvPr name="TextBox 4" id="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5" id="5"/>
          <p:cNvSpPr txBox="true"/>
          <p:nvPr/>
        </p:nvSpPr>
        <p:spPr>
          <a:xfrm rot="0">
            <a:off x="2938529" y="864546"/>
            <a:ext cx="1990973" cy="350368"/>
          </a:xfrm>
          <a:prstGeom prst="rect">
            <a:avLst/>
          </a:prstGeom>
        </p:spPr>
        <p:txBody>
          <a:bodyPr anchor="t" rtlCol="false" tIns="0" lIns="0" bIns="0" rIns="0">
            <a:spAutoFit/>
          </a:bodyPr>
          <a:lstStyle/>
          <a:p>
            <a:pPr algn="ctr">
              <a:lnSpc>
                <a:spcPts val="2797"/>
              </a:lnSpc>
            </a:pPr>
            <a:r>
              <a:rPr lang="en-US" sz="1997">
                <a:solidFill>
                  <a:srgbClr val="155A68"/>
                </a:solidFill>
                <a:latin typeface="Cambria"/>
                <a:ea typeface="Cambria"/>
                <a:cs typeface="Cambria"/>
                <a:sym typeface="Cambria"/>
              </a:rPr>
              <a:t>Table of Contents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3444497"/>
            <a:ext cx="450342" cy="9906"/>
          </a:xfrm>
          <a:custGeom>
            <a:avLst/>
            <a:gdLst/>
            <a:ahLst/>
            <a:cxnLst/>
            <a:rect r="r" b="b" t="t" l="l"/>
            <a:pathLst>
              <a:path h="9906" w="450342">
                <a:moveTo>
                  <a:pt x="0" y="0"/>
                </a:moveTo>
                <a:lnTo>
                  <a:pt x="450342" y="0"/>
                </a:lnTo>
                <a:lnTo>
                  <a:pt x="450342"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22299" y="3260093"/>
            <a:ext cx="3951989" cy="9906"/>
          </a:xfrm>
          <a:custGeom>
            <a:avLst/>
            <a:gdLst/>
            <a:ahLst/>
            <a:cxnLst/>
            <a:rect r="r" b="b" t="t" l="l"/>
            <a:pathLst>
              <a:path h="9906" w="3951989">
                <a:moveTo>
                  <a:pt x="0" y="0"/>
                </a:moveTo>
                <a:lnTo>
                  <a:pt x="3951989" y="0"/>
                </a:lnTo>
                <a:lnTo>
                  <a:pt x="395198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50897" y="850897"/>
            <a:ext cx="6071359" cy="1629918"/>
          </a:xfrm>
          <a:custGeom>
            <a:avLst/>
            <a:gdLst/>
            <a:ahLst/>
            <a:cxnLst/>
            <a:rect r="r" b="b" t="t" l="l"/>
            <a:pathLst>
              <a:path h="1629918" w="6071359">
                <a:moveTo>
                  <a:pt x="0" y="0"/>
                </a:moveTo>
                <a:lnTo>
                  <a:pt x="6071359" y="0"/>
                </a:lnTo>
                <a:lnTo>
                  <a:pt x="6071359" y="1629918"/>
                </a:lnTo>
                <a:lnTo>
                  <a:pt x="0" y="16299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 y="4732020"/>
            <a:ext cx="4461005" cy="1937004"/>
          </a:xfrm>
          <a:custGeom>
            <a:avLst/>
            <a:gdLst/>
            <a:ahLst/>
            <a:cxnLst/>
            <a:rect r="r" b="b" t="t" l="l"/>
            <a:pathLst>
              <a:path h="1937004" w="4461005">
                <a:moveTo>
                  <a:pt x="0" y="0"/>
                </a:moveTo>
                <a:lnTo>
                  <a:pt x="4461005" y="0"/>
                </a:lnTo>
                <a:lnTo>
                  <a:pt x="4461005" y="1937004"/>
                </a:lnTo>
                <a:lnTo>
                  <a:pt x="0" y="1937004"/>
                </a:lnTo>
                <a:lnTo>
                  <a:pt x="0" y="0"/>
                </a:lnTo>
                <a:close/>
              </a:path>
            </a:pathLst>
          </a:custGeom>
          <a:blipFill>
            <a:blip r:embed="rId8"/>
            <a:stretch>
              <a:fillRect l="0" t="-19" r="0" b="0"/>
            </a:stretch>
          </a:blipFill>
        </p:spPr>
      </p:sp>
      <p:sp>
        <p:nvSpPr>
          <p:cNvPr name="TextBox 6" id="6"/>
          <p:cNvSpPr txBox="true"/>
          <p:nvPr/>
        </p:nvSpPr>
        <p:spPr>
          <a:xfrm rot="0">
            <a:off x="986028" y="882625"/>
            <a:ext cx="1798691" cy="387715"/>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accountable for carrying out the directive. </a:t>
            </a:r>
          </a:p>
        </p:txBody>
      </p:sp>
      <p:sp>
        <p:nvSpPr>
          <p:cNvPr name="TextBox 7" id="7"/>
          <p:cNvSpPr txBox="true"/>
          <p:nvPr/>
        </p:nvSpPr>
        <p:spPr>
          <a:xfrm rot="0">
            <a:off x="1884683" y="2637425"/>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8" id="8"/>
          <p:cNvSpPr txBox="true"/>
          <p:nvPr/>
        </p:nvSpPr>
        <p:spPr>
          <a:xfrm rot="0">
            <a:off x="914400" y="2872178"/>
            <a:ext cx="5797544" cy="221875"/>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Floor, N. (2023, November 9). </a:t>
            </a:r>
            <a:r>
              <a:rPr lang="en-US" b="true" sz="1097" i="true" spc="1">
                <a:solidFill>
                  <a:srgbClr val="000000"/>
                </a:solidFill>
                <a:latin typeface="Arial Bold Italics"/>
                <a:ea typeface="Arial Bold Italics"/>
                <a:cs typeface="Arial Bold Italics"/>
                <a:sym typeface="Arial Bold Italics"/>
              </a:rPr>
              <a:t>Learning experience design vs instructional design.</a:t>
            </a:r>
            <a:r>
              <a:rPr lang="en-US" sz="1097" spc="1">
                <a:solidFill>
                  <a:srgbClr val="000000"/>
                </a:solidFill>
                <a:latin typeface="Arial"/>
                <a:ea typeface="Arial"/>
                <a:cs typeface="Arial"/>
                <a:sym typeface="Arial"/>
              </a:rPr>
              <a:t> Learning </a:t>
            </a:r>
          </a:p>
        </p:txBody>
      </p:sp>
      <p:sp>
        <p:nvSpPr>
          <p:cNvPr name="TextBox 9" id="9"/>
          <p:cNvSpPr txBox="true"/>
          <p:nvPr/>
        </p:nvSpPr>
        <p:spPr>
          <a:xfrm rot="0">
            <a:off x="1371857" y="3095730"/>
            <a:ext cx="5306425" cy="367903"/>
          </a:xfrm>
          <a:prstGeom prst="rect">
            <a:avLst/>
          </a:prstGeom>
        </p:spPr>
        <p:txBody>
          <a:bodyPr anchor="t" rtlCol="false" tIns="0" lIns="0" bIns="0" rIns="0">
            <a:spAutoFit/>
          </a:bodyPr>
          <a:lstStyle/>
          <a:p>
            <a:pPr algn="l">
              <a:lnSpc>
                <a:spcPts val="1230"/>
              </a:lnSpc>
            </a:pPr>
            <a:r>
              <a:rPr lang="en-US" sz="1097" spc="1">
                <a:solidFill>
                  <a:srgbClr val="000000"/>
                </a:solidFill>
                <a:latin typeface="Arial"/>
                <a:ea typeface="Arial"/>
                <a:cs typeface="Arial"/>
                <a:sym typeface="Arial"/>
              </a:rPr>
              <a:t>Experience Design.</a:t>
            </a:r>
            <a:r>
              <a:rPr lang="en-US" sz="1097" spc="1">
                <a:solidFill>
                  <a:srgbClr val="000000"/>
                </a:solidFill>
                <a:latin typeface="Arial"/>
                <a:ea typeface="Arial"/>
                <a:cs typeface="Arial"/>
                <a:sym typeface="Arial"/>
                <a:hlinkClick r:id="rId9" tooltip="https://lxd.org/news/learning-experience-design-vs-instructional-design/"/>
              </a:rPr>
              <a:t> </a:t>
            </a:r>
            <a:r>
              <a:rPr lang="en-US" sz="1097" spc="1">
                <a:solidFill>
                  <a:srgbClr val="B70404"/>
                </a:solidFill>
                <a:latin typeface="Arial"/>
                <a:ea typeface="Arial"/>
                <a:cs typeface="Arial"/>
                <a:sym typeface="Arial"/>
                <a:hlinkClick r:id="rId10" tooltip="https://lxd.org/news/learning-experience-design-vs-instructional-design/"/>
              </a:rPr>
              <a:t>https://lxd.org/news/learning-experience-design-vs-instructional-</a:t>
            </a:r>
          </a:p>
          <a:p>
            <a:pPr algn="l">
              <a:lnSpc>
                <a:spcPts val="1673"/>
              </a:lnSpc>
            </a:pPr>
            <a:r>
              <a:rPr lang="en-US" sz="1097" spc="1">
                <a:solidFill>
                  <a:srgbClr val="B70404"/>
                </a:solidFill>
                <a:latin typeface="Arial"/>
                <a:ea typeface="Arial"/>
                <a:cs typeface="Arial"/>
                <a:sym typeface="Arial"/>
                <a:hlinkClick r:id="rId11" tooltip="https://lxd.org/news/learning-experience-design-vs-instructional-design/"/>
              </a:rPr>
              <a:t>design/</a:t>
            </a:r>
            <a:r>
              <a:rPr lang="en-US" sz="1097" spc="1">
                <a:solidFill>
                  <a:srgbClr val="000000"/>
                </a:solidFill>
                <a:latin typeface="Arial"/>
                <a:ea typeface="Arial"/>
                <a:cs typeface="Arial"/>
                <a:sym typeface="Arial"/>
                <a:hlinkClick r:id="rId12" tooltip="https://lxd.org/news/learning-experience-design-vs-instructional-design/"/>
              </a:rPr>
              <a:t> </a:t>
            </a:r>
          </a:p>
        </p:txBody>
      </p:sp>
      <p:sp>
        <p:nvSpPr>
          <p:cNvPr name="TextBox 10" id="10"/>
          <p:cNvSpPr txBox="true"/>
          <p:nvPr/>
        </p:nvSpPr>
        <p:spPr>
          <a:xfrm rot="0">
            <a:off x="3955037" y="882625"/>
            <a:ext cx="2850194" cy="1508112"/>
          </a:xfrm>
          <a:prstGeom prst="rect">
            <a:avLst/>
          </a:prstGeom>
        </p:spPr>
        <p:txBody>
          <a:bodyPr anchor="t" rtlCol="false" tIns="0" lIns="0" bIns="0" rIns="0">
            <a:spAutoFit/>
          </a:bodyPr>
          <a:lstStyle/>
          <a:p>
            <a:pPr algn="l">
              <a:lnSpc>
                <a:spcPts val="1475"/>
              </a:lnSpc>
            </a:pPr>
            <a:r>
              <a:rPr lang="en-US" sz="1097" spc="1">
                <a:solidFill>
                  <a:srgbClr val="000000"/>
                </a:solidFill>
                <a:latin typeface="Arial"/>
                <a:ea typeface="Arial"/>
                <a:cs typeface="Arial"/>
                <a:sym typeface="Arial"/>
              </a:rPr>
              <a:t>Through collaboration, the staff determines that the online LMS is the best way to collect data. The staff begins using the assessment feature to collect data.  As the data are collected, the administration and staff evaluate the effectiveness and </a:t>
            </a:r>
          </a:p>
          <a:p>
            <a:pPr algn="l">
              <a:lnSpc>
                <a:spcPts val="1358"/>
              </a:lnSpc>
            </a:pPr>
            <a:r>
              <a:rPr lang="en-US" sz="1097" spc="1">
                <a:solidFill>
                  <a:srgbClr val="000000"/>
                </a:solidFill>
                <a:latin typeface="Arial"/>
                <a:ea typeface="Arial"/>
                <a:cs typeface="Arial"/>
                <a:sym typeface="Arial"/>
              </a:rPr>
              <a:t>adjust accordingly. </a:t>
            </a:r>
          </a:p>
        </p:txBody>
      </p:sp>
      <p:sp>
        <p:nvSpPr>
          <p:cNvPr name="TextBox 11" id="11"/>
          <p:cNvSpPr txBox="true"/>
          <p:nvPr/>
        </p:nvSpPr>
        <p:spPr>
          <a:xfrm rot="0">
            <a:off x="914400" y="6762445"/>
            <a:ext cx="5986634" cy="1412881"/>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Adapted from </a:t>
            </a:r>
            <a:r>
              <a:rPr lang="en-US" b="true" sz="1097" i="true" spc="1">
                <a:solidFill>
                  <a:srgbClr val="000000"/>
                </a:solidFill>
                <a:latin typeface="Arial Bold Italics"/>
                <a:ea typeface="Arial Bold Italics"/>
                <a:cs typeface="Arial Bold Italics"/>
                <a:sym typeface="Arial Bold Italics"/>
              </a:rPr>
              <a:t>First Principles of Instruction</a:t>
            </a:r>
            <a:r>
              <a:rPr lang="en-US" sz="1097" spc="1">
                <a:solidFill>
                  <a:srgbClr val="000000"/>
                </a:solidFill>
                <a:latin typeface="Arial"/>
                <a:ea typeface="Arial"/>
                <a:cs typeface="Arial"/>
                <a:sym typeface="Arial"/>
              </a:rPr>
              <a:t>, by M. D. Merrill, 2012, Pfeiffer. Copyright 2012 by John Wiley &amp; Sons.</a:t>
            </a:r>
            <a:r>
              <a:rPr lang="en-US" b="true" sz="1097" i="true" spc="1">
                <a:solidFill>
                  <a:srgbClr val="000000"/>
                </a:solidFill>
                <a:latin typeface="Arial Bold Italics"/>
                <a:ea typeface="Arial Bold Italics"/>
                <a:cs typeface="Arial Bold Italics"/>
                <a:sym typeface="Arial Bold Italics"/>
              </a:rPr>
              <a:t> </a:t>
            </a:r>
          </a:p>
          <a:p>
            <a:pPr algn="l">
              <a:lnSpc>
                <a:spcPts val="2744"/>
              </a:lnSpc>
            </a:pPr>
            <a:r>
              <a:rPr lang="en-US" sz="1097" spc="1">
                <a:solidFill>
                  <a:srgbClr val="000000"/>
                </a:solidFill>
                <a:latin typeface="Arial"/>
                <a:ea typeface="Arial"/>
                <a:cs typeface="Arial"/>
                <a:sym typeface="Arial"/>
              </a:rPr>
              <a:t>David Merrill, an educational researcher, studied some of the most well-known instructional </a:t>
            </a:r>
          </a:p>
          <a:p>
            <a:pPr algn="l">
              <a:lnSpc>
                <a:spcPts val="548"/>
              </a:lnSpc>
            </a:pPr>
            <a:r>
              <a:rPr lang="en-US" sz="1097" spc="1">
                <a:solidFill>
                  <a:srgbClr val="000000"/>
                </a:solidFill>
                <a:latin typeface="Arial"/>
                <a:ea typeface="Arial"/>
                <a:cs typeface="Arial"/>
                <a:sym typeface="Arial"/>
              </a:rPr>
              <a:t>theories and models to identify their shared characteristics. His goal was to create a list of </a:t>
            </a:r>
          </a:p>
          <a:p>
            <a:pPr algn="l">
              <a:lnSpc>
                <a:spcPts val="2367"/>
              </a:lnSpc>
            </a:pPr>
            <a:r>
              <a:rPr lang="en-US" sz="1097" spc="1">
                <a:solidFill>
                  <a:srgbClr val="000000"/>
                </a:solidFill>
                <a:latin typeface="Arial"/>
                <a:ea typeface="Arial"/>
                <a:cs typeface="Arial"/>
                <a:sym typeface="Arial"/>
              </a:rPr>
              <a:t>common principles that would provide a more universal model for instructional design. This list </a:t>
            </a:r>
          </a:p>
          <a:p>
            <a:pPr algn="l">
              <a:lnSpc>
                <a:spcPts val="548"/>
              </a:lnSpc>
            </a:pPr>
            <a:r>
              <a:rPr lang="en-US" sz="1097" spc="1">
                <a:solidFill>
                  <a:srgbClr val="000000"/>
                </a:solidFill>
                <a:latin typeface="Arial"/>
                <a:ea typeface="Arial"/>
                <a:cs typeface="Arial"/>
                <a:sym typeface="Arial"/>
              </a:rPr>
              <a:t>of principles is Merrill’s First Principles of Instruction (Merrill, 2002). Merrill (2009) identified the </a:t>
            </a:r>
          </a:p>
          <a:p>
            <a:pPr algn="l">
              <a:lnSpc>
                <a:spcPts val="2355"/>
              </a:lnSpc>
            </a:pPr>
            <a:r>
              <a:rPr lang="en-US" sz="1097" spc="1">
                <a:solidFill>
                  <a:srgbClr val="000000"/>
                </a:solidFill>
                <a:latin typeface="Arial"/>
                <a:ea typeface="Arial"/>
                <a:cs typeface="Arial"/>
                <a:sym typeface="Arial"/>
              </a:rPr>
              <a:t>following principles as the First Principles of Instructional Design: </a:t>
            </a:r>
          </a:p>
        </p:txBody>
      </p:sp>
      <p:sp>
        <p:nvSpPr>
          <p:cNvPr name="TextBox 12" id="12"/>
          <p:cNvSpPr txBox="true"/>
          <p:nvPr/>
        </p:nvSpPr>
        <p:spPr>
          <a:xfrm rot="0">
            <a:off x="1371857" y="8186518"/>
            <a:ext cx="5165246" cy="880605"/>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Demonstration: Learning is promoted when learners observe a demonstration. </a:t>
            </a:r>
          </a:p>
          <a:p>
            <a:pPr algn="l">
              <a:lnSpc>
                <a:spcPts val="548"/>
              </a:lnSpc>
            </a:pPr>
            <a:r>
              <a:rPr lang="en-US" sz="1097" spc="3">
                <a:solidFill>
                  <a:srgbClr val="000000"/>
                </a:solidFill>
                <a:latin typeface="Arial"/>
                <a:ea typeface="Arial"/>
                <a:cs typeface="Arial"/>
                <a:sym typeface="Arial"/>
              </a:rPr>
              <a:t>2. Application: Learning is promoted when learners apply the new knowledge. </a:t>
            </a:r>
          </a:p>
          <a:p>
            <a:pPr algn="l">
              <a:lnSpc>
                <a:spcPts val="2370"/>
              </a:lnSpc>
            </a:pPr>
            <a:r>
              <a:rPr lang="en-US" sz="1097" spc="2">
                <a:solidFill>
                  <a:srgbClr val="000000"/>
                </a:solidFill>
                <a:latin typeface="Arial"/>
                <a:ea typeface="Arial"/>
                <a:cs typeface="Arial"/>
                <a:sym typeface="Arial"/>
              </a:rPr>
              <a:t>3. Task-centered: Learning is promoted when learners engage in a task-centered </a:t>
            </a:r>
          </a:p>
          <a:p>
            <a:pPr algn="l">
              <a:lnSpc>
                <a:spcPts val="548"/>
              </a:lnSpc>
            </a:pPr>
            <a:r>
              <a:rPr lang="en-US" sz="1097">
                <a:solidFill>
                  <a:srgbClr val="000000"/>
                </a:solidFill>
                <a:latin typeface="Arial"/>
                <a:ea typeface="Arial"/>
                <a:cs typeface="Arial"/>
                <a:sym typeface="Arial"/>
              </a:rPr>
              <a:t>instructional strategy. </a:t>
            </a:r>
          </a:p>
        </p:txBody>
      </p:sp>
      <p:sp>
        <p:nvSpPr>
          <p:cNvPr name="TextBox 13" id="13"/>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19 </a:t>
            </a:r>
          </a:p>
        </p:txBody>
      </p:sp>
      <p:sp>
        <p:nvSpPr>
          <p:cNvPr name="TextBox 14" id="1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5" id="15"/>
          <p:cNvSpPr txBox="true"/>
          <p:nvPr/>
        </p:nvSpPr>
        <p:spPr>
          <a:xfrm rot="0">
            <a:off x="914400" y="2656475"/>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16" id="16"/>
          <p:cNvSpPr txBox="true"/>
          <p:nvPr/>
        </p:nvSpPr>
        <p:spPr>
          <a:xfrm rot="0">
            <a:off x="1340968" y="4222728"/>
            <a:ext cx="39538" cy="202549"/>
          </a:xfrm>
          <a:prstGeom prst="rect">
            <a:avLst/>
          </a:prstGeom>
        </p:spPr>
        <p:txBody>
          <a:bodyPr anchor="t" rtlCol="false" tIns="0" lIns="0" bIns="0" rIns="0">
            <a:spAutoFit/>
          </a:bodyPr>
          <a:lstStyle/>
          <a:p>
            <a:pPr algn="l">
              <a:lnSpc>
                <a:spcPts val="1458"/>
              </a:lnSpc>
            </a:pPr>
            <a:r>
              <a:rPr lang="en-US" b="true" sz="1097">
                <a:solidFill>
                  <a:srgbClr val="000000"/>
                </a:solidFill>
                <a:latin typeface="Arial Bold"/>
                <a:ea typeface="Arial Bold"/>
                <a:cs typeface="Arial Bold"/>
                <a:sym typeface="Arial Bold"/>
              </a:rPr>
              <a:t> </a:t>
            </a:r>
          </a:p>
        </p:txBody>
      </p:sp>
      <p:sp>
        <p:nvSpPr>
          <p:cNvPr name="TextBox 17" id="17"/>
          <p:cNvSpPr txBox="true"/>
          <p:nvPr/>
        </p:nvSpPr>
        <p:spPr>
          <a:xfrm rot="0">
            <a:off x="914400" y="4407618"/>
            <a:ext cx="2400281" cy="202825"/>
          </a:xfrm>
          <a:prstGeom prst="rect">
            <a:avLst/>
          </a:prstGeom>
        </p:spPr>
        <p:txBody>
          <a:bodyPr anchor="t" rtlCol="false" tIns="0" lIns="0" bIns="0" rIns="0">
            <a:spAutoFit/>
          </a:bodyPr>
          <a:lstStyle/>
          <a:p>
            <a:pPr algn="l">
              <a:lnSpc>
                <a:spcPts val="1458"/>
              </a:lnSpc>
            </a:pPr>
            <a:r>
              <a:rPr lang="en-US" b="true" sz="1097" i="true" spc="1">
                <a:solidFill>
                  <a:srgbClr val="000000"/>
                </a:solidFill>
                <a:latin typeface="Arial Bold Italics"/>
                <a:ea typeface="Arial Bold Italics"/>
                <a:cs typeface="Arial Bold Italics"/>
                <a:sym typeface="Arial Bold Italics"/>
              </a:rPr>
              <a:t>Merrill’s First Principles of Instruction.</a:t>
            </a:r>
            <a:r>
              <a:rPr lang="en-US" sz="1097" spc="1">
                <a:solidFill>
                  <a:srgbClr val="000000"/>
                </a:solidFill>
                <a:latin typeface="Arial"/>
                <a:ea typeface="Arial"/>
                <a:cs typeface="Arial"/>
                <a:sym typeface="Arial"/>
              </a:rPr>
              <a:t> </a:t>
            </a:r>
          </a:p>
        </p:txBody>
      </p:sp>
      <p:sp>
        <p:nvSpPr>
          <p:cNvPr name="TextBox 18" id="18"/>
          <p:cNvSpPr txBox="true"/>
          <p:nvPr/>
        </p:nvSpPr>
        <p:spPr>
          <a:xfrm rot="0">
            <a:off x="914400" y="3595745"/>
            <a:ext cx="2850975" cy="616468"/>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First Principles of Instruction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Merrill’s Principles of Instruction </a:t>
            </a:r>
          </a:p>
        </p:txBody>
      </p:sp>
      <p:sp>
        <p:nvSpPr>
          <p:cNvPr name="TextBox 19" id="19"/>
          <p:cNvSpPr txBox="true"/>
          <p:nvPr/>
        </p:nvSpPr>
        <p:spPr>
          <a:xfrm rot="0">
            <a:off x="914400" y="4213203"/>
            <a:ext cx="633517"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13</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5503669"/>
            <a:ext cx="1088393" cy="9906"/>
          </a:xfrm>
          <a:custGeom>
            <a:avLst/>
            <a:gdLst/>
            <a:ahLst/>
            <a:cxnLst/>
            <a:rect r="r" b="b" t="t" l="l"/>
            <a:pathLst>
              <a:path h="9906" w="1088393">
                <a:moveTo>
                  <a:pt x="0" y="0"/>
                </a:moveTo>
                <a:lnTo>
                  <a:pt x="1088393" y="0"/>
                </a:lnTo>
                <a:lnTo>
                  <a:pt x="108839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931927" y="5318503"/>
            <a:ext cx="4650743" cy="9906"/>
          </a:xfrm>
          <a:custGeom>
            <a:avLst/>
            <a:gdLst/>
            <a:ahLst/>
            <a:cxnLst/>
            <a:rect r="r" b="b" t="t" l="l"/>
            <a:pathLst>
              <a:path h="9906" w="4650743">
                <a:moveTo>
                  <a:pt x="0" y="0"/>
                </a:moveTo>
                <a:lnTo>
                  <a:pt x="4650743" y="0"/>
                </a:lnTo>
                <a:lnTo>
                  <a:pt x="4650743"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37898" y="2370201"/>
            <a:ext cx="3911603" cy="2493007"/>
          </a:xfrm>
          <a:custGeom>
            <a:avLst/>
            <a:gdLst/>
            <a:ahLst/>
            <a:cxnLst/>
            <a:rect r="r" b="b" t="t" l="l"/>
            <a:pathLst>
              <a:path h="2493007" w="3911603">
                <a:moveTo>
                  <a:pt x="0" y="0"/>
                </a:moveTo>
                <a:lnTo>
                  <a:pt x="3911603" y="0"/>
                </a:lnTo>
                <a:lnTo>
                  <a:pt x="3911603" y="2493007"/>
                </a:lnTo>
                <a:lnTo>
                  <a:pt x="0" y="2493007"/>
                </a:lnTo>
                <a:lnTo>
                  <a:pt x="0" y="0"/>
                </a:lnTo>
                <a:close/>
              </a:path>
            </a:pathLst>
          </a:custGeom>
          <a:blipFill>
            <a:blip r:embed="rId6"/>
            <a:stretch>
              <a:fillRect l="0" t="0" r="0" b="0"/>
            </a:stretch>
          </a:blipFill>
        </p:spPr>
      </p:sp>
      <p:sp>
        <p:nvSpPr>
          <p:cNvPr name="TextBox 5" id="5"/>
          <p:cNvSpPr txBox="true"/>
          <p:nvPr/>
        </p:nvSpPr>
        <p:spPr>
          <a:xfrm rot="0">
            <a:off x="914400" y="4950162"/>
            <a:ext cx="5914615" cy="1058475"/>
          </a:xfrm>
          <a:prstGeom prst="rect">
            <a:avLst/>
          </a:prstGeom>
        </p:spPr>
        <p:txBody>
          <a:bodyPr anchor="t" rtlCol="false" tIns="0" lIns="0" bIns="0" rIns="0">
            <a:spAutoFit/>
          </a:bodyPr>
          <a:lstStyle/>
          <a:p>
            <a:pPr algn="just">
              <a:lnSpc>
                <a:spcPts val="1452"/>
              </a:lnSpc>
            </a:pPr>
            <a:r>
              <a:rPr lang="en-US" sz="1097" spc="1">
                <a:solidFill>
                  <a:srgbClr val="000000"/>
                </a:solidFill>
                <a:latin typeface="Arial"/>
                <a:ea typeface="Arial"/>
                <a:cs typeface="Arial"/>
                <a:sym typeface="Arial"/>
              </a:rPr>
              <a:t>Adapted from </a:t>
            </a:r>
            <a:r>
              <a:rPr lang="en-US" b="true" sz="1097" i="true" spc="1">
                <a:solidFill>
                  <a:srgbClr val="000000"/>
                </a:solidFill>
                <a:latin typeface="Arial Bold Italics"/>
                <a:ea typeface="Arial Bold Italics"/>
                <a:cs typeface="Arial Bold Italics"/>
                <a:sym typeface="Arial Bold Italics"/>
              </a:rPr>
              <a:t>Infographic Summary of Merrill’s Instructional Design Principles</a:t>
            </a:r>
            <a:r>
              <a:rPr lang="en-US" sz="1097" spc="1">
                <a:solidFill>
                  <a:srgbClr val="000000"/>
                </a:solidFill>
                <a:latin typeface="Arial"/>
                <a:ea typeface="Arial"/>
                <a:cs typeface="Arial"/>
                <a:sym typeface="Arial"/>
              </a:rPr>
              <a:t>, by Discover Learning, 2021 </a:t>
            </a:r>
            <a:r>
              <a:rPr lang="en-US" sz="1097" spc="1">
                <a:solidFill>
                  <a:srgbClr val="000000"/>
                </a:solidFill>
                <a:latin typeface="Arial"/>
                <a:ea typeface="Arial"/>
                <a:cs typeface="Arial"/>
                <a:sym typeface="Arial"/>
                <a:hlinkClick r:id="rId7" tooltip="https://discoverlearning.com.au/2021/06/how-to-apply-merrills-instructional-design-principles/"/>
              </a:rPr>
              <a:t>(</a:t>
            </a:r>
            <a:r>
              <a:rPr lang="en-US" sz="1097" spc="1">
                <a:solidFill>
                  <a:srgbClr val="B70404"/>
                </a:solidFill>
                <a:latin typeface="Arial"/>
                <a:ea typeface="Arial"/>
                <a:cs typeface="Arial"/>
                <a:sym typeface="Arial"/>
                <a:hlinkClick r:id="rId8" tooltip="https://discoverlearning.com.au/2021/06/how-to-apply-merrills-instructional-design-principles/"/>
              </a:rPr>
              <a:t>https://discoverlearning.com.au/2021/06/how-to-apply-merrills-instructional- design-principles/</a:t>
            </a:r>
            <a:r>
              <a:rPr lang="en-US" sz="1097" spc="1">
                <a:solidFill>
                  <a:srgbClr val="000000"/>
                </a:solidFill>
                <a:latin typeface="Arial"/>
                <a:ea typeface="Arial"/>
                <a:cs typeface="Arial"/>
                <a:sym typeface="Arial"/>
                <a:hlinkClick r:id="rId9" tooltip="https://discoverlearning.com.au/2021/06/how-to-apply-merrills-instructional-design-principles/"/>
              </a:rPr>
              <a:t>)</a:t>
            </a:r>
            <a:r>
              <a:rPr lang="en-US" sz="1097" spc="1">
                <a:solidFill>
                  <a:srgbClr val="000000"/>
                </a:solidFill>
                <a:latin typeface="Arial"/>
                <a:ea typeface="Arial"/>
                <a:cs typeface="Arial"/>
                <a:sym typeface="Arial"/>
              </a:rPr>
              <a:t>. Copyright 2021 by Discover Learning. Used under fair use for educational purposes. </a:t>
            </a:r>
          </a:p>
          <a:p>
            <a:pPr algn="just">
              <a:lnSpc>
                <a:spcPts val="1679"/>
              </a:lnSpc>
            </a:pPr>
            <a:r>
              <a:rPr lang="en-US" b="true" sz="1200" spc="4">
                <a:solidFill>
                  <a:srgbClr val="05213B"/>
                </a:solidFill>
                <a:latin typeface="Arial Bold"/>
                <a:ea typeface="Arial Bold"/>
                <a:cs typeface="Arial Bold"/>
                <a:sym typeface="Arial Bold"/>
              </a:rPr>
              <a:t>Example</a:t>
            </a:r>
          </a:p>
        </p:txBody>
      </p:sp>
      <p:sp>
        <p:nvSpPr>
          <p:cNvPr name="TextBox 6" id="6"/>
          <p:cNvSpPr txBox="true"/>
          <p:nvPr/>
        </p:nvSpPr>
        <p:spPr>
          <a:xfrm rot="0">
            <a:off x="1371857" y="876529"/>
            <a:ext cx="5473246" cy="941946"/>
          </a:xfrm>
          <a:prstGeom prst="rect">
            <a:avLst/>
          </a:prstGeom>
        </p:spPr>
        <p:txBody>
          <a:bodyPr anchor="t" rtlCol="false" tIns="0" lIns="0" bIns="0" rIns="0">
            <a:spAutoFit/>
          </a:bodyPr>
          <a:lstStyle/>
          <a:p>
            <a:pPr algn="just">
              <a:lnSpc>
                <a:spcPts val="1458"/>
              </a:lnSpc>
            </a:pPr>
            <a:r>
              <a:rPr lang="en-US" sz="1097" spc="2">
                <a:solidFill>
                  <a:srgbClr val="000000"/>
                </a:solidFill>
                <a:latin typeface="Arial"/>
                <a:ea typeface="Arial"/>
                <a:cs typeface="Arial"/>
                <a:sym typeface="Arial"/>
              </a:rPr>
              <a:t>4. Activation: Learning is promoted when learners activate relevant prior knowledge or experience. 5. Integration: Learning is promoted when learners integrate their new knowledge into their everyday world. (Merrill, 2009, p. 4-5) </a:t>
            </a:r>
          </a:p>
        </p:txBody>
      </p:sp>
      <p:sp>
        <p:nvSpPr>
          <p:cNvPr name="TextBox 7" id="7"/>
          <p:cNvSpPr txBox="true"/>
          <p:nvPr/>
        </p:nvSpPr>
        <p:spPr>
          <a:xfrm rot="0">
            <a:off x="1573025" y="5762635"/>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8" id="8"/>
          <p:cNvSpPr txBox="true"/>
          <p:nvPr/>
        </p:nvSpPr>
        <p:spPr>
          <a:xfrm rot="0">
            <a:off x="914400" y="5997673"/>
            <a:ext cx="5798668" cy="406765"/>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Merril’s First Principles of Instruction could be used to train volunteers on how to respond to </a:t>
            </a:r>
          </a:p>
          <a:p>
            <a:pPr algn="l">
              <a:lnSpc>
                <a:spcPts val="1230"/>
              </a:lnSpc>
            </a:pPr>
            <a:r>
              <a:rPr lang="en-US" sz="1097" spc="1">
                <a:solidFill>
                  <a:srgbClr val="000000"/>
                </a:solidFill>
                <a:latin typeface="Arial"/>
                <a:ea typeface="Arial"/>
                <a:cs typeface="Arial"/>
                <a:sym typeface="Arial"/>
              </a:rPr>
              <a:t>challenging scenarios when presenting in front of an audience. </a:t>
            </a:r>
          </a:p>
        </p:txBody>
      </p:sp>
      <p:sp>
        <p:nvSpPr>
          <p:cNvPr name="TextBox 9" id="9"/>
          <p:cNvSpPr txBox="true"/>
          <p:nvPr/>
        </p:nvSpPr>
        <p:spPr>
          <a:xfrm rot="0">
            <a:off x="1371857" y="6364576"/>
            <a:ext cx="5591594" cy="2727693"/>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Problem/Task: Present the problem by sharing real-world scenarios of challenging </a:t>
            </a:r>
          </a:p>
          <a:p>
            <a:pPr algn="l">
              <a:lnSpc>
                <a:spcPts val="548"/>
              </a:lnSpc>
            </a:pPr>
            <a:r>
              <a:rPr lang="en-US" sz="1097" spc="1">
                <a:solidFill>
                  <a:srgbClr val="000000"/>
                </a:solidFill>
                <a:latin typeface="Arial"/>
                <a:ea typeface="Arial"/>
                <a:cs typeface="Arial"/>
                <a:sym typeface="Arial"/>
              </a:rPr>
              <a:t>situations that have happened during presentations. </a:t>
            </a:r>
          </a:p>
          <a:p>
            <a:pPr algn="l">
              <a:lnSpc>
                <a:spcPts val="2367"/>
              </a:lnSpc>
            </a:pPr>
            <a:r>
              <a:rPr lang="en-US" sz="1097" spc="2">
                <a:solidFill>
                  <a:srgbClr val="000000"/>
                </a:solidFill>
                <a:latin typeface="Arial"/>
                <a:ea typeface="Arial"/>
                <a:cs typeface="Arial"/>
                <a:sym typeface="Arial"/>
              </a:rPr>
              <a:t>2. Activation: Invite discussion about commonalities volunteers have witnessed in great </a:t>
            </a:r>
          </a:p>
          <a:p>
            <a:pPr algn="l">
              <a:lnSpc>
                <a:spcPts val="548"/>
              </a:lnSpc>
            </a:pPr>
            <a:r>
              <a:rPr lang="en-US" sz="1097" spc="1">
                <a:solidFill>
                  <a:srgbClr val="000000"/>
                </a:solidFill>
                <a:latin typeface="Arial"/>
                <a:ea typeface="Arial"/>
                <a:cs typeface="Arial"/>
                <a:sym typeface="Arial"/>
              </a:rPr>
              <a:t>de-escalation scenarios versus commonalities they have witnessed in bad de-escalation </a:t>
            </a:r>
          </a:p>
          <a:p>
            <a:pPr algn="l">
              <a:lnSpc>
                <a:spcPts val="2355"/>
              </a:lnSpc>
            </a:pPr>
            <a:r>
              <a:rPr lang="en-US" sz="1097" spc="1">
                <a:solidFill>
                  <a:srgbClr val="000000"/>
                </a:solidFill>
                <a:latin typeface="Arial"/>
                <a:ea typeface="Arial"/>
                <a:cs typeface="Arial"/>
                <a:sym typeface="Arial"/>
              </a:rPr>
              <a:t>attempts. </a:t>
            </a:r>
          </a:p>
          <a:p>
            <a:pPr algn="l">
              <a:lnSpc>
                <a:spcPts val="561"/>
              </a:lnSpc>
            </a:pPr>
            <a:r>
              <a:rPr lang="en-US" sz="1097" spc="2">
                <a:solidFill>
                  <a:srgbClr val="000000"/>
                </a:solidFill>
                <a:latin typeface="Arial"/>
                <a:ea typeface="Arial"/>
                <a:cs typeface="Arial"/>
                <a:sym typeface="Arial"/>
              </a:rPr>
              <a:t>3. Demonstration: Invite volunteers to try and challenge the trainer with various </a:t>
            </a:r>
          </a:p>
          <a:p>
            <a:pPr algn="l">
              <a:lnSpc>
                <a:spcPts val="2343"/>
              </a:lnSpc>
            </a:pPr>
            <a:r>
              <a:rPr lang="en-US" sz="1097">
                <a:solidFill>
                  <a:srgbClr val="000000"/>
                </a:solidFill>
                <a:latin typeface="Arial"/>
                <a:ea typeface="Arial"/>
                <a:cs typeface="Arial"/>
                <a:sym typeface="Arial"/>
              </a:rPr>
              <a:t>situations or scenarios to see how they respond to challenging situations. Offer an </a:t>
            </a:r>
          </a:p>
          <a:p>
            <a:pPr algn="l">
              <a:lnSpc>
                <a:spcPts val="573"/>
              </a:lnSpc>
            </a:pPr>
            <a:r>
              <a:rPr lang="en-US" sz="1097" spc="1">
                <a:solidFill>
                  <a:srgbClr val="000000"/>
                </a:solidFill>
                <a:latin typeface="Arial"/>
                <a:ea typeface="Arial"/>
                <a:cs typeface="Arial"/>
                <a:sym typeface="Arial"/>
              </a:rPr>
              <a:t>example challenge situation to get volunteers thinking. </a:t>
            </a:r>
          </a:p>
          <a:p>
            <a:pPr algn="l">
              <a:lnSpc>
                <a:spcPts val="2331"/>
              </a:lnSpc>
            </a:pPr>
            <a:r>
              <a:rPr lang="en-US" sz="1097" spc="2">
                <a:solidFill>
                  <a:srgbClr val="000000"/>
                </a:solidFill>
                <a:latin typeface="Arial"/>
                <a:ea typeface="Arial"/>
                <a:cs typeface="Arial"/>
                <a:sym typeface="Arial"/>
              </a:rPr>
              <a:t>4. Application: Reverse the roles of the trainer and volunteers to practice responding </a:t>
            </a:r>
          </a:p>
          <a:p>
            <a:pPr algn="l">
              <a:lnSpc>
                <a:spcPts val="585"/>
              </a:lnSpc>
            </a:pPr>
            <a:r>
              <a:rPr lang="en-US" sz="1097">
                <a:solidFill>
                  <a:srgbClr val="000000"/>
                </a:solidFill>
                <a:latin typeface="Arial"/>
                <a:ea typeface="Arial"/>
                <a:cs typeface="Arial"/>
                <a:sym typeface="Arial"/>
              </a:rPr>
              <a:t>appropriately to challenging situations. The trainer can offer tips, corrections, </a:t>
            </a:r>
          </a:p>
          <a:p>
            <a:pPr algn="l">
              <a:lnSpc>
                <a:spcPts val="2318"/>
              </a:lnSpc>
            </a:pPr>
            <a:r>
              <a:rPr lang="en-US" sz="1097" spc="1">
                <a:solidFill>
                  <a:srgbClr val="000000"/>
                </a:solidFill>
                <a:latin typeface="Arial"/>
                <a:ea typeface="Arial"/>
                <a:cs typeface="Arial"/>
                <a:sym typeface="Arial"/>
              </a:rPr>
              <a:t>clarifications, and other guidance as needed (especially at first), until volunteers </a:t>
            </a:r>
          </a:p>
          <a:p>
            <a:pPr algn="l">
              <a:lnSpc>
                <a:spcPts val="585"/>
              </a:lnSpc>
            </a:pPr>
            <a:r>
              <a:rPr lang="en-US" sz="1097" spc="1">
                <a:solidFill>
                  <a:srgbClr val="000000"/>
                </a:solidFill>
                <a:latin typeface="Arial"/>
                <a:ea typeface="Arial"/>
                <a:cs typeface="Arial"/>
                <a:sym typeface="Arial"/>
              </a:rPr>
              <a:t>consistently respond to challenge scenarios appropriately. Afterward, ask volunteers to </a:t>
            </a:r>
          </a:p>
          <a:p>
            <a:pPr algn="l">
              <a:lnSpc>
                <a:spcPts val="2335"/>
              </a:lnSpc>
            </a:pPr>
            <a:r>
              <a:rPr lang="en-US" sz="1097" spc="1">
                <a:solidFill>
                  <a:srgbClr val="000000"/>
                </a:solidFill>
                <a:latin typeface="Arial"/>
                <a:ea typeface="Arial"/>
                <a:cs typeface="Arial"/>
                <a:sym typeface="Arial"/>
              </a:rPr>
              <a:t>independently evaluate case study situations to determine what went right and what </a:t>
            </a:r>
          </a:p>
          <a:p>
            <a:pPr algn="l">
              <a:lnSpc>
                <a:spcPts val="568"/>
              </a:lnSpc>
            </a:pPr>
            <a:r>
              <a:rPr lang="en-US" sz="1097" spc="1">
                <a:solidFill>
                  <a:srgbClr val="000000"/>
                </a:solidFill>
                <a:latin typeface="Arial"/>
                <a:ea typeface="Arial"/>
                <a:cs typeface="Arial"/>
                <a:sym typeface="Arial"/>
              </a:rPr>
              <a:t>went wrong in the interaction. If the interaction went wrong, ask the volunteer to provide </a:t>
            </a:r>
          </a:p>
        </p:txBody>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20 </a:t>
            </a:r>
          </a:p>
        </p:txBody>
      </p:sp>
      <p:sp>
        <p:nvSpPr>
          <p:cNvPr name="TextBox 11" id="1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2" id="12"/>
          <p:cNvSpPr txBox="true"/>
          <p:nvPr/>
        </p:nvSpPr>
        <p:spPr>
          <a:xfrm rot="0">
            <a:off x="914400" y="1892913"/>
            <a:ext cx="4000100" cy="396478"/>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14</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Infographic summary of Merrill’s instructional design principles.</a:t>
            </a:r>
            <a:r>
              <a:rPr lang="en-US" sz="1097" spc="1">
                <a:solidFill>
                  <a:srgbClr val="000000"/>
                </a:solidFill>
                <a:latin typeface="Arial"/>
                <a:ea typeface="Arial"/>
                <a:cs typeface="Arial"/>
                <a:sym typeface="Arial"/>
              </a:rPr>
              <a:t>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3992375"/>
            <a:ext cx="3930653" cy="9906"/>
          </a:xfrm>
          <a:custGeom>
            <a:avLst/>
            <a:gdLst/>
            <a:ahLst/>
            <a:cxnLst/>
            <a:rect r="r" b="b" t="t" l="l"/>
            <a:pathLst>
              <a:path h="9906" w="3930653">
                <a:moveTo>
                  <a:pt x="0" y="0"/>
                </a:moveTo>
                <a:lnTo>
                  <a:pt x="3930653" y="0"/>
                </a:lnTo>
                <a:lnTo>
                  <a:pt x="393065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4832861"/>
            <a:ext cx="3518411" cy="9906"/>
          </a:xfrm>
          <a:custGeom>
            <a:avLst/>
            <a:gdLst/>
            <a:ahLst/>
            <a:cxnLst/>
            <a:rect r="r" b="b" t="t" l="l"/>
            <a:pathLst>
              <a:path h="9906" w="3518411">
                <a:moveTo>
                  <a:pt x="0" y="0"/>
                </a:moveTo>
                <a:lnTo>
                  <a:pt x="3518411" y="0"/>
                </a:lnTo>
                <a:lnTo>
                  <a:pt x="351841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3337055"/>
            <a:ext cx="3145031" cy="9906"/>
          </a:xfrm>
          <a:custGeom>
            <a:avLst/>
            <a:gdLst/>
            <a:ahLst/>
            <a:cxnLst/>
            <a:rect r="r" b="b" t="t" l="l"/>
            <a:pathLst>
              <a:path h="9906" w="3145031">
                <a:moveTo>
                  <a:pt x="0" y="0"/>
                </a:moveTo>
                <a:lnTo>
                  <a:pt x="3145031" y="0"/>
                </a:lnTo>
                <a:lnTo>
                  <a:pt x="3145031"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869949" y="5466331"/>
            <a:ext cx="3610613" cy="9906"/>
          </a:xfrm>
          <a:custGeom>
            <a:avLst/>
            <a:gdLst/>
            <a:ahLst/>
            <a:cxnLst/>
            <a:rect r="r" b="b" t="t" l="l"/>
            <a:pathLst>
              <a:path h="9906" w="3610613">
                <a:moveTo>
                  <a:pt x="0" y="0"/>
                </a:moveTo>
                <a:lnTo>
                  <a:pt x="3610613" y="0"/>
                </a:lnTo>
                <a:lnTo>
                  <a:pt x="3610613"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057401" y="3807971"/>
            <a:ext cx="2500379" cy="9906"/>
          </a:xfrm>
          <a:custGeom>
            <a:avLst/>
            <a:gdLst/>
            <a:ahLst/>
            <a:cxnLst/>
            <a:rect r="r" b="b" t="t" l="l"/>
            <a:pathLst>
              <a:path h="9906" w="2500379">
                <a:moveTo>
                  <a:pt x="0" y="0"/>
                </a:moveTo>
                <a:lnTo>
                  <a:pt x="2500379" y="0"/>
                </a:lnTo>
                <a:lnTo>
                  <a:pt x="2500379"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3111503" y="3151889"/>
            <a:ext cx="2499617" cy="9906"/>
          </a:xfrm>
          <a:custGeom>
            <a:avLst/>
            <a:gdLst/>
            <a:ahLst/>
            <a:cxnLst/>
            <a:rect r="r" b="b" t="t" l="l"/>
            <a:pathLst>
              <a:path h="9906" w="2499617">
                <a:moveTo>
                  <a:pt x="0" y="0"/>
                </a:moveTo>
                <a:lnTo>
                  <a:pt x="2499617" y="0"/>
                </a:lnTo>
                <a:lnTo>
                  <a:pt x="2499617"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4027675" y="4648457"/>
            <a:ext cx="2499360" cy="9906"/>
          </a:xfrm>
          <a:custGeom>
            <a:avLst/>
            <a:gdLst/>
            <a:ahLst/>
            <a:cxnLst/>
            <a:rect r="r" b="b" t="t" l="l"/>
            <a:pathLst>
              <a:path h="9906" w="2499360">
                <a:moveTo>
                  <a:pt x="0" y="0"/>
                </a:moveTo>
                <a:lnTo>
                  <a:pt x="2499360" y="0"/>
                </a:lnTo>
                <a:lnTo>
                  <a:pt x="2499360"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914400" y="6573898"/>
            <a:ext cx="4206364" cy="1551937"/>
          </a:xfrm>
          <a:custGeom>
            <a:avLst/>
            <a:gdLst/>
            <a:ahLst/>
            <a:cxnLst/>
            <a:rect r="r" b="b" t="t" l="l"/>
            <a:pathLst>
              <a:path h="1551937" w="4206364">
                <a:moveTo>
                  <a:pt x="0" y="0"/>
                </a:moveTo>
                <a:lnTo>
                  <a:pt x="4206364" y="0"/>
                </a:lnTo>
                <a:lnTo>
                  <a:pt x="4206364" y="1551937"/>
                </a:lnTo>
                <a:lnTo>
                  <a:pt x="0" y="1551937"/>
                </a:lnTo>
                <a:lnTo>
                  <a:pt x="0" y="0"/>
                </a:lnTo>
                <a:close/>
              </a:path>
            </a:pathLst>
          </a:custGeom>
          <a:blipFill>
            <a:blip r:embed="rId16"/>
            <a:stretch>
              <a:fillRect l="0" t="0" r="0" b="0"/>
            </a:stretch>
          </a:blipFill>
        </p:spPr>
      </p:sp>
      <p:sp>
        <p:nvSpPr>
          <p:cNvPr name="TextBox 10" id="10"/>
          <p:cNvSpPr txBox="true"/>
          <p:nvPr/>
        </p:nvSpPr>
        <p:spPr>
          <a:xfrm rot="0">
            <a:off x="914400" y="2313156"/>
            <a:ext cx="5635571" cy="20254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Clark, R. C. (2003). Building Expertise: Cognitive Methods for Training and Performance </a:t>
            </a:r>
          </a:p>
        </p:txBody>
      </p:sp>
      <p:sp>
        <p:nvSpPr>
          <p:cNvPr name="TextBox 11" id="11"/>
          <p:cNvSpPr txBox="true"/>
          <p:nvPr/>
        </p:nvSpPr>
        <p:spPr>
          <a:xfrm rot="0">
            <a:off x="1371857" y="2497560"/>
            <a:ext cx="5405780" cy="20254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Improvement . Washington D.C., International Society for Performance Improvement. </a:t>
            </a:r>
          </a:p>
        </p:txBody>
      </p:sp>
      <p:sp>
        <p:nvSpPr>
          <p:cNvPr name="TextBox 12" id="12"/>
          <p:cNvSpPr txBox="true"/>
          <p:nvPr/>
        </p:nvSpPr>
        <p:spPr>
          <a:xfrm rot="0">
            <a:off x="914400" y="2659971"/>
            <a:ext cx="5693112"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Merrill, M. D. (2002). First Principles of Instruction. </a:t>
            </a:r>
            <a:r>
              <a:rPr lang="en-US" b="true" sz="1097" i="true" spc="1">
                <a:solidFill>
                  <a:srgbClr val="000000"/>
                </a:solidFill>
                <a:latin typeface="Arial Bold Italics"/>
                <a:ea typeface="Arial Bold Italics"/>
                <a:cs typeface="Arial Bold Italics"/>
                <a:sym typeface="Arial Bold Italics"/>
              </a:rPr>
              <a:t>Educational Technology Research and </a:t>
            </a:r>
          </a:p>
        </p:txBody>
      </p:sp>
      <p:sp>
        <p:nvSpPr>
          <p:cNvPr name="TextBox 13" id="13"/>
          <p:cNvSpPr txBox="true"/>
          <p:nvPr/>
        </p:nvSpPr>
        <p:spPr>
          <a:xfrm rot="0">
            <a:off x="1371857" y="3053915"/>
            <a:ext cx="4323217" cy="302266"/>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Development.</a:t>
            </a:r>
            <a:r>
              <a:rPr lang="en-US" sz="1097" spc="1">
                <a:solidFill>
                  <a:srgbClr val="000000"/>
                </a:solidFill>
                <a:latin typeface="Arial"/>
                <a:ea typeface="Arial"/>
                <a:cs typeface="Arial"/>
                <a:sym typeface="Arial"/>
              </a:rPr>
              <a:t> 50(3), 43-59.</a:t>
            </a:r>
            <a:r>
              <a:rPr lang="en-US" sz="1097" spc="1">
                <a:solidFill>
                  <a:srgbClr val="000000"/>
                </a:solidFill>
                <a:latin typeface="Arial"/>
                <a:ea typeface="Arial"/>
                <a:cs typeface="Arial"/>
                <a:sym typeface="Arial"/>
                <a:hlinkClick r:id="rId17" tooltip="https://mdavidmerrill.wordpress.com/wp-content/uploads/2019/04/firstprinciplesbymerrill.pdf"/>
              </a:rPr>
              <a:t> </a:t>
            </a:r>
            <a:r>
              <a:rPr lang="en-US" sz="1097" spc="1">
                <a:solidFill>
                  <a:srgbClr val="B70404"/>
                </a:solidFill>
                <a:latin typeface="Arial"/>
                <a:ea typeface="Arial"/>
                <a:cs typeface="Arial"/>
                <a:sym typeface="Arial"/>
                <a:hlinkClick r:id="rId18" tooltip="https://mdavidmerrill.wordpress.com/wp-content/uploads/2019/04/firstprinciplesbymerrill.pdf"/>
              </a:rPr>
              <a:t>https://mdavidmerrill.wordpress.com/wp-</a:t>
            </a:r>
          </a:p>
          <a:p>
            <a:pPr algn="l">
              <a:lnSpc>
                <a:spcPts val="2367"/>
              </a:lnSpc>
            </a:pPr>
            <a:r>
              <a:rPr lang="en-US" sz="1097" spc="1">
                <a:solidFill>
                  <a:srgbClr val="B70404"/>
                </a:solidFill>
                <a:latin typeface="Arial"/>
                <a:ea typeface="Arial"/>
                <a:cs typeface="Arial"/>
                <a:sym typeface="Arial"/>
                <a:hlinkClick r:id="rId19" tooltip="https://mdavidmerrill.wordpress.com/wp-content/uploads/2019/04/firstprinciplesbymerrill.pdf"/>
              </a:rPr>
              <a:t>content/uploads/2019/04/firstprinciplesbymerrill.pdf</a:t>
            </a:r>
            <a:r>
              <a:rPr lang="en-US" sz="1097" spc="1">
                <a:solidFill>
                  <a:srgbClr val="000000"/>
                </a:solidFill>
                <a:latin typeface="Arial"/>
                <a:ea typeface="Arial"/>
                <a:cs typeface="Arial"/>
                <a:sym typeface="Arial"/>
                <a:hlinkClick r:id="rId20" tooltip="https://mdavidmerrill.wordpress.com/wp-content/uploads/2019/04/firstprinciplesbymerrill.pdf"/>
              </a:rPr>
              <a:t> </a:t>
            </a:r>
          </a:p>
        </p:txBody>
      </p:sp>
      <p:sp>
        <p:nvSpPr>
          <p:cNvPr name="TextBox 14" id="14"/>
          <p:cNvSpPr txBox="true"/>
          <p:nvPr/>
        </p:nvSpPr>
        <p:spPr>
          <a:xfrm rot="0">
            <a:off x="914400" y="3372441"/>
            <a:ext cx="6049928" cy="269500"/>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Merrill, M. D. (2007). A task-centered instructional strategy. </a:t>
            </a:r>
            <a:r>
              <a:rPr lang="en-US" b="true" sz="1097" i="true" spc="1">
                <a:solidFill>
                  <a:srgbClr val="000000"/>
                </a:solidFill>
                <a:latin typeface="Arial Bold Italics"/>
                <a:ea typeface="Arial Bold Italics"/>
                <a:cs typeface="Arial Bold Italics"/>
                <a:sym typeface="Arial Bold Italics"/>
              </a:rPr>
              <a:t>Journal of Research on Technology </a:t>
            </a:r>
          </a:p>
        </p:txBody>
      </p:sp>
      <p:sp>
        <p:nvSpPr>
          <p:cNvPr name="TextBox 15" id="15"/>
          <p:cNvSpPr txBox="true"/>
          <p:nvPr/>
        </p:nvSpPr>
        <p:spPr>
          <a:xfrm rot="0">
            <a:off x="1371857" y="3690957"/>
            <a:ext cx="4268810" cy="320554"/>
          </a:xfrm>
          <a:prstGeom prst="rect">
            <a:avLst/>
          </a:prstGeom>
        </p:spPr>
        <p:txBody>
          <a:bodyPr anchor="t" rtlCol="false" tIns="0" lIns="0" bIns="0" rIns="0">
            <a:spAutoFit/>
          </a:bodyPr>
          <a:lstStyle/>
          <a:p>
            <a:pPr algn="l">
              <a:lnSpc>
                <a:spcPts val="782"/>
              </a:lnSpc>
            </a:pPr>
            <a:r>
              <a:rPr lang="en-US" b="true" sz="1097" i="true" spc="1">
                <a:solidFill>
                  <a:srgbClr val="000000"/>
                </a:solidFill>
                <a:latin typeface="Arial Bold Italics"/>
                <a:ea typeface="Arial Bold Italics"/>
                <a:cs typeface="Arial Bold Italics"/>
                <a:sym typeface="Arial Bold Italics"/>
              </a:rPr>
              <a:t>in Education</a:t>
            </a:r>
            <a:r>
              <a:rPr lang="en-US" sz="1097" spc="1">
                <a:solidFill>
                  <a:srgbClr val="000000"/>
                </a:solidFill>
                <a:latin typeface="Arial"/>
                <a:ea typeface="Arial"/>
                <a:cs typeface="Arial"/>
                <a:sym typeface="Arial"/>
              </a:rPr>
              <a:t>, 40(1), 33-50.</a:t>
            </a:r>
            <a:r>
              <a:rPr lang="en-US" sz="1097" spc="1">
                <a:solidFill>
                  <a:srgbClr val="000000"/>
                </a:solidFill>
                <a:latin typeface="Arial"/>
                <a:ea typeface="Arial"/>
                <a:cs typeface="Arial"/>
                <a:sym typeface="Arial"/>
                <a:hlinkClick r:id="rId21" tooltip="https://mdavidmerrill.wordpress.com/wp-content/uploads/2019/04/task_centered_strategy_published.pdf"/>
              </a:rPr>
              <a:t> </a:t>
            </a:r>
            <a:r>
              <a:rPr lang="en-US" sz="1097" spc="1">
                <a:solidFill>
                  <a:srgbClr val="B70404"/>
                </a:solidFill>
                <a:latin typeface="Arial"/>
                <a:ea typeface="Arial"/>
                <a:cs typeface="Arial"/>
                <a:sym typeface="Arial"/>
                <a:hlinkClick r:id="rId22" tooltip="https://mdavidmerrill.wordpress.com/wp-content/uploads/2019/04/task_centered_strategy_published.pdf"/>
              </a:rPr>
              <a:t>https://mdavidmerrill.wordpress.com/wp-</a:t>
            </a:r>
          </a:p>
          <a:p>
            <a:pPr algn="l">
              <a:lnSpc>
                <a:spcPts val="2121"/>
              </a:lnSpc>
            </a:pPr>
            <a:r>
              <a:rPr lang="en-US" sz="1097" spc="1">
                <a:solidFill>
                  <a:srgbClr val="B70404"/>
                </a:solidFill>
                <a:latin typeface="Arial"/>
                <a:ea typeface="Arial"/>
                <a:cs typeface="Arial"/>
                <a:sym typeface="Arial"/>
                <a:hlinkClick r:id="rId23" tooltip="https://mdavidmerrill.wordpress.com/wp-content/uploads/2019/04/task_centered_strategy_published.pdf"/>
              </a:rPr>
              <a:t>content/uploads/2019/04/task_centered_strategy_published.pdf</a:t>
            </a:r>
            <a:r>
              <a:rPr lang="en-US" sz="1097" spc="1">
                <a:solidFill>
                  <a:srgbClr val="000000"/>
                </a:solidFill>
                <a:latin typeface="Arial"/>
                <a:ea typeface="Arial"/>
                <a:cs typeface="Arial"/>
                <a:sym typeface="Arial"/>
                <a:hlinkClick r:id="rId24" tooltip="https://mdavidmerrill.wordpress.com/wp-content/uploads/2019/04/task_centered_strategy_published.pdf"/>
              </a:rPr>
              <a:t> </a:t>
            </a:r>
          </a:p>
        </p:txBody>
      </p:sp>
      <p:sp>
        <p:nvSpPr>
          <p:cNvPr name="TextBox 16" id="16"/>
          <p:cNvSpPr txBox="true"/>
          <p:nvPr/>
        </p:nvSpPr>
        <p:spPr>
          <a:xfrm rot="0">
            <a:off x="914400" y="4009749"/>
            <a:ext cx="5008940" cy="288274"/>
          </a:xfrm>
          <a:prstGeom prst="rect">
            <a:avLst/>
          </a:prstGeom>
        </p:spPr>
        <p:txBody>
          <a:bodyPr anchor="t" rtlCol="false" tIns="0" lIns="0" bIns="0" rIns="0">
            <a:spAutoFit/>
          </a:bodyPr>
          <a:lstStyle/>
          <a:p>
            <a:pPr algn="l">
              <a:lnSpc>
                <a:spcPts val="2391"/>
              </a:lnSpc>
            </a:pPr>
            <a:r>
              <a:rPr lang="en-US" sz="1097">
                <a:solidFill>
                  <a:srgbClr val="000000"/>
                </a:solidFill>
                <a:latin typeface="Arial"/>
                <a:ea typeface="Arial"/>
                <a:cs typeface="Arial"/>
                <a:sym typeface="Arial"/>
              </a:rPr>
              <a:t>Merrill, M. D. (2009). First Principles of Instruction. In C. M. Reigeluth &amp; A. Carr </a:t>
            </a:r>
          </a:p>
        </p:txBody>
      </p:sp>
      <p:sp>
        <p:nvSpPr>
          <p:cNvPr name="TextBox 17" id="17"/>
          <p:cNvSpPr txBox="true"/>
          <p:nvPr/>
        </p:nvSpPr>
        <p:spPr>
          <a:xfrm rot="0">
            <a:off x="1371857" y="4366089"/>
            <a:ext cx="5548798" cy="48590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(Eds.),</a:t>
            </a:r>
            <a:r>
              <a:rPr lang="en-US" b="true" sz="1097" i="true" spc="1">
                <a:solidFill>
                  <a:srgbClr val="000000"/>
                </a:solidFill>
                <a:latin typeface="Arial Bold Italics"/>
                <a:ea typeface="Arial Bold Italics"/>
                <a:cs typeface="Arial Bold Italics"/>
                <a:sym typeface="Arial Bold Italics"/>
              </a:rPr>
              <a:t> Instructional Design Theories and Models: Building a Common Knowledge Base </a:t>
            </a:r>
          </a:p>
          <a:p>
            <a:pPr algn="l">
              <a:lnSpc>
                <a:spcPts val="2355"/>
              </a:lnSpc>
            </a:pPr>
            <a:r>
              <a:rPr lang="en-US" b="true" sz="1097" i="true" spc="1">
                <a:solidFill>
                  <a:srgbClr val="000000"/>
                </a:solidFill>
                <a:latin typeface="Arial Bold Italics"/>
                <a:ea typeface="Arial Bold Italics"/>
                <a:cs typeface="Arial Bold Italics"/>
                <a:sym typeface="Arial Bold Italics"/>
              </a:rPr>
              <a:t>(Vol. III).</a:t>
            </a:r>
            <a:r>
              <a:rPr lang="en-US" sz="1097" spc="1">
                <a:solidFill>
                  <a:srgbClr val="000000"/>
                </a:solidFill>
                <a:latin typeface="Arial"/>
                <a:ea typeface="Arial"/>
                <a:cs typeface="Arial"/>
                <a:sym typeface="Arial"/>
              </a:rPr>
              <a:t> New York: Routledge Publishers.</a:t>
            </a:r>
            <a:r>
              <a:rPr lang="en-US" sz="1097" spc="1">
                <a:solidFill>
                  <a:srgbClr val="000000"/>
                </a:solidFill>
                <a:latin typeface="Arial"/>
                <a:ea typeface="Arial"/>
                <a:cs typeface="Arial"/>
                <a:sym typeface="Arial"/>
                <a:hlinkClick r:id="rId25" tooltip="https://mdavidmerrill.wordpress.com/wp-content/uploads/2019/07/firstprinciplesreigeluthcarr-1.pdf"/>
              </a:rPr>
              <a:t> </a:t>
            </a:r>
            <a:r>
              <a:rPr lang="en-US" sz="1097" spc="1">
                <a:solidFill>
                  <a:srgbClr val="B70404"/>
                </a:solidFill>
                <a:latin typeface="Arial"/>
                <a:ea typeface="Arial"/>
                <a:cs typeface="Arial"/>
                <a:sym typeface="Arial"/>
                <a:hlinkClick r:id="rId26" tooltip="https://mdavidmerrill.wordpress.com/wp-content/uploads/2019/07/firstprinciplesreigeluthcarr-1.pdf"/>
              </a:rPr>
              <a:t>https://mdavidmerrill.wordpress.com/wp-</a:t>
            </a:r>
          </a:p>
          <a:p>
            <a:pPr algn="l">
              <a:lnSpc>
                <a:spcPts val="548"/>
              </a:lnSpc>
            </a:pPr>
            <a:r>
              <a:rPr lang="en-US" sz="1097" spc="1">
                <a:solidFill>
                  <a:srgbClr val="B70404"/>
                </a:solidFill>
                <a:latin typeface="Arial"/>
                <a:ea typeface="Arial"/>
                <a:cs typeface="Arial"/>
                <a:sym typeface="Arial"/>
                <a:hlinkClick r:id="rId27" tooltip="https://mdavidmerrill.wordpress.com/wp-content/uploads/2019/07/firstprinciplesreigeluthcarr-1.pdf"/>
              </a:rPr>
              <a:t>content/uploads/2019/07/firstprinciplesreigeluthcarr-1.pdf</a:t>
            </a:r>
            <a:r>
              <a:rPr lang="en-US" sz="1097" spc="1">
                <a:solidFill>
                  <a:srgbClr val="000000"/>
                </a:solidFill>
                <a:latin typeface="Arial"/>
                <a:ea typeface="Arial"/>
                <a:cs typeface="Arial"/>
                <a:sym typeface="Arial"/>
                <a:hlinkClick r:id="rId28" tooltip="https://mdavidmerrill.wordpress.com/wp-content/uploads/2019/07/firstprinciplesreigeluthcarr-1.pdf"/>
              </a:rPr>
              <a:t> </a:t>
            </a:r>
          </a:p>
        </p:txBody>
      </p:sp>
      <p:sp>
        <p:nvSpPr>
          <p:cNvPr name="TextBox 18" id="18"/>
          <p:cNvSpPr txBox="true"/>
          <p:nvPr/>
        </p:nvSpPr>
        <p:spPr>
          <a:xfrm rot="0">
            <a:off x="914400" y="4837281"/>
            <a:ext cx="5838406"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Truong, M. T., Elen, J., &amp; Clarebout, G. (2019, May). Implementing Merrill's first principles of </a:t>
            </a:r>
          </a:p>
        </p:txBody>
      </p:sp>
      <p:sp>
        <p:nvSpPr>
          <p:cNvPr name="TextBox 19" id="19"/>
          <p:cNvSpPr txBox="true"/>
          <p:nvPr/>
        </p:nvSpPr>
        <p:spPr>
          <a:xfrm rot="0">
            <a:off x="1371857" y="5207860"/>
            <a:ext cx="5484581" cy="277606"/>
          </a:xfrm>
          <a:prstGeom prst="rect">
            <a:avLst/>
          </a:prstGeom>
        </p:spPr>
        <p:txBody>
          <a:bodyPr anchor="t" rtlCol="false" tIns="0" lIns="0" bIns="0" rIns="0">
            <a:spAutoFit/>
          </a:bodyPr>
          <a:lstStyle/>
          <a:p>
            <a:pPr algn="l">
              <a:lnSpc>
                <a:spcPts val="548"/>
              </a:lnSpc>
            </a:pPr>
            <a:r>
              <a:rPr lang="en-US" sz="1097">
                <a:solidFill>
                  <a:srgbClr val="000000"/>
                </a:solidFill>
                <a:latin typeface="Arial"/>
                <a:ea typeface="Arial"/>
                <a:cs typeface="Arial"/>
                <a:sym typeface="Arial"/>
              </a:rPr>
              <a:t>instruction: Practice and identification. Journal of Educational &amp; Instructional Studies in </a:t>
            </a:r>
          </a:p>
          <a:p>
            <a:pPr algn="l">
              <a:lnSpc>
                <a:spcPts val="1982"/>
              </a:lnSpc>
            </a:pPr>
            <a:r>
              <a:rPr lang="en-US" sz="1097" spc="1">
                <a:solidFill>
                  <a:srgbClr val="000000"/>
                </a:solidFill>
                <a:latin typeface="Arial"/>
                <a:ea typeface="Arial"/>
                <a:cs typeface="Arial"/>
                <a:sym typeface="Arial"/>
              </a:rPr>
              <a:t>the World, 9(2), 25–34.’</a:t>
            </a:r>
            <a:r>
              <a:rPr lang="en-US" sz="1097" spc="1">
                <a:solidFill>
                  <a:srgbClr val="000000"/>
                </a:solidFill>
                <a:latin typeface="Arial"/>
                <a:ea typeface="Arial"/>
                <a:cs typeface="Arial"/>
                <a:sym typeface="Arial"/>
                <a:hlinkClick r:id="rId29" tooltip="https://research.ebsco.com/c/36ffkw/viewer/pdf/gk5s5joaln"/>
              </a:rPr>
              <a:t> </a:t>
            </a:r>
            <a:r>
              <a:rPr lang="en-US" sz="1097" spc="1">
                <a:solidFill>
                  <a:srgbClr val="B70404"/>
                </a:solidFill>
                <a:latin typeface="Arial"/>
                <a:ea typeface="Arial"/>
                <a:cs typeface="Arial"/>
                <a:sym typeface="Arial"/>
                <a:hlinkClick r:id="rId30" tooltip="https://research.ebsco.com/c/36ffkw/viewer/pdf/gk5s5joaln"/>
              </a:rPr>
              <a:t>https://research.ebsco.com/c/36ffkw/viewer/pdf/gk5s5joaln</a:t>
            </a:r>
            <a:r>
              <a:rPr lang="en-US" sz="1097" spc="1">
                <a:solidFill>
                  <a:srgbClr val="000000"/>
                </a:solidFill>
                <a:latin typeface="Arial"/>
                <a:ea typeface="Arial"/>
                <a:cs typeface="Arial"/>
                <a:sym typeface="Arial"/>
                <a:hlinkClick r:id="rId31" tooltip="https://research.ebsco.com/c/36ffkw/viewer/pdf/gk5s5joaln"/>
              </a:rPr>
              <a:t> </a:t>
            </a:r>
          </a:p>
        </p:txBody>
      </p:sp>
      <p:sp>
        <p:nvSpPr>
          <p:cNvPr name="TextBox 20" id="20"/>
          <p:cNvSpPr txBox="true"/>
          <p:nvPr/>
        </p:nvSpPr>
        <p:spPr>
          <a:xfrm rot="0">
            <a:off x="1371857" y="876529"/>
            <a:ext cx="5494811" cy="1126350"/>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instructions for the case study presenter about how they can improve their approach moving forward. 5. Integration: Once the volunteer demonstrates successful understanding of how to respond to challenging situations, they will have the opportunity to put this into practice during real-life presentations with a mentor present to help navigate challenging situations that arise if they struggle, until they demonstrate mastery of this skill. </a:t>
            </a:r>
          </a:p>
        </p:txBody>
      </p:sp>
      <p:sp>
        <p:nvSpPr>
          <p:cNvPr name="TextBox 21" id="21"/>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21 </a:t>
            </a:r>
          </a:p>
        </p:txBody>
      </p:sp>
      <p:sp>
        <p:nvSpPr>
          <p:cNvPr name="TextBox 22" id="22"/>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3" id="23"/>
          <p:cNvSpPr txBox="true"/>
          <p:nvPr/>
        </p:nvSpPr>
        <p:spPr>
          <a:xfrm rot="0">
            <a:off x="914400" y="2077355"/>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24" id="24"/>
          <p:cNvSpPr txBox="true"/>
          <p:nvPr/>
        </p:nvSpPr>
        <p:spPr>
          <a:xfrm rot="0">
            <a:off x="1340968" y="6065491"/>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5" id="25"/>
          <p:cNvSpPr txBox="true"/>
          <p:nvPr/>
        </p:nvSpPr>
        <p:spPr>
          <a:xfrm rot="0">
            <a:off x="914400" y="6249619"/>
            <a:ext cx="2257263"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The four-phase cycle of instruction. </a:t>
            </a:r>
          </a:p>
        </p:txBody>
      </p:sp>
      <p:sp>
        <p:nvSpPr>
          <p:cNvPr name="TextBox 26" id="26"/>
          <p:cNvSpPr txBox="true"/>
          <p:nvPr/>
        </p:nvSpPr>
        <p:spPr>
          <a:xfrm rot="0">
            <a:off x="914400" y="8214055"/>
            <a:ext cx="6017790" cy="572653"/>
          </a:xfrm>
          <a:prstGeom prst="rect">
            <a:avLst/>
          </a:prstGeom>
        </p:spPr>
        <p:txBody>
          <a:bodyPr anchor="t" rtlCol="false" tIns="0" lIns="0" bIns="0" rIns="0">
            <a:spAutoFit/>
          </a:bodyPr>
          <a:lstStyle/>
          <a:p>
            <a:pPr algn="l">
              <a:lnSpc>
                <a:spcPts val="1457"/>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Identifying Merrill’s First Principles of Instruction in a BlendedLearning Course in Hanoi University, Vietnam</a:t>
            </a:r>
            <a:r>
              <a:rPr lang="en-US" sz="1097" spc="1">
                <a:solidFill>
                  <a:srgbClr val="000000"/>
                </a:solidFill>
                <a:latin typeface="Arial"/>
                <a:ea typeface="Arial"/>
                <a:cs typeface="Arial"/>
                <a:sym typeface="Arial"/>
              </a:rPr>
              <a:t> [Master’s thesis], by T. T. M. Truong, 2012, </a:t>
            </a:r>
            <a:r>
              <a:rPr lang="en-US" b="true" sz="1097" i="true" spc="1">
                <a:solidFill>
                  <a:srgbClr val="000000"/>
                </a:solidFill>
                <a:latin typeface="Arial Bold Italics"/>
                <a:ea typeface="Arial Bold Italics"/>
                <a:cs typeface="Arial Bold Italics"/>
                <a:sym typeface="Arial Bold Italics"/>
              </a:rPr>
              <a:t>Katholieke Universiteit Leuven, Faculty of Psychology and Educational Sciences</a:t>
            </a:r>
            <a:r>
              <a:rPr lang="en-US" sz="1097" spc="1">
                <a:solidFill>
                  <a:srgbClr val="000000"/>
                </a:solidFill>
                <a:latin typeface="Arial"/>
                <a:ea typeface="Arial"/>
                <a:cs typeface="Arial"/>
                <a:sym typeface="Arial"/>
              </a:rPr>
              <a:t>. Copyright 2012 by Truong Thi My. </a:t>
            </a:r>
          </a:p>
        </p:txBody>
      </p:sp>
      <p:sp>
        <p:nvSpPr>
          <p:cNvPr name="TextBox 27" id="27"/>
          <p:cNvSpPr txBox="true"/>
          <p:nvPr/>
        </p:nvSpPr>
        <p:spPr>
          <a:xfrm rot="0">
            <a:off x="914400" y="5813536"/>
            <a:ext cx="3301660"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Merrill’s Four-Phase Cycle of Instruction </a:t>
            </a:r>
          </a:p>
        </p:txBody>
      </p:sp>
      <p:sp>
        <p:nvSpPr>
          <p:cNvPr name="TextBox 28" id="28"/>
          <p:cNvSpPr txBox="true"/>
          <p:nvPr/>
        </p:nvSpPr>
        <p:spPr>
          <a:xfrm rot="0">
            <a:off x="914400" y="6055966"/>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15</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2881884"/>
            <a:ext cx="2197732" cy="2203704"/>
          </a:xfrm>
          <a:custGeom>
            <a:avLst/>
            <a:gdLst/>
            <a:ahLst/>
            <a:cxnLst/>
            <a:rect r="r" b="b" t="t" l="l"/>
            <a:pathLst>
              <a:path h="2203704" w="2197732">
                <a:moveTo>
                  <a:pt x="0" y="0"/>
                </a:moveTo>
                <a:lnTo>
                  <a:pt x="2197732" y="0"/>
                </a:lnTo>
                <a:lnTo>
                  <a:pt x="2197732" y="2203704"/>
                </a:lnTo>
                <a:lnTo>
                  <a:pt x="0" y="2203704"/>
                </a:lnTo>
                <a:lnTo>
                  <a:pt x="0" y="0"/>
                </a:lnTo>
                <a:close/>
              </a:path>
            </a:pathLst>
          </a:custGeom>
          <a:blipFill>
            <a:blip r:embed="rId2"/>
            <a:stretch>
              <a:fillRect l="0" t="0" r="0" b="0"/>
            </a:stretch>
          </a:blipFill>
        </p:spPr>
      </p:sp>
      <p:sp>
        <p:nvSpPr>
          <p:cNvPr name="TextBox 3" id="3"/>
          <p:cNvSpPr txBox="true"/>
          <p:nvPr/>
        </p:nvSpPr>
        <p:spPr>
          <a:xfrm rot="0">
            <a:off x="914400" y="5179771"/>
            <a:ext cx="6051023" cy="1329823"/>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A pebble-in-the-pond model for instructional design</a:t>
            </a:r>
            <a:r>
              <a:rPr lang="en-US" sz="1097" spc="1">
                <a:solidFill>
                  <a:srgbClr val="000000"/>
                </a:solidFill>
                <a:latin typeface="Arial"/>
                <a:ea typeface="Arial"/>
                <a:cs typeface="Arial"/>
                <a:sym typeface="Arial"/>
              </a:rPr>
              <a:t>, by M. D. Merrill, 2002, </a:t>
            </a:r>
            <a:r>
              <a:rPr lang="en-US" b="true" sz="1097" i="true" spc="1">
                <a:solidFill>
                  <a:srgbClr val="000000"/>
                </a:solidFill>
                <a:latin typeface="Arial Bold Italics"/>
                <a:ea typeface="Arial Bold Italics"/>
                <a:cs typeface="Arial Bold Italics"/>
                <a:sym typeface="Arial Bold Italics"/>
              </a:rPr>
              <a:t>Performance Improvement, 41</a:t>
            </a:r>
            <a:r>
              <a:rPr lang="en-US" sz="1097" spc="1">
                <a:solidFill>
                  <a:srgbClr val="000000"/>
                </a:solidFill>
                <a:latin typeface="Arial"/>
                <a:ea typeface="Arial"/>
                <a:cs typeface="Arial"/>
                <a:sym typeface="Arial"/>
              </a:rPr>
              <a:t>(7), pp. 39–44 (reprinted 2015, </a:t>
            </a:r>
            <a:r>
              <a:rPr lang="en-US" b="true" sz="1097" i="true" spc="1">
                <a:solidFill>
                  <a:srgbClr val="000000"/>
                </a:solidFill>
                <a:latin typeface="Arial Bold Italics"/>
                <a:ea typeface="Arial Bold Italics"/>
                <a:cs typeface="Arial Bold Italics"/>
                <a:sym typeface="Arial Bold Italics"/>
              </a:rPr>
              <a:t>Performance Improvement, 54</a:t>
            </a:r>
            <a:r>
              <a:rPr lang="en-US" sz="1097" spc="1">
                <a:solidFill>
                  <a:srgbClr val="000000"/>
                </a:solidFill>
                <a:latin typeface="Arial"/>
                <a:ea typeface="Arial"/>
                <a:cs typeface="Arial"/>
                <a:sym typeface="Arial"/>
              </a:rPr>
              <a:t>(5), pp. 40–45). Copyright 2002 by David D. Merrill. Adapted with permission. </a:t>
            </a:r>
          </a:p>
          <a:p>
            <a:pPr algn="l">
              <a:lnSpc>
                <a:spcPts val="2744"/>
              </a:lnSpc>
            </a:pPr>
            <a:r>
              <a:rPr lang="en-US" sz="1097" spc="1">
                <a:solidFill>
                  <a:srgbClr val="000000"/>
                </a:solidFill>
                <a:latin typeface="Arial"/>
                <a:ea typeface="Arial"/>
                <a:cs typeface="Arial"/>
                <a:sym typeface="Arial"/>
              </a:rPr>
              <a:t>Merrill (2007) elaborates on each ripple of the pond as follows: </a:t>
            </a:r>
          </a:p>
          <a:p>
            <a:pPr algn="l">
              <a:lnSpc>
                <a:spcPts val="1754"/>
              </a:lnSpc>
            </a:pPr>
            <a:r>
              <a:rPr lang="en-US" sz="1097" spc="1">
                <a:solidFill>
                  <a:srgbClr val="000000"/>
                </a:solidFill>
                <a:latin typeface="Arial"/>
                <a:ea typeface="Arial"/>
                <a:cs typeface="Arial"/>
                <a:sym typeface="Arial"/>
              </a:rPr>
              <a:t>Ripple 1: Identify a real-world problem or a </a:t>
            </a:r>
            <a:r>
              <a:rPr lang="en-US" b="true" sz="1097" i="true" spc="1">
                <a:solidFill>
                  <a:srgbClr val="000000"/>
                </a:solidFill>
                <a:latin typeface="Arial Bold Italics"/>
                <a:ea typeface="Arial Bold Italics"/>
                <a:cs typeface="Arial Bold Italics"/>
                <a:sym typeface="Arial Bold Italics"/>
              </a:rPr>
              <a:t>whole task</a:t>
            </a:r>
            <a:r>
              <a:rPr lang="en-US" sz="1097" spc="1">
                <a:solidFill>
                  <a:srgbClr val="000000"/>
                </a:solidFill>
                <a:latin typeface="Arial"/>
                <a:ea typeface="Arial"/>
                <a:cs typeface="Arial"/>
                <a:sym typeface="Arial"/>
              </a:rPr>
              <a:t> that learners could encounter. A problem </a:t>
            </a:r>
          </a:p>
          <a:p>
            <a:pPr algn="l">
              <a:lnSpc>
                <a:spcPts val="1160"/>
              </a:lnSpc>
            </a:pPr>
            <a:r>
              <a:rPr lang="en-US" sz="1097" spc="1">
                <a:solidFill>
                  <a:srgbClr val="000000"/>
                </a:solidFill>
                <a:latin typeface="Arial"/>
                <a:ea typeface="Arial"/>
                <a:cs typeface="Arial"/>
                <a:sym typeface="Arial"/>
              </a:rPr>
              <a:t>or a whole task includes the following parts: </a:t>
            </a:r>
          </a:p>
        </p:txBody>
      </p:sp>
      <p:sp>
        <p:nvSpPr>
          <p:cNvPr name="TextBox 4" id="4"/>
          <p:cNvSpPr txBox="true"/>
          <p:nvPr/>
        </p:nvSpPr>
        <p:spPr>
          <a:xfrm rot="0">
            <a:off x="1371857" y="6469732"/>
            <a:ext cx="5236426" cy="1249918"/>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Inputs – the defined “givens” or information about the problem/task. </a:t>
            </a:r>
          </a:p>
          <a:p>
            <a:pPr algn="l">
              <a:lnSpc>
                <a:spcPts val="548"/>
              </a:lnSpc>
            </a:pPr>
            <a:r>
              <a:rPr lang="en-US" sz="1097" spc="2">
                <a:solidFill>
                  <a:srgbClr val="000000"/>
                </a:solidFill>
                <a:latin typeface="Arial"/>
                <a:ea typeface="Arial"/>
                <a:cs typeface="Arial"/>
                <a:sym typeface="Arial"/>
              </a:rPr>
              <a:t>2. A goal – the identified overarching outcome (i.e., the product, activity, etc.) that </a:t>
            </a:r>
          </a:p>
          <a:p>
            <a:pPr algn="l">
              <a:lnSpc>
                <a:spcPts val="2355"/>
              </a:lnSpc>
            </a:pPr>
            <a:r>
              <a:rPr lang="en-US" sz="1097" spc="1">
                <a:solidFill>
                  <a:srgbClr val="000000"/>
                </a:solidFill>
                <a:latin typeface="Arial"/>
                <a:ea typeface="Arial"/>
                <a:cs typeface="Arial"/>
                <a:sym typeface="Arial"/>
              </a:rPr>
              <a:t>learners are working to produce. </a:t>
            </a:r>
          </a:p>
          <a:p>
            <a:pPr algn="l">
              <a:lnSpc>
                <a:spcPts val="561"/>
              </a:lnSpc>
            </a:pPr>
            <a:r>
              <a:rPr lang="en-US" sz="1097" spc="2">
                <a:solidFill>
                  <a:srgbClr val="000000"/>
                </a:solidFill>
                <a:latin typeface="Arial"/>
                <a:ea typeface="Arial"/>
                <a:cs typeface="Arial"/>
                <a:sym typeface="Arial"/>
              </a:rPr>
              <a:t>3. A solution – the specific task(s) (see ripple 2) that transforms the givens into the </a:t>
            </a:r>
          </a:p>
          <a:p>
            <a:pPr algn="l">
              <a:lnSpc>
                <a:spcPts val="2343"/>
              </a:lnSpc>
            </a:pPr>
            <a:r>
              <a:rPr lang="en-US" sz="1097" spc="1">
                <a:solidFill>
                  <a:srgbClr val="000000"/>
                </a:solidFill>
                <a:latin typeface="Arial"/>
                <a:ea typeface="Arial"/>
                <a:cs typeface="Arial"/>
                <a:sym typeface="Arial"/>
              </a:rPr>
              <a:t>desired goal. </a:t>
            </a:r>
          </a:p>
          <a:p>
            <a:pPr algn="l">
              <a:lnSpc>
                <a:spcPts val="573"/>
              </a:lnSpc>
            </a:pPr>
            <a:r>
              <a:rPr lang="en-US" sz="1097" spc="1">
                <a:solidFill>
                  <a:srgbClr val="000000"/>
                </a:solidFill>
                <a:latin typeface="Arial"/>
                <a:ea typeface="Arial"/>
                <a:cs typeface="Arial"/>
                <a:sym typeface="Arial"/>
              </a:rPr>
              <a:t>(Merrill, 2007) </a:t>
            </a:r>
          </a:p>
        </p:txBody>
      </p:sp>
      <p:sp>
        <p:nvSpPr>
          <p:cNvPr name="TextBox 5" id="5"/>
          <p:cNvSpPr txBox="true"/>
          <p:nvPr/>
        </p:nvSpPr>
        <p:spPr>
          <a:xfrm rot="0">
            <a:off x="914400" y="876529"/>
            <a:ext cx="6042765" cy="1883493"/>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This four-phase cycle is a framework for implementing the First Principles of Instruction within a learning environment. Within this framework, an overarching problem is introduced to learners, who then learn how to address it through a series of instructional tasks. Each task follows the four-phase learning cycle. Learners repeat this cycle for each task. When all tasks are completed, the learner should have the necessary knowledge and skills to achieve the learning goal(s) (Merrill, 2007). </a:t>
            </a:r>
          </a:p>
          <a:p>
            <a:pPr algn="l">
              <a:lnSpc>
                <a:spcPts val="2744"/>
              </a:lnSpc>
            </a:pPr>
            <a:r>
              <a:rPr lang="en-US" sz="1097" spc="1">
                <a:solidFill>
                  <a:srgbClr val="000000"/>
                </a:solidFill>
                <a:latin typeface="Arial"/>
                <a:ea typeface="Arial"/>
                <a:cs typeface="Arial"/>
                <a:sym typeface="Arial"/>
              </a:rPr>
              <a:t>To design a four-phase learning experience, Merrill suggests a “pebble-in-the-pond” approach. </a:t>
            </a:r>
          </a:p>
          <a:p>
            <a:pPr algn="l">
              <a:lnSpc>
                <a:spcPts val="1537"/>
              </a:lnSpc>
            </a:pPr>
            <a:r>
              <a:rPr lang="en-US" b="true" sz="1097" spc="1">
                <a:solidFill>
                  <a:srgbClr val="000000"/>
                </a:solidFill>
                <a:latin typeface="Arial Bold"/>
                <a:ea typeface="Arial Bold"/>
                <a:cs typeface="Arial Bold"/>
                <a:sym typeface="Arial Bold"/>
              </a:rPr>
              <a:t>Figure 16 </a:t>
            </a:r>
            <a:r>
              <a:rPr lang="en-US" b="true" sz="1097" i="true" spc="1">
                <a:solidFill>
                  <a:srgbClr val="000000"/>
                </a:solidFill>
                <a:latin typeface="Arial Bold Italics"/>
                <a:ea typeface="Arial Bold Italics"/>
                <a:cs typeface="Arial Bold Italics"/>
                <a:sym typeface="Arial Bold Italics"/>
              </a:rPr>
              <a:t>Merrill’spebble-in-the-pond model. </a:t>
            </a:r>
          </a:p>
        </p:txBody>
      </p:sp>
      <p:sp>
        <p:nvSpPr>
          <p:cNvPr name="TextBox 6" id="6"/>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22 </a:t>
            </a:r>
          </a:p>
        </p:txBody>
      </p:sp>
      <p:sp>
        <p:nvSpPr>
          <p:cNvPr name="TextBox 7" id="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8" id="8"/>
          <p:cNvSpPr txBox="true"/>
          <p:nvPr/>
        </p:nvSpPr>
        <p:spPr>
          <a:xfrm rot="0">
            <a:off x="914400" y="7794088"/>
            <a:ext cx="2502875" cy="396202"/>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17 </a:t>
            </a:r>
            <a:r>
              <a:rPr lang="en-US" b="true" sz="1097" i="true" spc="1">
                <a:solidFill>
                  <a:srgbClr val="000000"/>
                </a:solidFill>
                <a:latin typeface="Arial Bold Italics"/>
                <a:ea typeface="Arial Bold Italics"/>
                <a:cs typeface="Arial Bold Italics"/>
                <a:sym typeface="Arial Bold Italics"/>
              </a:rPr>
              <a:t>Asampleproblem with identified tasks.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14400" y="914400"/>
            <a:ext cx="3613147" cy="1885950"/>
            <a:chOff x="0" y="0"/>
            <a:chExt cx="4817529" cy="2514600"/>
          </a:xfrm>
        </p:grpSpPr>
        <p:sp>
          <p:nvSpPr>
            <p:cNvPr name="Freeform 3" id="3"/>
            <p:cNvSpPr/>
            <p:nvPr/>
          </p:nvSpPr>
          <p:spPr>
            <a:xfrm flipH="false" flipV="false" rot="0">
              <a:off x="0" y="0"/>
              <a:ext cx="4817491" cy="2514600"/>
            </a:xfrm>
            <a:custGeom>
              <a:avLst/>
              <a:gdLst/>
              <a:ahLst/>
              <a:cxnLst/>
              <a:rect r="r" b="b" t="t" l="l"/>
              <a:pathLst>
                <a:path h="2514600" w="4817491">
                  <a:moveTo>
                    <a:pt x="0" y="0"/>
                  </a:moveTo>
                  <a:lnTo>
                    <a:pt x="0" y="2514600"/>
                  </a:lnTo>
                  <a:lnTo>
                    <a:pt x="4817491" y="2514600"/>
                  </a:lnTo>
                  <a:lnTo>
                    <a:pt x="4817491" y="0"/>
                  </a:lnTo>
                  <a:lnTo>
                    <a:pt x="0" y="0"/>
                  </a:lnTo>
                  <a:close/>
                </a:path>
              </a:pathLst>
            </a:custGeom>
            <a:blipFill>
              <a:blip r:embed="rId2"/>
              <a:stretch>
                <a:fillRect l="0" t="0" r="0" b="0"/>
              </a:stretch>
            </a:blipFill>
          </p:spPr>
        </p:sp>
      </p:grpSp>
      <p:sp>
        <p:nvSpPr>
          <p:cNvPr name="Freeform 4" id="4"/>
          <p:cNvSpPr/>
          <p:nvPr/>
        </p:nvSpPr>
        <p:spPr>
          <a:xfrm flipH="false" flipV="false" rot="0">
            <a:off x="914400" y="5447662"/>
            <a:ext cx="3594097" cy="1733550"/>
          </a:xfrm>
          <a:custGeom>
            <a:avLst/>
            <a:gdLst/>
            <a:ahLst/>
            <a:cxnLst/>
            <a:rect r="r" b="b" t="t" l="l"/>
            <a:pathLst>
              <a:path h="1733550" w="3594097">
                <a:moveTo>
                  <a:pt x="0" y="0"/>
                </a:moveTo>
                <a:lnTo>
                  <a:pt x="3594097" y="0"/>
                </a:lnTo>
                <a:lnTo>
                  <a:pt x="3594097" y="1733550"/>
                </a:lnTo>
                <a:lnTo>
                  <a:pt x="0" y="1733550"/>
                </a:lnTo>
                <a:lnTo>
                  <a:pt x="0" y="0"/>
                </a:lnTo>
                <a:close/>
              </a:path>
            </a:pathLst>
          </a:custGeom>
          <a:blipFill>
            <a:blip r:embed="rId3"/>
            <a:stretch>
              <a:fillRect l="0" t="0" r="0" b="0"/>
            </a:stretch>
          </a:blipFill>
        </p:spPr>
      </p:sp>
      <p:sp>
        <p:nvSpPr>
          <p:cNvPr name="TextBox 5" id="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23 </a:t>
            </a:r>
          </a:p>
        </p:txBody>
      </p:sp>
      <p:sp>
        <p:nvSpPr>
          <p:cNvPr name="TextBox 6" id="6"/>
          <p:cNvSpPr txBox="true"/>
          <p:nvPr/>
        </p:nvSpPr>
        <p:spPr>
          <a:xfrm rot="0">
            <a:off x="914400" y="7269451"/>
            <a:ext cx="5725478" cy="387715"/>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Ripple 3: Identify the content components of each task, taking into consideration the task’s steps. </a:t>
            </a:r>
          </a:p>
        </p:txBody>
      </p:sp>
      <p:sp>
        <p:nvSpPr>
          <p:cNvPr name="TextBox 7" id="7"/>
          <p:cNvSpPr txBox="true"/>
          <p:nvPr/>
        </p:nvSpPr>
        <p:spPr>
          <a:xfrm rot="0">
            <a:off x="1371857" y="7616542"/>
            <a:ext cx="3844395" cy="326374"/>
          </a:xfrm>
          <a:prstGeom prst="rect">
            <a:avLst/>
          </a:prstGeom>
        </p:spPr>
        <p:txBody>
          <a:bodyPr anchor="t" rtlCol="false" tIns="0" lIns="0" bIns="0" rIns="0">
            <a:spAutoFit/>
          </a:bodyPr>
          <a:lstStyle/>
          <a:p>
            <a:pPr algn="l">
              <a:lnSpc>
                <a:spcPts val="2744"/>
              </a:lnSpc>
            </a:pPr>
            <a:r>
              <a:rPr lang="en-US" sz="1097" spc="3">
                <a:solidFill>
                  <a:srgbClr val="000000"/>
                </a:solidFill>
                <a:latin typeface="Arial"/>
                <a:ea typeface="Arial"/>
                <a:cs typeface="Arial"/>
                <a:sym typeface="Arial"/>
              </a:rPr>
              <a:t>1. Determine the content components needed for each task: </a:t>
            </a:r>
          </a:p>
        </p:txBody>
      </p:sp>
      <p:sp>
        <p:nvSpPr>
          <p:cNvPr name="TextBox 8" id="8"/>
          <p:cNvSpPr txBox="true"/>
          <p:nvPr/>
        </p:nvSpPr>
        <p:spPr>
          <a:xfrm rot="0">
            <a:off x="1829057" y="8011258"/>
            <a:ext cx="5149634" cy="301228"/>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a. Information – knowledge learners need to have or gain to complete a task. </a:t>
            </a:r>
          </a:p>
          <a:p>
            <a:pPr algn="l">
              <a:lnSpc>
                <a:spcPts val="2355"/>
              </a:lnSpc>
            </a:pPr>
            <a:r>
              <a:rPr lang="en-US" sz="1097" spc="2">
                <a:solidFill>
                  <a:srgbClr val="000000"/>
                </a:solidFill>
                <a:latin typeface="Arial"/>
                <a:ea typeface="Arial"/>
                <a:cs typeface="Arial"/>
                <a:sym typeface="Arial"/>
              </a:rPr>
              <a:t>b. Portrayal(s) – real-world example(s) of the information as it applies to the task. </a:t>
            </a:r>
          </a:p>
        </p:txBody>
      </p:sp>
      <p:sp>
        <p:nvSpPr>
          <p:cNvPr name="TextBox 9" id="9"/>
          <p:cNvSpPr txBox="true"/>
          <p:nvPr/>
        </p:nvSpPr>
        <p:spPr>
          <a:xfrm rot="0">
            <a:off x="1371857" y="8380552"/>
            <a:ext cx="5410038" cy="486928"/>
          </a:xfrm>
          <a:prstGeom prst="rect">
            <a:avLst/>
          </a:prstGeom>
        </p:spPr>
        <p:txBody>
          <a:bodyPr anchor="t" rtlCol="false" tIns="0" lIns="0" bIns="0" rIns="0">
            <a:spAutoFit/>
          </a:bodyPr>
          <a:lstStyle/>
          <a:p>
            <a:pPr algn="l">
              <a:lnSpc>
                <a:spcPts val="561"/>
              </a:lnSpc>
            </a:pPr>
            <a:r>
              <a:rPr lang="en-US" sz="1097" spc="2">
                <a:solidFill>
                  <a:srgbClr val="000000"/>
                </a:solidFill>
                <a:latin typeface="Arial"/>
                <a:ea typeface="Arial"/>
                <a:cs typeface="Arial"/>
                <a:sym typeface="Arial"/>
              </a:rPr>
              <a:t>2. Determine or develop </a:t>
            </a:r>
            <a:r>
              <a:rPr lang="en-US" b="true" sz="1097" i="true" spc="2">
                <a:solidFill>
                  <a:srgbClr val="000000"/>
                </a:solidFill>
                <a:latin typeface="Arial Bold Italics"/>
                <a:ea typeface="Arial Bold Italics"/>
                <a:cs typeface="Arial Bold Italics"/>
                <a:sym typeface="Arial Bold Italics"/>
              </a:rPr>
              <a:t>knowledge object(s) </a:t>
            </a:r>
            <a:r>
              <a:rPr lang="en-US" sz="1097" spc="2">
                <a:solidFill>
                  <a:srgbClr val="000000"/>
                </a:solidFill>
                <a:latin typeface="Arial"/>
                <a:ea typeface="Arial"/>
                <a:cs typeface="Arial"/>
                <a:sym typeface="Arial"/>
              </a:rPr>
              <a:t>– the framework(s) for how learners will </a:t>
            </a:r>
          </a:p>
          <a:p>
            <a:pPr algn="l">
              <a:lnSpc>
                <a:spcPts val="2343"/>
              </a:lnSpc>
            </a:pPr>
            <a:r>
              <a:rPr lang="en-US" sz="1097" spc="1">
                <a:solidFill>
                  <a:srgbClr val="000000"/>
                </a:solidFill>
                <a:latin typeface="Arial"/>
                <a:ea typeface="Arial"/>
                <a:cs typeface="Arial"/>
                <a:sym typeface="Arial"/>
              </a:rPr>
              <a:t>organize and store a task’s content components. </a:t>
            </a:r>
          </a:p>
          <a:p>
            <a:pPr algn="l">
              <a:lnSpc>
                <a:spcPts val="576"/>
              </a:lnSpc>
            </a:pPr>
            <a:r>
              <a:rPr lang="en-US" sz="1097" spc="3">
                <a:solidFill>
                  <a:srgbClr val="000000"/>
                </a:solidFill>
                <a:latin typeface="Arial"/>
                <a:ea typeface="Arial"/>
                <a:cs typeface="Arial"/>
                <a:sym typeface="Arial"/>
              </a:rPr>
              <a:t>3. Define the learning outcome(s) for each task: </a:t>
            </a:r>
          </a:p>
        </p:txBody>
      </p:sp>
      <p:sp>
        <p:nvSpPr>
          <p:cNvPr name="TextBox 10" id="10"/>
          <p:cNvSpPr txBox="true"/>
          <p:nvPr/>
        </p:nvSpPr>
        <p:spPr>
          <a:xfrm rot="0">
            <a:off x="914400" y="2888466"/>
            <a:ext cx="6028973" cy="386953"/>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Ripple 2: Identify the task(s) learners need to complete to produce the desired goal. (i.e. the six fundamental steps of starting a business in Figure 17) </a:t>
            </a:r>
          </a:p>
        </p:txBody>
      </p:sp>
      <p:sp>
        <p:nvSpPr>
          <p:cNvPr name="TextBox 11" id="11"/>
          <p:cNvSpPr txBox="true"/>
          <p:nvPr/>
        </p:nvSpPr>
        <p:spPr>
          <a:xfrm rot="0">
            <a:off x="1371857" y="3235557"/>
            <a:ext cx="5528520" cy="511540"/>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Determine specific task(s) that are complete in and of themselves, not just steps in a </a:t>
            </a:r>
          </a:p>
          <a:p>
            <a:pPr algn="l">
              <a:lnSpc>
                <a:spcPts val="548"/>
              </a:lnSpc>
            </a:pPr>
            <a:r>
              <a:rPr lang="en-US" sz="1097" spc="1">
                <a:solidFill>
                  <a:srgbClr val="000000"/>
                </a:solidFill>
                <a:latin typeface="Arial"/>
                <a:ea typeface="Arial"/>
                <a:cs typeface="Arial"/>
                <a:sym typeface="Arial"/>
              </a:rPr>
              <a:t>larger task, that need to be completed to produce the desired goal. </a:t>
            </a:r>
          </a:p>
        </p:txBody>
      </p:sp>
      <p:sp>
        <p:nvSpPr>
          <p:cNvPr name="TextBox 12" id="12"/>
          <p:cNvSpPr txBox="true"/>
          <p:nvPr/>
        </p:nvSpPr>
        <p:spPr>
          <a:xfrm rot="0">
            <a:off x="1371857" y="3643227"/>
            <a:ext cx="5624532" cy="657844"/>
          </a:xfrm>
          <a:prstGeom prst="rect">
            <a:avLst/>
          </a:prstGeom>
        </p:spPr>
        <p:txBody>
          <a:bodyPr anchor="t" rtlCol="false" tIns="0" lIns="0" bIns="0" rIns="0">
            <a:spAutoFit/>
          </a:bodyPr>
          <a:lstStyle/>
          <a:p>
            <a:pPr algn="l">
              <a:lnSpc>
                <a:spcPts val="2355"/>
              </a:lnSpc>
            </a:pPr>
            <a:r>
              <a:rPr lang="en-US" sz="1097" spc="1">
                <a:solidFill>
                  <a:srgbClr val="000000"/>
                </a:solidFill>
                <a:latin typeface="Arial"/>
                <a:ea typeface="Arial"/>
                <a:cs typeface="Arial"/>
                <a:sym typeface="Arial"/>
              </a:rPr>
              <a:t>a. Identify the steps (subtasks) that learners need to take to complete each task. </a:t>
            </a:r>
          </a:p>
          <a:p>
            <a:pPr algn="l">
              <a:lnSpc>
                <a:spcPts val="548"/>
              </a:lnSpc>
            </a:pPr>
            <a:r>
              <a:rPr lang="en-US" sz="1097" spc="2">
                <a:solidFill>
                  <a:srgbClr val="000000"/>
                </a:solidFill>
                <a:latin typeface="Arial"/>
                <a:ea typeface="Arial"/>
                <a:cs typeface="Arial"/>
                <a:sym typeface="Arial"/>
              </a:rPr>
              <a:t>2. In a progression of tasks, sequence tasks so each is more complex than the previous. </a:t>
            </a:r>
          </a:p>
          <a:p>
            <a:pPr algn="l">
              <a:lnSpc>
                <a:spcPts val="2367"/>
              </a:lnSpc>
            </a:pPr>
            <a:r>
              <a:rPr lang="en-US" sz="1097" spc="3">
                <a:solidFill>
                  <a:srgbClr val="000000"/>
                </a:solidFill>
                <a:latin typeface="Arial"/>
                <a:ea typeface="Arial"/>
                <a:cs typeface="Arial"/>
                <a:sym typeface="Arial"/>
              </a:rPr>
              <a:t>3. Adjust tasks as needed to ensure each task: </a:t>
            </a:r>
          </a:p>
        </p:txBody>
      </p:sp>
      <p:sp>
        <p:nvSpPr>
          <p:cNvPr name="TextBox 13" id="13"/>
          <p:cNvSpPr txBox="true"/>
          <p:nvPr/>
        </p:nvSpPr>
        <p:spPr>
          <a:xfrm rot="0">
            <a:off x="1829057" y="4368651"/>
            <a:ext cx="3042275" cy="301990"/>
          </a:xfrm>
          <a:prstGeom prst="rect">
            <a:avLst/>
          </a:prstGeom>
        </p:spPr>
        <p:txBody>
          <a:bodyPr anchor="t" rtlCol="false" tIns="0" lIns="0" bIns="0" rIns="0">
            <a:spAutoFit/>
          </a:bodyPr>
          <a:lstStyle/>
          <a:p>
            <a:pPr algn="l">
              <a:lnSpc>
                <a:spcPts val="548"/>
              </a:lnSpc>
            </a:pPr>
            <a:r>
              <a:rPr lang="en-US" sz="1097" spc="4">
                <a:solidFill>
                  <a:srgbClr val="000000"/>
                </a:solidFill>
                <a:latin typeface="Arial"/>
                <a:ea typeface="Arial"/>
                <a:cs typeface="Arial"/>
                <a:sym typeface="Arial"/>
              </a:rPr>
              <a:t>a. progresses smoothly to the next and </a:t>
            </a:r>
          </a:p>
          <a:p>
            <a:pPr algn="l">
              <a:lnSpc>
                <a:spcPts val="2367"/>
              </a:lnSpc>
            </a:pPr>
            <a:r>
              <a:rPr lang="en-US" sz="1097" spc="3">
                <a:solidFill>
                  <a:srgbClr val="000000"/>
                </a:solidFill>
                <a:latin typeface="Arial"/>
                <a:ea typeface="Arial"/>
                <a:cs typeface="Arial"/>
                <a:sym typeface="Arial"/>
              </a:rPr>
              <a:t>b. can be effectively demonstrated and applied. </a:t>
            </a:r>
          </a:p>
        </p:txBody>
      </p:sp>
      <p:sp>
        <p:nvSpPr>
          <p:cNvPr name="TextBox 14" id="14"/>
          <p:cNvSpPr txBox="true"/>
          <p:nvPr/>
        </p:nvSpPr>
        <p:spPr>
          <a:xfrm rot="0">
            <a:off x="1371857" y="4738221"/>
            <a:ext cx="918601"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(Merrill, 2007) </a:t>
            </a:r>
          </a:p>
        </p:txBody>
      </p:sp>
      <p:sp>
        <p:nvSpPr>
          <p:cNvPr name="TextBox 15" id="15"/>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6" id="16"/>
          <p:cNvSpPr txBox="true"/>
          <p:nvPr/>
        </p:nvSpPr>
        <p:spPr>
          <a:xfrm rot="0">
            <a:off x="914400" y="4929483"/>
            <a:ext cx="1877978" cy="396450"/>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18 </a:t>
            </a:r>
            <a:r>
              <a:rPr lang="en-US" b="true" sz="1097" i="true" spc="1">
                <a:solidFill>
                  <a:srgbClr val="000000"/>
                </a:solidFill>
                <a:latin typeface="Arial Bold Italics"/>
                <a:ea typeface="Arial Bold Italics"/>
                <a:cs typeface="Arial Bold Italics"/>
                <a:sym typeface="Arial Bold Italics"/>
              </a:rPr>
              <a:t>Asampleof task progression.</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4359783"/>
            <a:ext cx="3657600" cy="2463803"/>
          </a:xfrm>
          <a:custGeom>
            <a:avLst/>
            <a:gdLst/>
            <a:ahLst/>
            <a:cxnLst/>
            <a:rect r="r" b="b" t="t" l="l"/>
            <a:pathLst>
              <a:path h="2463803" w="3657600">
                <a:moveTo>
                  <a:pt x="0" y="0"/>
                </a:moveTo>
                <a:lnTo>
                  <a:pt x="3657600" y="0"/>
                </a:lnTo>
                <a:lnTo>
                  <a:pt x="3657600" y="2463803"/>
                </a:lnTo>
                <a:lnTo>
                  <a:pt x="0" y="2463803"/>
                </a:lnTo>
                <a:lnTo>
                  <a:pt x="0" y="0"/>
                </a:lnTo>
                <a:close/>
              </a:path>
            </a:pathLst>
          </a:custGeom>
          <a:blipFill>
            <a:blip r:embed="rId2"/>
            <a:stretch>
              <a:fillRect l="0" t="0" r="0" b="0"/>
            </a:stretch>
          </a:blipFill>
        </p:spPr>
      </p:sp>
      <p:sp>
        <p:nvSpPr>
          <p:cNvPr name="TextBox 3" id="3"/>
          <p:cNvSpPr txBox="true"/>
          <p:nvPr/>
        </p:nvSpPr>
        <p:spPr>
          <a:xfrm rot="0">
            <a:off x="914400" y="6809689"/>
            <a:ext cx="5740860" cy="1043797"/>
          </a:xfrm>
          <a:prstGeom prst="rect">
            <a:avLst/>
          </a:prstGeom>
        </p:spPr>
        <p:txBody>
          <a:bodyPr anchor="t" rtlCol="false" tIns="0" lIns="0" bIns="0" rIns="0">
            <a:spAutoFit/>
          </a:bodyPr>
          <a:lstStyle/>
          <a:p>
            <a:pPr algn="l">
              <a:lnSpc>
                <a:spcPts val="1453"/>
              </a:lnSpc>
            </a:pPr>
            <a:r>
              <a:rPr lang="en-US" b="true" sz="1097" i="true">
                <a:solidFill>
                  <a:srgbClr val="000000"/>
                </a:solidFill>
                <a:latin typeface="Arial Bold Italics"/>
                <a:ea typeface="Arial Bold Italics"/>
                <a:cs typeface="Arial Bold Italics"/>
                <a:sym typeface="Arial Bold Italics"/>
              </a:rPr>
              <a:t> </a:t>
            </a:r>
          </a:p>
          <a:p>
            <a:pPr algn="l">
              <a:lnSpc>
                <a:spcPts val="1453"/>
              </a:lnSpc>
            </a:pPr>
            <a:r>
              <a:rPr lang="en-US" sz="1097">
                <a:solidFill>
                  <a:srgbClr val="000000"/>
                </a:solidFill>
                <a:latin typeface="Arial"/>
                <a:ea typeface="Arial"/>
                <a:cs typeface="Arial"/>
                <a:sym typeface="Arial"/>
              </a:rPr>
              <a:t>Ripple 4: Define the instructional strategy steps for the whole task or series of whole tasks. Follow the steps shown in Figure 20. </a:t>
            </a:r>
            <a:r>
              <a:rPr lang="en-US" b="true" sz="1097">
                <a:solidFill>
                  <a:srgbClr val="000000"/>
                </a:solidFill>
                <a:latin typeface="Arial Bold"/>
                <a:ea typeface="Arial Bold"/>
                <a:cs typeface="Arial Bold"/>
                <a:sym typeface="Arial Bold"/>
              </a:rPr>
              <a:t>Figure 20 </a:t>
            </a:r>
            <a:r>
              <a:rPr lang="en-US" b="true" sz="1097" i="true">
                <a:solidFill>
                  <a:srgbClr val="000000"/>
                </a:solidFill>
                <a:latin typeface="Arial Bold Italics"/>
                <a:ea typeface="Arial Bold Italics"/>
                <a:cs typeface="Arial Bold Italics"/>
                <a:sym typeface="Arial Bold Italics"/>
              </a:rPr>
              <a:t>Thetask-centered instructional strategy. </a:t>
            </a:r>
          </a:p>
        </p:txBody>
      </p:sp>
      <p:sp>
        <p:nvSpPr>
          <p:cNvPr name="TextBox 4" id="4"/>
          <p:cNvSpPr txBox="true"/>
          <p:nvPr/>
        </p:nvSpPr>
        <p:spPr>
          <a:xfrm rot="0">
            <a:off x="1829057" y="876529"/>
            <a:ext cx="4886668" cy="756523"/>
          </a:xfrm>
          <a:prstGeom prst="rect">
            <a:avLst/>
          </a:prstGeom>
        </p:spPr>
        <p:txBody>
          <a:bodyPr anchor="t" rtlCol="false" tIns="0" lIns="0" bIns="0" rIns="0">
            <a:spAutoFit/>
          </a:bodyPr>
          <a:lstStyle/>
          <a:p>
            <a:pPr algn="l">
              <a:lnSpc>
                <a:spcPts val="1451"/>
              </a:lnSpc>
            </a:pPr>
            <a:r>
              <a:rPr lang="en-US" sz="1097" spc="2">
                <a:solidFill>
                  <a:srgbClr val="000000"/>
                </a:solidFill>
                <a:latin typeface="Arial"/>
                <a:ea typeface="Arial"/>
                <a:cs typeface="Arial"/>
                <a:sym typeface="Arial"/>
              </a:rPr>
              <a:t>a. Knowledge learning outcome(s) – the desired information the learner will retain after completing the task. b. Skill learning outcome(s) – the desired ability the learner will have to apply their knowledge to real-world scenarios after completing the task. </a:t>
            </a:r>
          </a:p>
        </p:txBody>
      </p:sp>
      <p:sp>
        <p:nvSpPr>
          <p:cNvPr name="TextBox 5" id="5"/>
          <p:cNvSpPr txBox="true"/>
          <p:nvPr/>
        </p:nvSpPr>
        <p:spPr>
          <a:xfrm rot="0">
            <a:off x="1371857" y="1615926"/>
            <a:ext cx="4665936" cy="202549"/>
          </a:xfrm>
          <a:prstGeom prst="rect">
            <a:avLst/>
          </a:prstGeom>
        </p:spPr>
        <p:txBody>
          <a:bodyPr anchor="t" rtlCol="false" tIns="0" lIns="0" bIns="0" rIns="0">
            <a:spAutoFit/>
          </a:bodyPr>
          <a:lstStyle/>
          <a:p>
            <a:pPr algn="l">
              <a:lnSpc>
                <a:spcPts val="1451"/>
              </a:lnSpc>
            </a:pPr>
            <a:r>
              <a:rPr lang="en-US" sz="1097" spc="2">
                <a:solidFill>
                  <a:srgbClr val="000000"/>
                </a:solidFill>
                <a:latin typeface="Arial"/>
                <a:ea typeface="Arial"/>
                <a:cs typeface="Arial"/>
                <a:sym typeface="Arial"/>
              </a:rPr>
              <a:t>4. Assign one of the four knowledge analysis procedures to each subtask </a:t>
            </a:r>
          </a:p>
        </p:txBody>
      </p:sp>
      <p:sp>
        <p:nvSpPr>
          <p:cNvPr name="TextBox 6" id="6"/>
          <p:cNvSpPr txBox="true"/>
          <p:nvPr/>
        </p:nvSpPr>
        <p:spPr>
          <a:xfrm rot="0">
            <a:off x="1829057" y="1800330"/>
            <a:ext cx="1624336" cy="757285"/>
          </a:xfrm>
          <a:prstGeom prst="rect">
            <a:avLst/>
          </a:prstGeom>
        </p:spPr>
        <p:txBody>
          <a:bodyPr anchor="t" rtlCol="false" tIns="0" lIns="0" bIns="0" rIns="0">
            <a:spAutoFit/>
          </a:bodyPr>
          <a:lstStyle/>
          <a:p>
            <a:pPr algn="l">
              <a:lnSpc>
                <a:spcPts val="1451"/>
              </a:lnSpc>
            </a:pPr>
            <a:r>
              <a:rPr lang="en-US" sz="1097" spc="6">
                <a:solidFill>
                  <a:srgbClr val="000000"/>
                </a:solidFill>
                <a:latin typeface="Arial"/>
                <a:ea typeface="Arial"/>
                <a:cs typeface="Arial"/>
                <a:sym typeface="Arial"/>
              </a:rPr>
              <a:t>a. presentation (tell), b. demonstration (show), c. recall (ask), and d. apply (do) </a:t>
            </a:r>
          </a:p>
        </p:txBody>
      </p:sp>
      <p:sp>
        <p:nvSpPr>
          <p:cNvPr name="TextBox 7" id="7"/>
          <p:cNvSpPr txBox="true"/>
          <p:nvPr/>
        </p:nvSpPr>
        <p:spPr>
          <a:xfrm rot="0">
            <a:off x="1543307" y="2539470"/>
            <a:ext cx="918601" cy="20254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(Merrill, 2007) </a:t>
            </a:r>
          </a:p>
        </p:txBody>
      </p:sp>
      <p:sp>
        <p:nvSpPr>
          <p:cNvPr name="TextBox 8" id="8"/>
          <p:cNvSpPr txBox="true"/>
          <p:nvPr/>
        </p:nvSpPr>
        <p:spPr>
          <a:xfrm rot="0">
            <a:off x="914400" y="2702157"/>
            <a:ext cx="5909577" cy="153615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The four knowledge analysis procedures resemble Bloom’s Taxonomy, and they function in a </a:t>
            </a:r>
          </a:p>
          <a:p>
            <a:pPr algn="l">
              <a:lnSpc>
                <a:spcPts val="548"/>
              </a:lnSpc>
            </a:pPr>
            <a:r>
              <a:rPr lang="en-US" sz="1097" spc="1">
                <a:solidFill>
                  <a:srgbClr val="000000"/>
                </a:solidFill>
                <a:latin typeface="Arial"/>
                <a:ea typeface="Arial"/>
                <a:cs typeface="Arial"/>
                <a:sym typeface="Arial"/>
              </a:rPr>
              <a:t>similar manner, with 'tell/show' representing lower-order thinking and ‘recall/do/ represent </a:t>
            </a:r>
          </a:p>
          <a:p>
            <a:pPr algn="l">
              <a:lnSpc>
                <a:spcPts val="2367"/>
              </a:lnSpc>
            </a:pPr>
            <a:r>
              <a:rPr lang="en-US" sz="1097" spc="1">
                <a:solidFill>
                  <a:srgbClr val="000000"/>
                </a:solidFill>
                <a:latin typeface="Arial"/>
                <a:ea typeface="Arial"/>
                <a:cs typeface="Arial"/>
                <a:sym typeface="Arial"/>
              </a:rPr>
              <a:t>higher-order thinking. Earlier tasks will use lower-order thinking procedures. As learners </a:t>
            </a:r>
          </a:p>
          <a:p>
            <a:pPr algn="l">
              <a:lnSpc>
                <a:spcPts val="548"/>
              </a:lnSpc>
            </a:pPr>
            <a:r>
              <a:rPr lang="en-US" sz="1097" spc="1">
                <a:solidFill>
                  <a:srgbClr val="000000"/>
                </a:solidFill>
                <a:latin typeface="Arial"/>
                <a:ea typeface="Arial"/>
                <a:cs typeface="Arial"/>
                <a:sym typeface="Arial"/>
              </a:rPr>
              <a:t>progress through the tasks, the knowledge analysis procedure will transition to higher-order </a:t>
            </a:r>
          </a:p>
          <a:p>
            <a:pPr algn="l">
              <a:lnSpc>
                <a:spcPts val="2355"/>
              </a:lnSpc>
            </a:pPr>
            <a:r>
              <a:rPr lang="en-US" sz="1097" spc="1">
                <a:solidFill>
                  <a:srgbClr val="000000"/>
                </a:solidFill>
                <a:latin typeface="Arial"/>
                <a:ea typeface="Arial"/>
                <a:cs typeface="Arial"/>
                <a:sym typeface="Arial"/>
              </a:rPr>
              <a:t>thinking processes. The final task will prioritize higher-level thinking procedures. </a:t>
            </a:r>
          </a:p>
          <a:p>
            <a:pPr algn="l">
              <a:lnSpc>
                <a:spcPts val="1537"/>
              </a:lnSpc>
            </a:pPr>
            <a:r>
              <a:rPr lang="en-US" b="true" sz="1097" spc="1">
                <a:solidFill>
                  <a:srgbClr val="000000"/>
                </a:solidFill>
                <a:latin typeface="Arial Bold"/>
                <a:ea typeface="Arial Bold"/>
                <a:cs typeface="Arial Bold"/>
                <a:sym typeface="Arial Bold"/>
              </a:rPr>
              <a:t>Figure 19 </a:t>
            </a:r>
            <a:r>
              <a:rPr lang="en-US" b="true" sz="1097" i="true" spc="1">
                <a:solidFill>
                  <a:srgbClr val="000000"/>
                </a:solidFill>
                <a:latin typeface="Arial Bold Italics"/>
                <a:ea typeface="Arial Bold Italics"/>
                <a:cs typeface="Arial Bold Italics"/>
                <a:sym typeface="Arial Bold Italics"/>
              </a:rPr>
              <a:t>Thefivekinds of knowledge and skill acquired through instruction.</a:t>
            </a:r>
          </a:p>
        </p:txBody>
      </p:sp>
      <p:sp>
        <p:nvSpPr>
          <p:cNvPr name="TextBox 9" id="9"/>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24 </a:t>
            </a:r>
          </a:p>
        </p:txBody>
      </p:sp>
      <p:sp>
        <p:nvSpPr>
          <p:cNvPr name="TextBox 10" id="1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914400"/>
            <a:ext cx="3594097" cy="2768603"/>
          </a:xfrm>
          <a:custGeom>
            <a:avLst/>
            <a:gdLst/>
            <a:ahLst/>
            <a:cxnLst/>
            <a:rect r="r" b="b" t="t" l="l"/>
            <a:pathLst>
              <a:path h="2768603" w="3594097">
                <a:moveTo>
                  <a:pt x="0" y="0"/>
                </a:moveTo>
                <a:lnTo>
                  <a:pt x="3594097" y="0"/>
                </a:lnTo>
                <a:lnTo>
                  <a:pt x="3594097" y="2768603"/>
                </a:lnTo>
                <a:lnTo>
                  <a:pt x="0" y="2768603"/>
                </a:lnTo>
                <a:lnTo>
                  <a:pt x="0" y="0"/>
                </a:lnTo>
                <a:close/>
              </a:path>
            </a:pathLst>
          </a:custGeom>
          <a:blipFill>
            <a:blip r:embed="rId2"/>
            <a:stretch>
              <a:fillRect l="0" t="0" r="0" b="0"/>
            </a:stretch>
          </a:blipFill>
        </p:spPr>
      </p:sp>
      <p:sp>
        <p:nvSpPr>
          <p:cNvPr name="TextBox 3" id="3"/>
          <p:cNvSpPr txBox="true"/>
          <p:nvPr/>
        </p:nvSpPr>
        <p:spPr>
          <a:xfrm rot="0">
            <a:off x="914400" y="3997176"/>
            <a:ext cx="5659126" cy="858631"/>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Use Merrill’s Four-Phase Cycle (activation, demonstration, application, and integration) to instruct volunteers in each step of utilizing the volunteer signup application. </a:t>
            </a:r>
          </a:p>
          <a:p>
            <a:pPr algn="l">
              <a:lnSpc>
                <a:spcPts val="2744"/>
              </a:lnSpc>
            </a:pPr>
            <a:r>
              <a:rPr lang="en-US" sz="1097" spc="1">
                <a:solidFill>
                  <a:srgbClr val="000000"/>
                </a:solidFill>
                <a:latin typeface="Arial"/>
                <a:ea typeface="Arial"/>
                <a:cs typeface="Arial"/>
                <a:sym typeface="Arial"/>
              </a:rPr>
              <a:t>Ripple 1: Problem/Task Identification. Volunteers need to be able to confidently use the </a:t>
            </a:r>
          </a:p>
          <a:p>
            <a:pPr algn="l">
              <a:lnSpc>
                <a:spcPts val="548"/>
              </a:lnSpc>
            </a:pPr>
            <a:r>
              <a:rPr lang="en-US" sz="1097" spc="1">
                <a:solidFill>
                  <a:srgbClr val="000000"/>
                </a:solidFill>
                <a:latin typeface="Arial"/>
                <a:ea typeface="Arial"/>
                <a:cs typeface="Arial"/>
                <a:sym typeface="Arial"/>
              </a:rPr>
              <a:t>volunteer signup platform. </a:t>
            </a:r>
          </a:p>
        </p:txBody>
      </p:sp>
      <p:sp>
        <p:nvSpPr>
          <p:cNvPr name="TextBox 4" id="4"/>
          <p:cNvSpPr txBox="true"/>
          <p:nvPr/>
        </p:nvSpPr>
        <p:spPr>
          <a:xfrm rot="0">
            <a:off x="1371857" y="4815183"/>
            <a:ext cx="5560609" cy="1619745"/>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Input: The platform’s name and purpose. The platform is how volunteers can look for </a:t>
            </a:r>
          </a:p>
          <a:p>
            <a:pPr algn="l">
              <a:lnSpc>
                <a:spcPts val="548"/>
              </a:lnSpc>
            </a:pPr>
            <a:r>
              <a:rPr lang="en-US" sz="1097" spc="1">
                <a:solidFill>
                  <a:srgbClr val="000000"/>
                </a:solidFill>
                <a:latin typeface="Arial"/>
                <a:ea typeface="Arial"/>
                <a:cs typeface="Arial"/>
                <a:sym typeface="Arial"/>
              </a:rPr>
              <a:t>and sign up for opportunities to get involved or to post opportunities for other volunteers </a:t>
            </a:r>
          </a:p>
          <a:p>
            <a:pPr algn="l">
              <a:lnSpc>
                <a:spcPts val="2355"/>
              </a:lnSpc>
            </a:pPr>
            <a:r>
              <a:rPr lang="en-US" sz="1097" spc="1">
                <a:solidFill>
                  <a:srgbClr val="000000"/>
                </a:solidFill>
                <a:latin typeface="Arial"/>
                <a:ea typeface="Arial"/>
                <a:cs typeface="Arial"/>
                <a:sym typeface="Arial"/>
              </a:rPr>
              <a:t>to get involved with them. </a:t>
            </a:r>
          </a:p>
          <a:p>
            <a:pPr algn="l">
              <a:lnSpc>
                <a:spcPts val="561"/>
              </a:lnSpc>
            </a:pPr>
            <a:r>
              <a:rPr lang="en-US" sz="1097" spc="2">
                <a:solidFill>
                  <a:srgbClr val="000000"/>
                </a:solidFill>
                <a:latin typeface="Arial"/>
                <a:ea typeface="Arial"/>
                <a:cs typeface="Arial"/>
                <a:sym typeface="Arial"/>
              </a:rPr>
              <a:t>2. Goal: Empowering volunteers to get involved in ways that fulfill their personal desires </a:t>
            </a:r>
          </a:p>
          <a:p>
            <a:pPr algn="l">
              <a:lnSpc>
                <a:spcPts val="2343"/>
              </a:lnSpc>
            </a:pPr>
            <a:r>
              <a:rPr lang="en-US" sz="1097" spc="1">
                <a:solidFill>
                  <a:srgbClr val="000000"/>
                </a:solidFill>
                <a:latin typeface="Arial"/>
                <a:ea typeface="Arial"/>
                <a:cs typeface="Arial"/>
                <a:sym typeface="Arial"/>
              </a:rPr>
              <a:t>and needs to give back. </a:t>
            </a:r>
          </a:p>
          <a:p>
            <a:pPr algn="l">
              <a:lnSpc>
                <a:spcPts val="573"/>
              </a:lnSpc>
            </a:pPr>
            <a:r>
              <a:rPr lang="en-US" sz="1097" spc="2">
                <a:solidFill>
                  <a:srgbClr val="000000"/>
                </a:solidFill>
                <a:latin typeface="Arial"/>
                <a:ea typeface="Arial"/>
                <a:cs typeface="Arial"/>
                <a:sym typeface="Arial"/>
              </a:rPr>
              <a:t>3. Solution: Volunteers will learn to leverage the various components of the volunteer </a:t>
            </a:r>
          </a:p>
          <a:p>
            <a:pPr algn="l">
              <a:lnSpc>
                <a:spcPts val="2331"/>
              </a:lnSpc>
            </a:pPr>
            <a:r>
              <a:rPr lang="en-US" sz="1097" spc="1">
                <a:solidFill>
                  <a:srgbClr val="000000"/>
                </a:solidFill>
                <a:latin typeface="Arial"/>
                <a:ea typeface="Arial"/>
                <a:cs typeface="Arial"/>
                <a:sym typeface="Arial"/>
              </a:rPr>
              <a:t>platform by 1) Identifying opportunities to get involved, 2) Committing to Volunteer </a:t>
            </a:r>
          </a:p>
          <a:p>
            <a:pPr algn="l">
              <a:lnSpc>
                <a:spcPts val="573"/>
              </a:lnSpc>
            </a:pPr>
            <a:r>
              <a:rPr lang="en-US" sz="1097" spc="1">
                <a:solidFill>
                  <a:srgbClr val="000000"/>
                </a:solidFill>
                <a:latin typeface="Arial"/>
                <a:ea typeface="Arial"/>
                <a:cs typeface="Arial"/>
                <a:sym typeface="Arial"/>
              </a:rPr>
              <a:t>Opportunities, and 3) Connecting with other volunteers. </a:t>
            </a:r>
          </a:p>
        </p:txBody>
      </p:sp>
      <p:sp>
        <p:nvSpPr>
          <p:cNvPr name="TextBox 5" id="5"/>
          <p:cNvSpPr txBox="true"/>
          <p:nvPr/>
        </p:nvSpPr>
        <p:spPr>
          <a:xfrm rot="0">
            <a:off x="914400" y="6395056"/>
            <a:ext cx="1750504"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Ripple 2: Task Progression </a:t>
            </a:r>
          </a:p>
        </p:txBody>
      </p:sp>
      <p:sp>
        <p:nvSpPr>
          <p:cNvPr name="TextBox 6" id="6"/>
          <p:cNvSpPr txBox="true"/>
          <p:nvPr/>
        </p:nvSpPr>
        <p:spPr>
          <a:xfrm rot="0">
            <a:off x="1371857" y="6776818"/>
            <a:ext cx="1996630" cy="231124"/>
          </a:xfrm>
          <a:prstGeom prst="rect">
            <a:avLst/>
          </a:prstGeom>
        </p:spPr>
        <p:txBody>
          <a:bodyPr anchor="t" rtlCol="false" tIns="0" lIns="0" bIns="0" rIns="0">
            <a:spAutoFit/>
          </a:bodyPr>
          <a:lstStyle/>
          <a:p>
            <a:pPr algn="l">
              <a:lnSpc>
                <a:spcPts val="1766"/>
              </a:lnSpc>
            </a:pPr>
            <a:r>
              <a:rPr lang="en-US" sz="1097" spc="5">
                <a:solidFill>
                  <a:srgbClr val="000000"/>
                </a:solidFill>
                <a:latin typeface="Arial"/>
                <a:ea typeface="Arial"/>
                <a:cs typeface="Arial"/>
                <a:sym typeface="Arial"/>
              </a:rPr>
              <a:t>1. Identify Tasks and Subtasks </a:t>
            </a:r>
          </a:p>
        </p:txBody>
      </p:sp>
      <p:sp>
        <p:nvSpPr>
          <p:cNvPr name="TextBox 7" id="7"/>
          <p:cNvSpPr txBox="true"/>
          <p:nvPr/>
        </p:nvSpPr>
        <p:spPr>
          <a:xfrm rot="0">
            <a:off x="1829057" y="7018372"/>
            <a:ext cx="2488111" cy="173974"/>
          </a:xfrm>
          <a:prstGeom prst="rect">
            <a:avLst/>
          </a:prstGeom>
        </p:spPr>
        <p:txBody>
          <a:bodyPr anchor="t" rtlCol="false" tIns="0" lIns="0" bIns="0" rIns="0">
            <a:spAutoFit/>
          </a:bodyPr>
          <a:lstStyle/>
          <a:p>
            <a:pPr algn="l">
              <a:lnSpc>
                <a:spcPts val="1137"/>
              </a:lnSpc>
            </a:pPr>
            <a:r>
              <a:rPr lang="en-US" sz="1097" spc="4">
                <a:solidFill>
                  <a:srgbClr val="000000"/>
                </a:solidFill>
                <a:latin typeface="Arial"/>
                <a:ea typeface="Arial"/>
                <a:cs typeface="Arial"/>
                <a:sym typeface="Arial"/>
              </a:rPr>
              <a:t>a. Identify opportunities to get involved </a:t>
            </a:r>
          </a:p>
        </p:txBody>
      </p:sp>
      <p:sp>
        <p:nvSpPr>
          <p:cNvPr name="TextBox 8" id="8"/>
          <p:cNvSpPr txBox="true"/>
          <p:nvPr/>
        </p:nvSpPr>
        <p:spPr>
          <a:xfrm rot="0">
            <a:off x="2185673" y="7146388"/>
            <a:ext cx="2827763" cy="415528"/>
          </a:xfrm>
          <a:prstGeom prst="rect">
            <a:avLst/>
          </a:prstGeom>
        </p:spPr>
        <p:txBody>
          <a:bodyPr anchor="t" rtlCol="false" tIns="0" lIns="0" bIns="0" rIns="0">
            <a:spAutoFit/>
          </a:bodyPr>
          <a:lstStyle/>
          <a:p>
            <a:pPr algn="ctr">
              <a:lnSpc>
                <a:spcPts val="1778"/>
              </a:lnSpc>
            </a:pPr>
            <a:r>
              <a:rPr lang="en-US" sz="1097" spc="1">
                <a:solidFill>
                  <a:srgbClr val="000000"/>
                </a:solidFill>
                <a:latin typeface="Arial"/>
                <a:ea typeface="Arial"/>
                <a:cs typeface="Arial"/>
                <a:sym typeface="Arial"/>
              </a:rPr>
              <a:t>i.Access the volunteer opportunity calendar </a:t>
            </a:r>
          </a:p>
          <a:p>
            <a:pPr algn="ctr">
              <a:lnSpc>
                <a:spcPts val="1125"/>
              </a:lnSpc>
            </a:pPr>
            <a:r>
              <a:rPr lang="en-US" sz="1097" spc="1">
                <a:solidFill>
                  <a:srgbClr val="000000"/>
                </a:solidFill>
                <a:latin typeface="Arial"/>
                <a:ea typeface="Arial"/>
                <a:cs typeface="Arial"/>
                <a:sym typeface="Arial"/>
              </a:rPr>
              <a:t>ii.Use the calendar search and filter features </a:t>
            </a:r>
          </a:p>
        </p:txBody>
      </p:sp>
      <p:sp>
        <p:nvSpPr>
          <p:cNvPr name="TextBox 9" id="9"/>
          <p:cNvSpPr txBox="true"/>
          <p:nvPr/>
        </p:nvSpPr>
        <p:spPr>
          <a:xfrm rot="0">
            <a:off x="2154431" y="7515958"/>
            <a:ext cx="2708843" cy="231124"/>
          </a:xfrm>
          <a:prstGeom prst="rect">
            <a:avLst/>
          </a:prstGeom>
        </p:spPr>
        <p:txBody>
          <a:bodyPr anchor="t" rtlCol="false" tIns="0" lIns="0" bIns="0" rIns="0">
            <a:spAutoFit/>
          </a:bodyPr>
          <a:lstStyle/>
          <a:p>
            <a:pPr algn="l">
              <a:lnSpc>
                <a:spcPts val="1790"/>
              </a:lnSpc>
            </a:pPr>
            <a:r>
              <a:rPr lang="en-US" sz="1097" spc="1">
                <a:solidFill>
                  <a:srgbClr val="000000"/>
                </a:solidFill>
                <a:latin typeface="Arial"/>
                <a:ea typeface="Arial"/>
                <a:cs typeface="Arial"/>
                <a:sym typeface="Arial"/>
              </a:rPr>
              <a:t>iii.Access opportunity details to learn more </a:t>
            </a:r>
          </a:p>
        </p:txBody>
      </p:sp>
      <p:sp>
        <p:nvSpPr>
          <p:cNvPr name="TextBox 10" id="10"/>
          <p:cNvSpPr txBox="true"/>
          <p:nvPr/>
        </p:nvSpPr>
        <p:spPr>
          <a:xfrm rot="0">
            <a:off x="1829057" y="7757512"/>
            <a:ext cx="2345093" cy="173974"/>
          </a:xfrm>
          <a:prstGeom prst="rect">
            <a:avLst/>
          </a:prstGeom>
        </p:spPr>
        <p:txBody>
          <a:bodyPr anchor="t" rtlCol="false" tIns="0" lIns="0" bIns="0" rIns="0">
            <a:spAutoFit/>
          </a:bodyPr>
          <a:lstStyle/>
          <a:p>
            <a:pPr algn="l">
              <a:lnSpc>
                <a:spcPts val="1113"/>
              </a:lnSpc>
            </a:pPr>
            <a:r>
              <a:rPr lang="en-US" sz="1097" spc="4">
                <a:solidFill>
                  <a:srgbClr val="000000"/>
                </a:solidFill>
                <a:latin typeface="Arial"/>
                <a:ea typeface="Arial"/>
                <a:cs typeface="Arial"/>
                <a:sym typeface="Arial"/>
              </a:rPr>
              <a:t>b. Commit to volunteer opportunities </a:t>
            </a:r>
          </a:p>
        </p:txBody>
      </p:sp>
      <p:sp>
        <p:nvSpPr>
          <p:cNvPr name="TextBox 11" id="11"/>
          <p:cNvSpPr txBox="true"/>
          <p:nvPr/>
        </p:nvSpPr>
        <p:spPr>
          <a:xfrm rot="0">
            <a:off x="2216153" y="7876003"/>
            <a:ext cx="2209857" cy="240649"/>
          </a:xfrm>
          <a:prstGeom prst="rect">
            <a:avLst/>
          </a:prstGeom>
        </p:spPr>
        <p:txBody>
          <a:bodyPr anchor="t" rtlCol="false" tIns="0" lIns="0" bIns="0" rIns="0">
            <a:spAutoFit/>
          </a:bodyPr>
          <a:lstStyle/>
          <a:p>
            <a:pPr algn="l">
              <a:lnSpc>
                <a:spcPts val="1802"/>
              </a:lnSpc>
            </a:pPr>
            <a:r>
              <a:rPr lang="en-US" sz="1097" spc="1">
                <a:solidFill>
                  <a:srgbClr val="000000"/>
                </a:solidFill>
                <a:latin typeface="Arial"/>
                <a:ea typeface="Arial"/>
                <a:cs typeface="Arial"/>
                <a:sym typeface="Arial"/>
              </a:rPr>
              <a:t>i.Identify available slots to help out </a:t>
            </a:r>
          </a:p>
        </p:txBody>
      </p:sp>
      <p:sp>
        <p:nvSpPr>
          <p:cNvPr name="TextBox 12" id="12"/>
          <p:cNvSpPr txBox="true"/>
          <p:nvPr/>
        </p:nvSpPr>
        <p:spPr>
          <a:xfrm rot="0">
            <a:off x="2185673" y="8127082"/>
            <a:ext cx="1567596" cy="173974"/>
          </a:xfrm>
          <a:prstGeom prst="rect">
            <a:avLst/>
          </a:prstGeom>
        </p:spPr>
        <p:txBody>
          <a:bodyPr anchor="t" rtlCol="false" tIns="0" lIns="0" bIns="0" rIns="0">
            <a:spAutoFit/>
          </a:bodyPr>
          <a:lstStyle/>
          <a:p>
            <a:pPr algn="l">
              <a:lnSpc>
                <a:spcPts val="1101"/>
              </a:lnSpc>
            </a:pPr>
            <a:r>
              <a:rPr lang="en-US" sz="1097" spc="1">
                <a:solidFill>
                  <a:srgbClr val="000000"/>
                </a:solidFill>
                <a:latin typeface="Arial"/>
                <a:ea typeface="Arial"/>
                <a:cs typeface="Arial"/>
                <a:sym typeface="Arial"/>
              </a:rPr>
              <a:t>ii.Claim an available slot </a:t>
            </a:r>
          </a:p>
        </p:txBody>
      </p:sp>
      <p:sp>
        <p:nvSpPr>
          <p:cNvPr name="TextBox 13" id="13"/>
          <p:cNvSpPr txBox="true"/>
          <p:nvPr/>
        </p:nvSpPr>
        <p:spPr>
          <a:xfrm rot="0">
            <a:off x="2154431" y="8245573"/>
            <a:ext cx="1235716" cy="240649"/>
          </a:xfrm>
          <a:prstGeom prst="rect">
            <a:avLst/>
          </a:prstGeom>
        </p:spPr>
        <p:txBody>
          <a:bodyPr anchor="t" rtlCol="false" tIns="0" lIns="0" bIns="0" rIns="0">
            <a:spAutoFit/>
          </a:bodyPr>
          <a:lstStyle/>
          <a:p>
            <a:pPr algn="l">
              <a:lnSpc>
                <a:spcPts val="1814"/>
              </a:lnSpc>
            </a:pPr>
            <a:r>
              <a:rPr lang="en-US" sz="1097" spc="1">
                <a:solidFill>
                  <a:srgbClr val="000000"/>
                </a:solidFill>
                <a:latin typeface="Arial"/>
                <a:ea typeface="Arial"/>
                <a:cs typeface="Arial"/>
                <a:sym typeface="Arial"/>
              </a:rPr>
              <a:t>iii.Edit commitment </a:t>
            </a:r>
          </a:p>
        </p:txBody>
      </p:sp>
      <p:sp>
        <p:nvSpPr>
          <p:cNvPr name="TextBox 14" id="14"/>
          <p:cNvSpPr txBox="true"/>
          <p:nvPr/>
        </p:nvSpPr>
        <p:spPr>
          <a:xfrm rot="0">
            <a:off x="1829057" y="8506177"/>
            <a:ext cx="2158298" cy="164449"/>
          </a:xfrm>
          <a:prstGeom prst="rect">
            <a:avLst/>
          </a:prstGeom>
        </p:spPr>
        <p:txBody>
          <a:bodyPr anchor="t" rtlCol="false" tIns="0" lIns="0" bIns="0" rIns="0">
            <a:spAutoFit/>
          </a:bodyPr>
          <a:lstStyle/>
          <a:p>
            <a:pPr algn="l">
              <a:lnSpc>
                <a:spcPts val="1089"/>
              </a:lnSpc>
            </a:pPr>
            <a:r>
              <a:rPr lang="en-US" sz="1097" spc="1">
                <a:solidFill>
                  <a:srgbClr val="000000"/>
                </a:solidFill>
                <a:latin typeface="Arial"/>
                <a:ea typeface="Arial"/>
                <a:cs typeface="Arial"/>
                <a:sym typeface="Arial"/>
              </a:rPr>
              <a:t>c. Connect with other volunteers </a:t>
            </a:r>
          </a:p>
        </p:txBody>
      </p:sp>
      <p:sp>
        <p:nvSpPr>
          <p:cNvPr name="TextBox 15" id="15"/>
          <p:cNvSpPr txBox="true"/>
          <p:nvPr/>
        </p:nvSpPr>
        <p:spPr>
          <a:xfrm rot="0">
            <a:off x="2216153" y="8614639"/>
            <a:ext cx="2352094" cy="240649"/>
          </a:xfrm>
          <a:prstGeom prst="rect">
            <a:avLst/>
          </a:prstGeom>
        </p:spPr>
        <p:txBody>
          <a:bodyPr anchor="t" rtlCol="false" tIns="0" lIns="0" bIns="0" rIns="0">
            <a:spAutoFit/>
          </a:bodyPr>
          <a:lstStyle/>
          <a:p>
            <a:pPr algn="l">
              <a:lnSpc>
                <a:spcPts val="1819"/>
              </a:lnSpc>
            </a:pPr>
            <a:r>
              <a:rPr lang="en-US" sz="1097" spc="1">
                <a:solidFill>
                  <a:srgbClr val="000000"/>
                </a:solidFill>
                <a:latin typeface="Arial"/>
                <a:ea typeface="Arial"/>
                <a:cs typeface="Arial"/>
                <a:sym typeface="Arial"/>
              </a:rPr>
              <a:t>i.Discover other ways to get involved </a:t>
            </a:r>
          </a:p>
        </p:txBody>
      </p:sp>
      <p:sp>
        <p:nvSpPr>
          <p:cNvPr name="TextBox 16" id="16"/>
          <p:cNvSpPr txBox="true"/>
          <p:nvPr/>
        </p:nvSpPr>
        <p:spPr>
          <a:xfrm rot="0">
            <a:off x="2185673" y="8876005"/>
            <a:ext cx="2606250" cy="164449"/>
          </a:xfrm>
          <a:prstGeom prst="rect">
            <a:avLst/>
          </a:prstGeom>
        </p:spPr>
        <p:txBody>
          <a:bodyPr anchor="t" rtlCol="false" tIns="0" lIns="0" bIns="0" rIns="0">
            <a:spAutoFit/>
          </a:bodyPr>
          <a:lstStyle/>
          <a:p>
            <a:pPr algn="l">
              <a:lnSpc>
                <a:spcPts val="1096"/>
              </a:lnSpc>
            </a:pPr>
            <a:r>
              <a:rPr lang="en-US" sz="1097" spc="1">
                <a:solidFill>
                  <a:srgbClr val="000000"/>
                </a:solidFill>
                <a:latin typeface="Arial"/>
                <a:ea typeface="Arial"/>
                <a:cs typeface="Arial"/>
                <a:sym typeface="Arial"/>
              </a:rPr>
              <a:t>ii.Post new opportunities on the calendar </a:t>
            </a:r>
          </a:p>
        </p:txBody>
      </p:sp>
      <p:sp>
        <p:nvSpPr>
          <p:cNvPr name="TextBox 17" id="1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25 </a:t>
            </a:r>
          </a:p>
        </p:txBody>
      </p:sp>
      <p:sp>
        <p:nvSpPr>
          <p:cNvPr name="TextBox 18" id="1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9" id="19"/>
          <p:cNvSpPr txBox="true"/>
          <p:nvPr/>
        </p:nvSpPr>
        <p:spPr>
          <a:xfrm rot="0">
            <a:off x="914400" y="3761375"/>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8546335"/>
            <a:ext cx="3930653" cy="9906"/>
          </a:xfrm>
          <a:custGeom>
            <a:avLst/>
            <a:gdLst/>
            <a:ahLst/>
            <a:cxnLst/>
            <a:rect r="r" b="b" t="t" l="l"/>
            <a:pathLst>
              <a:path h="9906" w="3930653">
                <a:moveTo>
                  <a:pt x="0" y="0"/>
                </a:moveTo>
                <a:lnTo>
                  <a:pt x="3930653" y="0"/>
                </a:lnTo>
                <a:lnTo>
                  <a:pt x="393065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57401" y="8361931"/>
            <a:ext cx="2500379" cy="9906"/>
          </a:xfrm>
          <a:custGeom>
            <a:avLst/>
            <a:gdLst/>
            <a:ahLst/>
            <a:cxnLst/>
            <a:rect r="r" b="b" t="t" l="l"/>
            <a:pathLst>
              <a:path h="9906" w="2500379">
                <a:moveTo>
                  <a:pt x="0" y="0"/>
                </a:moveTo>
                <a:lnTo>
                  <a:pt x="2500379" y="0"/>
                </a:lnTo>
                <a:lnTo>
                  <a:pt x="250037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135125" y="7891015"/>
            <a:ext cx="2392175" cy="9906"/>
          </a:xfrm>
          <a:custGeom>
            <a:avLst/>
            <a:gdLst/>
            <a:ahLst/>
            <a:cxnLst/>
            <a:rect r="r" b="b" t="t" l="l"/>
            <a:pathLst>
              <a:path h="9906" w="2392175">
                <a:moveTo>
                  <a:pt x="0" y="0"/>
                </a:moveTo>
                <a:lnTo>
                  <a:pt x="2392175" y="0"/>
                </a:lnTo>
                <a:lnTo>
                  <a:pt x="2392175"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884683" y="7268347"/>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6" id="6"/>
          <p:cNvSpPr txBox="true"/>
          <p:nvPr/>
        </p:nvSpPr>
        <p:spPr>
          <a:xfrm rot="0">
            <a:off x="914400" y="7503385"/>
            <a:ext cx="4639466"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Merrill, M. D. (2002). A pebble-in-the-pond model for instructional design. </a:t>
            </a:r>
          </a:p>
        </p:txBody>
      </p:sp>
      <p:sp>
        <p:nvSpPr>
          <p:cNvPr name="TextBox 7" id="7"/>
          <p:cNvSpPr txBox="true"/>
          <p:nvPr/>
        </p:nvSpPr>
        <p:spPr>
          <a:xfrm rot="0">
            <a:off x="1371857" y="7726375"/>
            <a:ext cx="4278087" cy="183775"/>
          </a:xfrm>
          <a:prstGeom prst="rect">
            <a:avLst/>
          </a:prstGeom>
        </p:spPr>
        <p:txBody>
          <a:bodyPr anchor="t" rtlCol="false" tIns="0" lIns="0" bIns="0" rIns="0">
            <a:spAutoFit/>
          </a:bodyPr>
          <a:lstStyle/>
          <a:p>
            <a:pPr algn="l">
              <a:lnSpc>
                <a:spcPts val="1230"/>
              </a:lnSpc>
            </a:pPr>
            <a:r>
              <a:rPr lang="en-US" b="true" sz="1097" i="true" spc="1">
                <a:solidFill>
                  <a:srgbClr val="000000"/>
                </a:solidFill>
                <a:latin typeface="Arial Bold Italics"/>
                <a:ea typeface="Arial Bold Italics"/>
                <a:cs typeface="Arial Bold Italics"/>
                <a:sym typeface="Arial Bold Italics"/>
              </a:rPr>
              <a:t>Improvement, 41</a:t>
            </a:r>
            <a:r>
              <a:rPr lang="en-US" sz="1097" spc="1">
                <a:solidFill>
                  <a:srgbClr val="000000"/>
                </a:solidFill>
                <a:latin typeface="Arial"/>
                <a:ea typeface="Arial"/>
                <a:cs typeface="Arial"/>
                <a:sym typeface="Arial"/>
              </a:rPr>
              <a:t>(7), 39–44.</a:t>
            </a:r>
            <a:r>
              <a:rPr lang="en-US" sz="1097" spc="1">
                <a:solidFill>
                  <a:srgbClr val="000000"/>
                </a:solidFill>
                <a:latin typeface="Arial"/>
                <a:ea typeface="Arial"/>
                <a:cs typeface="Arial"/>
                <a:sym typeface="Arial"/>
                <a:hlinkClick r:id="rId8" tooltip="https://doi.org/10.1002/pfi.4140410709"/>
              </a:rPr>
              <a:t> </a:t>
            </a:r>
            <a:r>
              <a:rPr lang="en-US" sz="1097" spc="1">
                <a:solidFill>
                  <a:srgbClr val="B70404"/>
                </a:solidFill>
                <a:latin typeface="Arial"/>
                <a:ea typeface="Arial"/>
                <a:cs typeface="Arial"/>
                <a:sym typeface="Arial"/>
                <a:hlinkClick r:id="rId9" tooltip="https://doi.org/10.1002/pfi.4140410709"/>
              </a:rPr>
              <a:t>https://doi.org/10.1002/pfi.4140410709</a:t>
            </a:r>
            <a:r>
              <a:rPr lang="en-US" sz="1097" spc="1">
                <a:solidFill>
                  <a:srgbClr val="000000"/>
                </a:solidFill>
                <a:latin typeface="Arial"/>
                <a:ea typeface="Arial"/>
                <a:cs typeface="Arial"/>
                <a:sym typeface="Arial"/>
                <a:hlinkClick r:id="rId10" tooltip="https://doi.org/10.1002/pfi.4140410709"/>
              </a:rPr>
              <a:t> </a:t>
            </a:r>
          </a:p>
        </p:txBody>
      </p:sp>
      <p:sp>
        <p:nvSpPr>
          <p:cNvPr name="TextBox 8" id="8"/>
          <p:cNvSpPr txBox="true"/>
          <p:nvPr/>
        </p:nvSpPr>
        <p:spPr>
          <a:xfrm rot="0">
            <a:off x="914400" y="7870288"/>
            <a:ext cx="3762261"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Merrill, M. D. (2007). A task-centered instructional strategy. </a:t>
            </a:r>
          </a:p>
        </p:txBody>
      </p:sp>
      <p:sp>
        <p:nvSpPr>
          <p:cNvPr name="TextBox 9" id="9"/>
          <p:cNvSpPr txBox="true"/>
          <p:nvPr/>
        </p:nvSpPr>
        <p:spPr>
          <a:xfrm rot="0">
            <a:off x="1371857" y="8263966"/>
            <a:ext cx="4268810" cy="301504"/>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in Education</a:t>
            </a:r>
            <a:r>
              <a:rPr lang="en-US" sz="1097" spc="1">
                <a:solidFill>
                  <a:srgbClr val="000000"/>
                </a:solidFill>
                <a:latin typeface="Arial"/>
                <a:ea typeface="Arial"/>
                <a:cs typeface="Arial"/>
                <a:sym typeface="Arial"/>
              </a:rPr>
              <a:t>, 40(1), 33-50.</a:t>
            </a:r>
            <a:r>
              <a:rPr lang="en-US" sz="1097" spc="1">
                <a:solidFill>
                  <a:srgbClr val="000000"/>
                </a:solidFill>
                <a:latin typeface="Arial"/>
                <a:ea typeface="Arial"/>
                <a:cs typeface="Arial"/>
                <a:sym typeface="Arial"/>
                <a:hlinkClick r:id="rId11" tooltip="https://mdavidmerrill.wordpress.com/wp-content/uploads/2019/04/task_centered_strategy_published.pdf"/>
              </a:rPr>
              <a:t> </a:t>
            </a:r>
            <a:r>
              <a:rPr lang="en-US" sz="1097" spc="1">
                <a:solidFill>
                  <a:srgbClr val="B70404"/>
                </a:solidFill>
                <a:latin typeface="Arial"/>
                <a:ea typeface="Arial"/>
                <a:cs typeface="Arial"/>
                <a:sym typeface="Arial"/>
                <a:hlinkClick r:id="rId12" tooltip="https://mdavidmerrill.wordpress.com/wp-content/uploads/2019/04/task_centered_strategy_published.pdf"/>
              </a:rPr>
              <a:t>https://mdavidmerrill.wordpress.com/wp-</a:t>
            </a:r>
          </a:p>
          <a:p>
            <a:pPr algn="l">
              <a:lnSpc>
                <a:spcPts val="2355"/>
              </a:lnSpc>
            </a:pPr>
            <a:r>
              <a:rPr lang="en-US" sz="1097" spc="1">
                <a:solidFill>
                  <a:srgbClr val="B70404"/>
                </a:solidFill>
                <a:latin typeface="Arial"/>
                <a:ea typeface="Arial"/>
                <a:cs typeface="Arial"/>
                <a:sym typeface="Arial"/>
                <a:hlinkClick r:id="rId13" tooltip="https://mdavidmerrill.wordpress.com/wp-content/uploads/2019/04/task_centered_strategy_published.pdf"/>
              </a:rPr>
              <a:t>content/uploads/2019/04/task_centered_strategy_published.pdf</a:t>
            </a:r>
            <a:r>
              <a:rPr lang="en-US" sz="1097" spc="1">
                <a:solidFill>
                  <a:srgbClr val="000000"/>
                </a:solidFill>
                <a:latin typeface="Arial"/>
                <a:ea typeface="Arial"/>
                <a:cs typeface="Arial"/>
                <a:sym typeface="Arial"/>
                <a:hlinkClick r:id="rId14" tooltip="https://mdavidmerrill.wordpress.com/wp-content/uploads/2019/04/task_centered_strategy_published.pdf"/>
              </a:rPr>
              <a:t> </a:t>
            </a:r>
          </a:p>
        </p:txBody>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26 </a:t>
            </a:r>
          </a:p>
        </p:txBody>
      </p:sp>
      <p:sp>
        <p:nvSpPr>
          <p:cNvPr name="TextBox 11" id="11"/>
          <p:cNvSpPr txBox="true"/>
          <p:nvPr/>
        </p:nvSpPr>
        <p:spPr>
          <a:xfrm rot="0">
            <a:off x="2154431" y="800329"/>
            <a:ext cx="4569552" cy="278749"/>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iii.Communicate with other volunteers who want to get involved with you </a:t>
            </a:r>
          </a:p>
        </p:txBody>
      </p:sp>
      <p:sp>
        <p:nvSpPr>
          <p:cNvPr name="TextBox 12" id="12"/>
          <p:cNvSpPr txBox="true"/>
          <p:nvPr/>
        </p:nvSpPr>
        <p:spPr>
          <a:xfrm rot="0">
            <a:off x="914400" y="1086841"/>
            <a:ext cx="6024343" cy="463153"/>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Ripple 3: Task Components. (Knowledge objects = volunteer platform checklist and case-study-</a:t>
            </a:r>
          </a:p>
          <a:p>
            <a:pPr algn="l">
              <a:lnSpc>
                <a:spcPts val="647"/>
              </a:lnSpc>
            </a:pPr>
            <a:r>
              <a:rPr lang="en-US" sz="1097" spc="1">
                <a:solidFill>
                  <a:srgbClr val="000000"/>
                </a:solidFill>
                <a:latin typeface="Arial"/>
                <a:ea typeface="Arial"/>
                <a:cs typeface="Arial"/>
                <a:sym typeface="Arial"/>
              </a:rPr>
              <a:t>volunteer outcomes) </a:t>
            </a:r>
          </a:p>
        </p:txBody>
      </p:sp>
      <p:sp>
        <p:nvSpPr>
          <p:cNvPr name="TextBox 13" id="13"/>
          <p:cNvSpPr txBox="true"/>
          <p:nvPr/>
        </p:nvSpPr>
        <p:spPr>
          <a:xfrm rot="0">
            <a:off x="1371857" y="1510389"/>
            <a:ext cx="5468226" cy="695944"/>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Identify opportunities to get involved. (KO = case study volunteer matching – </a:t>
            </a:r>
          </a:p>
          <a:p>
            <a:pPr algn="l">
              <a:lnSpc>
                <a:spcPts val="548"/>
              </a:lnSpc>
            </a:pPr>
            <a:r>
              <a:rPr lang="en-US" sz="1097">
                <a:solidFill>
                  <a:srgbClr val="000000"/>
                </a:solidFill>
                <a:latin typeface="Arial"/>
                <a:ea typeface="Arial"/>
                <a:cs typeface="Arial"/>
                <a:sym typeface="Arial"/>
              </a:rPr>
              <a:t>volunteers can successfully match case study volunteers with relevant opportunities to </a:t>
            </a:r>
          </a:p>
          <a:p>
            <a:pPr algn="l">
              <a:lnSpc>
                <a:spcPts val="2367"/>
              </a:lnSpc>
            </a:pPr>
            <a:r>
              <a:rPr lang="en-US" sz="1097" spc="1">
                <a:solidFill>
                  <a:srgbClr val="000000"/>
                </a:solidFill>
                <a:latin typeface="Arial"/>
                <a:ea typeface="Arial"/>
                <a:cs typeface="Arial"/>
                <a:sym typeface="Arial"/>
              </a:rPr>
              <a:t>get involved) </a:t>
            </a:r>
          </a:p>
        </p:txBody>
      </p:sp>
      <p:sp>
        <p:nvSpPr>
          <p:cNvPr name="TextBox 14" id="14"/>
          <p:cNvSpPr txBox="true"/>
          <p:nvPr/>
        </p:nvSpPr>
        <p:spPr>
          <a:xfrm rot="0">
            <a:off x="1829057" y="2273913"/>
            <a:ext cx="5061785" cy="671560"/>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a. Information: Platform location, login, filters, search features, and color-coding </a:t>
            </a:r>
          </a:p>
          <a:p>
            <a:pPr algn="l">
              <a:lnSpc>
                <a:spcPts val="2367"/>
              </a:lnSpc>
            </a:pPr>
            <a:r>
              <a:rPr lang="en-US" sz="1097" spc="1">
                <a:solidFill>
                  <a:srgbClr val="000000"/>
                </a:solidFill>
                <a:latin typeface="Arial"/>
                <a:ea typeface="Arial"/>
                <a:cs typeface="Arial"/>
                <a:sym typeface="Arial"/>
              </a:rPr>
              <a:t>features. </a:t>
            </a:r>
          </a:p>
          <a:p>
            <a:pPr algn="l">
              <a:lnSpc>
                <a:spcPts val="548"/>
              </a:lnSpc>
            </a:pPr>
            <a:r>
              <a:rPr lang="en-US" sz="1097" spc="2">
                <a:solidFill>
                  <a:srgbClr val="000000"/>
                </a:solidFill>
                <a:latin typeface="Arial"/>
                <a:ea typeface="Arial"/>
                <a:cs typeface="Arial"/>
                <a:sym typeface="Arial"/>
              </a:rPr>
              <a:t>b. Portrayal: Examples of why the color codes matter and how search features </a:t>
            </a:r>
          </a:p>
          <a:p>
            <a:pPr algn="l">
              <a:lnSpc>
                <a:spcPts val="2367"/>
              </a:lnSpc>
            </a:pPr>
            <a:r>
              <a:rPr lang="en-US" sz="1097" spc="1">
                <a:solidFill>
                  <a:srgbClr val="000000"/>
                </a:solidFill>
                <a:latin typeface="Arial"/>
                <a:ea typeface="Arial"/>
                <a:cs typeface="Arial"/>
                <a:sym typeface="Arial"/>
              </a:rPr>
              <a:t>help. </a:t>
            </a:r>
          </a:p>
        </p:txBody>
      </p:sp>
      <p:sp>
        <p:nvSpPr>
          <p:cNvPr name="TextBox 15" id="15"/>
          <p:cNvSpPr txBox="true"/>
          <p:nvPr/>
        </p:nvSpPr>
        <p:spPr>
          <a:xfrm rot="0">
            <a:off x="1371857" y="3013053"/>
            <a:ext cx="5582726" cy="486394"/>
          </a:xfrm>
          <a:prstGeom prst="rect">
            <a:avLst/>
          </a:prstGeom>
        </p:spPr>
        <p:txBody>
          <a:bodyPr anchor="t" rtlCol="false" tIns="0" lIns="0" bIns="0" rIns="0">
            <a:spAutoFit/>
          </a:bodyPr>
          <a:lstStyle/>
          <a:p>
            <a:pPr algn="l">
              <a:lnSpc>
                <a:spcPts val="548"/>
              </a:lnSpc>
            </a:pPr>
            <a:r>
              <a:rPr lang="en-US" sz="1097" spc="2">
                <a:solidFill>
                  <a:srgbClr val="000000"/>
                </a:solidFill>
                <a:latin typeface="Arial"/>
                <a:ea typeface="Arial"/>
                <a:cs typeface="Arial"/>
                <a:sym typeface="Arial"/>
              </a:rPr>
              <a:t>2. Commit to volunteer opportunities (KO = case study volunteer commitment </a:t>
            </a:r>
          </a:p>
          <a:p>
            <a:pPr algn="l">
              <a:lnSpc>
                <a:spcPts val="2367"/>
              </a:lnSpc>
            </a:pPr>
            <a:r>
              <a:rPr lang="en-US" sz="1097" spc="1">
                <a:solidFill>
                  <a:srgbClr val="000000"/>
                </a:solidFill>
                <a:latin typeface="Arial"/>
                <a:ea typeface="Arial"/>
                <a:cs typeface="Arial"/>
                <a:sym typeface="Arial"/>
              </a:rPr>
              <a:t>notifications – volunteers can sign up case-study-volunteers for relevant opportunities or </a:t>
            </a:r>
          </a:p>
          <a:p>
            <a:pPr algn="l">
              <a:lnSpc>
                <a:spcPts val="548"/>
              </a:lnSpc>
            </a:pPr>
            <a:r>
              <a:rPr lang="en-US" sz="1097" spc="1">
                <a:solidFill>
                  <a:srgbClr val="000000"/>
                </a:solidFill>
                <a:latin typeface="Arial"/>
                <a:ea typeface="Arial"/>
                <a:cs typeface="Arial"/>
                <a:sym typeface="Arial"/>
              </a:rPr>
              <a:t>change their commitments) </a:t>
            </a:r>
          </a:p>
        </p:txBody>
      </p:sp>
      <p:sp>
        <p:nvSpPr>
          <p:cNvPr name="TextBox 16" id="16"/>
          <p:cNvSpPr txBox="true"/>
          <p:nvPr/>
        </p:nvSpPr>
        <p:spPr>
          <a:xfrm rot="0">
            <a:off x="1829057" y="3395577"/>
            <a:ext cx="5141862" cy="657844"/>
          </a:xfrm>
          <a:prstGeom prst="rect">
            <a:avLst/>
          </a:prstGeom>
        </p:spPr>
        <p:txBody>
          <a:bodyPr anchor="t" rtlCol="false" tIns="0" lIns="0" bIns="0" rIns="0">
            <a:spAutoFit/>
          </a:bodyPr>
          <a:lstStyle/>
          <a:p>
            <a:pPr algn="l">
              <a:lnSpc>
                <a:spcPts val="2355"/>
              </a:lnSpc>
            </a:pPr>
            <a:r>
              <a:rPr lang="en-US" sz="1097" spc="2">
                <a:solidFill>
                  <a:srgbClr val="000000"/>
                </a:solidFill>
                <a:latin typeface="Arial"/>
                <a:ea typeface="Arial"/>
                <a:cs typeface="Arial"/>
                <a:sym typeface="Arial"/>
              </a:rPr>
              <a:t>a. Information: Signup requirements, reminder process, and the change process. </a:t>
            </a:r>
          </a:p>
          <a:p>
            <a:pPr algn="l">
              <a:lnSpc>
                <a:spcPts val="561"/>
              </a:lnSpc>
            </a:pPr>
            <a:r>
              <a:rPr lang="en-US" sz="1097" spc="2">
                <a:solidFill>
                  <a:srgbClr val="000000"/>
                </a:solidFill>
                <a:latin typeface="Arial"/>
                <a:ea typeface="Arial"/>
                <a:cs typeface="Arial"/>
                <a:sym typeface="Arial"/>
              </a:rPr>
              <a:t>b. Portrayals: examples of why info matters, what happens if the process is not </a:t>
            </a:r>
          </a:p>
          <a:p>
            <a:pPr algn="l">
              <a:lnSpc>
                <a:spcPts val="2343"/>
              </a:lnSpc>
            </a:pPr>
            <a:r>
              <a:rPr lang="en-US" sz="1097" spc="1">
                <a:solidFill>
                  <a:srgbClr val="000000"/>
                </a:solidFill>
                <a:latin typeface="Arial"/>
                <a:ea typeface="Arial"/>
                <a:cs typeface="Arial"/>
                <a:sym typeface="Arial"/>
              </a:rPr>
              <a:t>followed. </a:t>
            </a:r>
          </a:p>
        </p:txBody>
      </p:sp>
      <p:sp>
        <p:nvSpPr>
          <p:cNvPr name="TextBox 17" id="17"/>
          <p:cNvSpPr txBox="true"/>
          <p:nvPr/>
        </p:nvSpPr>
        <p:spPr>
          <a:xfrm rot="0">
            <a:off x="1371857" y="4121763"/>
            <a:ext cx="5397532" cy="301228"/>
          </a:xfrm>
          <a:prstGeom prst="rect">
            <a:avLst/>
          </a:prstGeom>
        </p:spPr>
        <p:txBody>
          <a:bodyPr anchor="t" rtlCol="false" tIns="0" lIns="0" bIns="0" rIns="0">
            <a:spAutoFit/>
          </a:bodyPr>
          <a:lstStyle/>
          <a:p>
            <a:pPr algn="l">
              <a:lnSpc>
                <a:spcPts val="573"/>
              </a:lnSpc>
            </a:pPr>
            <a:r>
              <a:rPr lang="en-US" sz="1097" spc="2">
                <a:solidFill>
                  <a:srgbClr val="000000"/>
                </a:solidFill>
                <a:latin typeface="Arial"/>
                <a:ea typeface="Arial"/>
                <a:cs typeface="Arial"/>
                <a:sym typeface="Arial"/>
              </a:rPr>
              <a:t>3. Connect with other volunteers (KO = case-studyvolunteer submission – volunteers </a:t>
            </a:r>
          </a:p>
          <a:p>
            <a:pPr algn="l">
              <a:lnSpc>
                <a:spcPts val="2331"/>
              </a:lnSpc>
            </a:pPr>
            <a:r>
              <a:rPr lang="en-US" sz="1097" spc="1">
                <a:solidFill>
                  <a:srgbClr val="000000"/>
                </a:solidFill>
                <a:latin typeface="Arial"/>
                <a:ea typeface="Arial"/>
                <a:cs typeface="Arial"/>
                <a:sym typeface="Arial"/>
              </a:rPr>
              <a:t>can add appropriate new volunteer opportunities on the calendar) </a:t>
            </a:r>
          </a:p>
        </p:txBody>
      </p:sp>
      <p:sp>
        <p:nvSpPr>
          <p:cNvPr name="TextBox 18" id="18"/>
          <p:cNvSpPr txBox="true"/>
          <p:nvPr/>
        </p:nvSpPr>
        <p:spPr>
          <a:xfrm rot="0">
            <a:off x="1829057" y="4491333"/>
            <a:ext cx="4878410" cy="670798"/>
          </a:xfrm>
          <a:prstGeom prst="rect">
            <a:avLst/>
          </a:prstGeom>
        </p:spPr>
        <p:txBody>
          <a:bodyPr anchor="t" rtlCol="false" tIns="0" lIns="0" bIns="0" rIns="0">
            <a:spAutoFit/>
          </a:bodyPr>
          <a:lstStyle/>
          <a:p>
            <a:pPr algn="l">
              <a:lnSpc>
                <a:spcPts val="585"/>
              </a:lnSpc>
            </a:pPr>
            <a:r>
              <a:rPr lang="en-US" sz="1097" spc="2">
                <a:solidFill>
                  <a:srgbClr val="000000"/>
                </a:solidFill>
                <a:latin typeface="Arial"/>
                <a:ea typeface="Arial"/>
                <a:cs typeface="Arial"/>
                <a:sym typeface="Arial"/>
              </a:rPr>
              <a:t>a. Information: Search ideas, submission requirements, and confirmation </a:t>
            </a:r>
          </a:p>
          <a:p>
            <a:pPr algn="l">
              <a:lnSpc>
                <a:spcPts val="2318"/>
              </a:lnSpc>
            </a:pPr>
            <a:r>
              <a:rPr lang="en-US" sz="1097" spc="1">
                <a:solidFill>
                  <a:srgbClr val="000000"/>
                </a:solidFill>
                <a:latin typeface="Arial"/>
                <a:ea typeface="Arial"/>
                <a:cs typeface="Arial"/>
                <a:sym typeface="Arial"/>
              </a:rPr>
              <a:t>process. </a:t>
            </a:r>
          </a:p>
          <a:p>
            <a:pPr algn="l">
              <a:lnSpc>
                <a:spcPts val="585"/>
              </a:lnSpc>
            </a:pPr>
            <a:r>
              <a:rPr lang="en-US" sz="1097" spc="2">
                <a:solidFill>
                  <a:srgbClr val="000000"/>
                </a:solidFill>
                <a:latin typeface="Arial"/>
                <a:ea typeface="Arial"/>
                <a:cs typeface="Arial"/>
                <a:sym typeface="Arial"/>
              </a:rPr>
              <a:t>b. Portrayals: Examples of why requirements matter and what happens if the </a:t>
            </a:r>
          </a:p>
          <a:p>
            <a:pPr algn="l">
              <a:lnSpc>
                <a:spcPts val="2257"/>
              </a:lnSpc>
            </a:pPr>
            <a:r>
              <a:rPr lang="en-US" sz="1097" spc="1">
                <a:solidFill>
                  <a:srgbClr val="000000"/>
                </a:solidFill>
                <a:latin typeface="Arial"/>
                <a:ea typeface="Arial"/>
                <a:cs typeface="Arial"/>
                <a:sym typeface="Arial"/>
              </a:rPr>
              <a:t>process is not followed. </a:t>
            </a:r>
          </a:p>
        </p:txBody>
      </p:sp>
      <p:sp>
        <p:nvSpPr>
          <p:cNvPr name="TextBox 19" id="19"/>
          <p:cNvSpPr txBox="true"/>
          <p:nvPr/>
        </p:nvSpPr>
        <p:spPr>
          <a:xfrm rot="0">
            <a:off x="914400" y="5170141"/>
            <a:ext cx="5899299" cy="463153"/>
          </a:xfrm>
          <a:prstGeom prst="rect">
            <a:avLst/>
          </a:prstGeom>
        </p:spPr>
        <p:txBody>
          <a:bodyPr anchor="t" rtlCol="false" tIns="0" lIns="0" bIns="0" rIns="0">
            <a:spAutoFit/>
          </a:bodyPr>
          <a:lstStyle/>
          <a:p>
            <a:pPr algn="l">
              <a:lnSpc>
                <a:spcPts val="2257"/>
              </a:lnSpc>
            </a:pPr>
            <a:r>
              <a:rPr lang="en-US" sz="1097" spc="1">
                <a:solidFill>
                  <a:srgbClr val="000000"/>
                </a:solidFill>
                <a:latin typeface="Arial"/>
                <a:ea typeface="Arial"/>
                <a:cs typeface="Arial"/>
                <a:sym typeface="Arial"/>
              </a:rPr>
              <a:t>Ripple 4: Instructional Strategy – Four-Phases of Instruction. Follow these phases for each of </a:t>
            </a:r>
          </a:p>
          <a:p>
            <a:pPr algn="l">
              <a:lnSpc>
                <a:spcPts val="719"/>
              </a:lnSpc>
            </a:pPr>
            <a:r>
              <a:rPr lang="en-US" sz="1097" spc="1">
                <a:solidFill>
                  <a:srgbClr val="000000"/>
                </a:solidFill>
                <a:latin typeface="Arial"/>
                <a:ea typeface="Arial"/>
                <a:cs typeface="Arial"/>
                <a:sym typeface="Arial"/>
              </a:rPr>
              <a:t>the three tasks outlined above. </a:t>
            </a:r>
          </a:p>
        </p:txBody>
      </p:sp>
      <p:sp>
        <p:nvSpPr>
          <p:cNvPr name="TextBox 20" id="20"/>
          <p:cNvSpPr txBox="true"/>
          <p:nvPr/>
        </p:nvSpPr>
        <p:spPr>
          <a:xfrm rot="0">
            <a:off x="1371857" y="5593432"/>
            <a:ext cx="5568286" cy="1619488"/>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Activation – Connect to what volunteers know from other platforms and experiences </a:t>
            </a:r>
          </a:p>
          <a:p>
            <a:pPr algn="l">
              <a:lnSpc>
                <a:spcPts val="548"/>
              </a:lnSpc>
            </a:pPr>
            <a:r>
              <a:rPr lang="en-US" sz="1097" spc="1">
                <a:solidFill>
                  <a:srgbClr val="000000"/>
                </a:solidFill>
                <a:latin typeface="Arial"/>
                <a:ea typeface="Arial"/>
                <a:cs typeface="Arial"/>
                <a:sym typeface="Arial"/>
              </a:rPr>
              <a:t>volunteering </a:t>
            </a:r>
          </a:p>
          <a:p>
            <a:pPr algn="l">
              <a:lnSpc>
                <a:spcPts val="2367"/>
              </a:lnSpc>
            </a:pPr>
            <a:r>
              <a:rPr lang="en-US" sz="1097" spc="2">
                <a:solidFill>
                  <a:srgbClr val="000000"/>
                </a:solidFill>
                <a:latin typeface="Arial"/>
                <a:ea typeface="Arial"/>
                <a:cs typeface="Arial"/>
                <a:sym typeface="Arial"/>
              </a:rPr>
              <a:t>2. Demonstration – Show how to complete each task using a case study volunteer. </a:t>
            </a:r>
          </a:p>
          <a:p>
            <a:pPr algn="l">
              <a:lnSpc>
                <a:spcPts val="548"/>
              </a:lnSpc>
            </a:pPr>
            <a:r>
              <a:rPr lang="en-US" sz="1097" spc="2">
                <a:solidFill>
                  <a:srgbClr val="000000"/>
                </a:solidFill>
                <a:latin typeface="Arial"/>
                <a:ea typeface="Arial"/>
                <a:cs typeface="Arial"/>
                <a:sym typeface="Arial"/>
              </a:rPr>
              <a:t>3. Application – Have volunteers “help” 3 case study volunteers, applying appropriate </a:t>
            </a:r>
          </a:p>
          <a:p>
            <a:pPr algn="l">
              <a:lnSpc>
                <a:spcPts val="2367"/>
              </a:lnSpc>
            </a:pPr>
            <a:r>
              <a:rPr lang="en-US" sz="1097" spc="1">
                <a:solidFill>
                  <a:srgbClr val="000000"/>
                </a:solidFill>
                <a:latin typeface="Arial"/>
                <a:ea typeface="Arial"/>
                <a:cs typeface="Arial"/>
                <a:sym typeface="Arial"/>
              </a:rPr>
              <a:t>scaffolding that decreases with each case study. </a:t>
            </a:r>
          </a:p>
          <a:p>
            <a:pPr algn="l">
              <a:lnSpc>
                <a:spcPts val="548"/>
              </a:lnSpc>
            </a:pPr>
            <a:r>
              <a:rPr lang="en-US" sz="1097" spc="2">
                <a:solidFill>
                  <a:srgbClr val="000000"/>
                </a:solidFill>
                <a:latin typeface="Arial"/>
                <a:ea typeface="Arial"/>
                <a:cs typeface="Arial"/>
                <a:sym typeface="Arial"/>
              </a:rPr>
              <a:t>4. Integration – Have volunteers apply what they learned for themselves and sign up for </a:t>
            </a:r>
          </a:p>
          <a:p>
            <a:pPr algn="l">
              <a:lnSpc>
                <a:spcPts val="2367"/>
              </a:lnSpc>
            </a:pPr>
            <a:r>
              <a:rPr lang="en-US" sz="1097">
                <a:solidFill>
                  <a:srgbClr val="000000"/>
                </a:solidFill>
                <a:latin typeface="Arial"/>
                <a:ea typeface="Arial"/>
                <a:cs typeface="Arial"/>
                <a:sym typeface="Arial"/>
              </a:rPr>
              <a:t>their first opportunity (get involved) and share a new opportunity (connect with other </a:t>
            </a:r>
          </a:p>
          <a:p>
            <a:pPr algn="l">
              <a:lnSpc>
                <a:spcPts val="548"/>
              </a:lnSpc>
            </a:pPr>
            <a:r>
              <a:rPr lang="en-US" sz="1097" spc="1">
                <a:solidFill>
                  <a:srgbClr val="000000"/>
                </a:solidFill>
                <a:latin typeface="Arial"/>
                <a:ea typeface="Arial"/>
                <a:cs typeface="Arial"/>
                <a:sym typeface="Arial"/>
              </a:rPr>
              <a:t>volunteers to get involved). </a:t>
            </a:r>
          </a:p>
        </p:txBody>
      </p:sp>
      <p:sp>
        <p:nvSpPr>
          <p:cNvPr name="TextBox 21" id="2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2" id="22"/>
          <p:cNvSpPr txBox="true"/>
          <p:nvPr/>
        </p:nvSpPr>
        <p:spPr>
          <a:xfrm rot="0">
            <a:off x="914400" y="7287397"/>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23" id="23"/>
          <p:cNvSpPr txBox="true"/>
          <p:nvPr/>
        </p:nvSpPr>
        <p:spPr>
          <a:xfrm rot="0">
            <a:off x="5464807" y="7512634"/>
            <a:ext cx="854116"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Performance </a:t>
            </a:r>
          </a:p>
        </p:txBody>
      </p:sp>
      <p:sp>
        <p:nvSpPr>
          <p:cNvPr name="TextBox 24" id="24"/>
          <p:cNvSpPr txBox="true"/>
          <p:nvPr/>
        </p:nvSpPr>
        <p:spPr>
          <a:xfrm rot="0">
            <a:off x="4602985" y="7984312"/>
            <a:ext cx="2287562"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JournalofResearch on Technology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3110741"/>
            <a:ext cx="5480809" cy="9906"/>
          </a:xfrm>
          <a:custGeom>
            <a:avLst/>
            <a:gdLst/>
            <a:ahLst/>
            <a:cxnLst/>
            <a:rect r="r" b="b" t="t" l="l"/>
            <a:pathLst>
              <a:path h="9906" w="5480809">
                <a:moveTo>
                  <a:pt x="0" y="0"/>
                </a:moveTo>
                <a:lnTo>
                  <a:pt x="5480809" y="0"/>
                </a:lnTo>
                <a:lnTo>
                  <a:pt x="5480809"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2926337"/>
            <a:ext cx="5416039" cy="9906"/>
          </a:xfrm>
          <a:custGeom>
            <a:avLst/>
            <a:gdLst/>
            <a:ahLst/>
            <a:cxnLst/>
            <a:rect r="r" b="b" t="t" l="l"/>
            <a:pathLst>
              <a:path h="9906" w="5416039">
                <a:moveTo>
                  <a:pt x="0" y="0"/>
                </a:moveTo>
                <a:lnTo>
                  <a:pt x="5416039" y="0"/>
                </a:lnTo>
                <a:lnTo>
                  <a:pt x="541603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2085851"/>
            <a:ext cx="5264915" cy="9906"/>
          </a:xfrm>
          <a:custGeom>
            <a:avLst/>
            <a:gdLst/>
            <a:ahLst/>
            <a:cxnLst/>
            <a:rect r="r" b="b" t="t" l="l"/>
            <a:pathLst>
              <a:path h="9906" w="5264915">
                <a:moveTo>
                  <a:pt x="0" y="0"/>
                </a:moveTo>
                <a:lnTo>
                  <a:pt x="5264915" y="0"/>
                </a:lnTo>
                <a:lnTo>
                  <a:pt x="5264915"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1429512"/>
            <a:ext cx="3914651" cy="9906"/>
          </a:xfrm>
          <a:custGeom>
            <a:avLst/>
            <a:gdLst/>
            <a:ahLst/>
            <a:cxnLst/>
            <a:rect r="r" b="b" t="t" l="l"/>
            <a:pathLst>
              <a:path h="9906" w="3914651">
                <a:moveTo>
                  <a:pt x="0" y="0"/>
                </a:moveTo>
                <a:lnTo>
                  <a:pt x="3914651" y="0"/>
                </a:lnTo>
                <a:lnTo>
                  <a:pt x="391465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3295907"/>
            <a:ext cx="1761744" cy="9906"/>
          </a:xfrm>
          <a:custGeom>
            <a:avLst/>
            <a:gdLst/>
            <a:ahLst/>
            <a:cxnLst/>
            <a:rect r="r" b="b" t="t" l="l"/>
            <a:pathLst>
              <a:path h="9906" w="1761744">
                <a:moveTo>
                  <a:pt x="0" y="0"/>
                </a:moveTo>
                <a:lnTo>
                  <a:pt x="1761744" y="0"/>
                </a:lnTo>
                <a:lnTo>
                  <a:pt x="1761744"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3010919" y="1244346"/>
            <a:ext cx="2500379" cy="9906"/>
          </a:xfrm>
          <a:custGeom>
            <a:avLst/>
            <a:gdLst/>
            <a:ahLst/>
            <a:cxnLst/>
            <a:rect r="r" b="b" t="t" l="l"/>
            <a:pathLst>
              <a:path h="9906" w="2500379">
                <a:moveTo>
                  <a:pt x="0" y="0"/>
                </a:moveTo>
                <a:lnTo>
                  <a:pt x="2500379" y="0"/>
                </a:lnTo>
                <a:lnTo>
                  <a:pt x="2500379"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914400" y="876252"/>
            <a:ext cx="5702751" cy="202825"/>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Merrill, M. D. (2009). Finding e3 (effective, efficient and engaging) Instruction. </a:t>
            </a:r>
            <a:r>
              <a:rPr lang="en-US" b="true" sz="1097" i="true" spc="1">
                <a:solidFill>
                  <a:srgbClr val="000000"/>
                </a:solidFill>
                <a:latin typeface="Arial Bold Italics"/>
                <a:ea typeface="Arial Bold Italics"/>
                <a:cs typeface="Arial Bold Italics"/>
                <a:sym typeface="Arial Bold Italics"/>
              </a:rPr>
              <a:t>Educational </a:t>
            </a:r>
          </a:p>
        </p:txBody>
      </p:sp>
      <p:sp>
        <p:nvSpPr>
          <p:cNvPr name="TextBox 9" id="9"/>
          <p:cNvSpPr txBox="true"/>
          <p:nvPr/>
        </p:nvSpPr>
        <p:spPr>
          <a:xfrm rot="0">
            <a:off x="1371857" y="1060656"/>
            <a:ext cx="4221404" cy="387991"/>
          </a:xfrm>
          <a:prstGeom prst="rect">
            <a:avLst/>
          </a:prstGeom>
        </p:spPr>
        <p:txBody>
          <a:bodyPr anchor="t" rtlCol="false" tIns="0" lIns="0" bIns="0" rIns="0">
            <a:spAutoFit/>
          </a:bodyPr>
          <a:lstStyle/>
          <a:p>
            <a:pPr algn="l">
              <a:lnSpc>
                <a:spcPts val="1455"/>
              </a:lnSpc>
            </a:pPr>
            <a:r>
              <a:rPr lang="en-US" b="true" sz="1097" i="true" spc="1">
                <a:solidFill>
                  <a:srgbClr val="000000"/>
                </a:solidFill>
                <a:latin typeface="Arial Bold Italics"/>
                <a:ea typeface="Arial Bold Italics"/>
                <a:cs typeface="Arial Bold Italics"/>
                <a:sym typeface="Arial Bold Italics"/>
              </a:rPr>
              <a:t>Technology</a:t>
            </a:r>
            <a:r>
              <a:rPr lang="en-US" sz="1097" spc="1">
                <a:solidFill>
                  <a:srgbClr val="000000"/>
                </a:solidFill>
                <a:latin typeface="Arial"/>
                <a:ea typeface="Arial"/>
                <a:cs typeface="Arial"/>
                <a:sym typeface="Arial"/>
              </a:rPr>
              <a:t>, 49(3), 15-26.</a:t>
            </a:r>
            <a:r>
              <a:rPr lang="en-US" sz="1097" spc="1">
                <a:solidFill>
                  <a:srgbClr val="000000"/>
                </a:solidFill>
                <a:latin typeface="Arial"/>
                <a:ea typeface="Arial"/>
                <a:cs typeface="Arial"/>
                <a:sym typeface="Arial"/>
                <a:hlinkClick r:id="rId14" tooltip="https://mdavidmerrill.wordpress.com/wp-content/uploads/2019/04/finding_e3_instruction_edtechfinal.pdf"/>
              </a:rPr>
              <a:t> </a:t>
            </a:r>
            <a:r>
              <a:rPr lang="en-US" sz="1097" spc="1">
                <a:solidFill>
                  <a:srgbClr val="B70404"/>
                </a:solidFill>
                <a:latin typeface="Arial"/>
                <a:ea typeface="Arial"/>
                <a:cs typeface="Arial"/>
                <a:sym typeface="Arial"/>
                <a:hlinkClick r:id="rId15" tooltip="https://mdavidmerrill.wordpress.com/wp-content/uploads/2019/04/finding_e3_instruction_edtechfinal.pdf"/>
              </a:rPr>
              <a:t>https://mdavidmerrill.wordpress.com/wp- content/uploads/2019/04/finding_e3_instruction_edtechfinal.pdf</a:t>
            </a:r>
            <a:r>
              <a:rPr lang="en-US" sz="1097" spc="1">
                <a:solidFill>
                  <a:srgbClr val="000000"/>
                </a:solidFill>
                <a:latin typeface="Arial"/>
                <a:ea typeface="Arial"/>
                <a:cs typeface="Arial"/>
                <a:sym typeface="Arial"/>
                <a:hlinkClick r:id="rId16" tooltip="https://mdavidmerrill.wordpress.com/wp-content/uploads/2019/04/finding_e3_instruction_edtechfinal.pdf"/>
              </a:rPr>
              <a:t> </a:t>
            </a:r>
          </a:p>
        </p:txBody>
      </p:sp>
      <p:sp>
        <p:nvSpPr>
          <p:cNvPr name="TextBox 10" id="10"/>
          <p:cNvSpPr txBox="true"/>
          <p:nvPr/>
        </p:nvSpPr>
        <p:spPr>
          <a:xfrm rot="0">
            <a:off x="914400" y="1409043"/>
            <a:ext cx="5417268"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Merrill, M. D., &amp; Gilbert, C. G. (2008). Effective peer interaction in a problem-centered </a:t>
            </a:r>
          </a:p>
        </p:txBody>
      </p:sp>
      <p:sp>
        <p:nvSpPr>
          <p:cNvPr name="TextBox 11" id="11"/>
          <p:cNvSpPr txBox="true"/>
          <p:nvPr/>
        </p:nvSpPr>
        <p:spPr>
          <a:xfrm rot="0">
            <a:off x="1371857" y="1802997"/>
            <a:ext cx="5409752" cy="30199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instructional strategy. Distance Education, 29(2), 199-207. </a:t>
            </a:r>
          </a:p>
          <a:p>
            <a:pPr algn="l">
              <a:lnSpc>
                <a:spcPts val="2367"/>
              </a:lnSpc>
            </a:pPr>
            <a:r>
              <a:rPr lang="en-US" sz="1097" spc="1">
                <a:solidFill>
                  <a:srgbClr val="B70404"/>
                </a:solidFill>
                <a:latin typeface="Arial"/>
                <a:ea typeface="Arial"/>
                <a:cs typeface="Arial"/>
                <a:sym typeface="Arial"/>
                <a:hlinkClick r:id="rId17" tooltip="https://mdavidmerrill.wordpress.com/wp-content/uploads/2019/04/peerinteractive-.pdf"/>
              </a:rPr>
              <a:t>https://mdavidmerrill.wordpress.com/wp-content/uploads/2019/04/peerinteractive-.pdf</a:t>
            </a:r>
            <a:r>
              <a:rPr lang="en-US" sz="1097" spc="1">
                <a:solidFill>
                  <a:srgbClr val="000000"/>
                </a:solidFill>
                <a:latin typeface="Arial"/>
                <a:ea typeface="Arial"/>
                <a:cs typeface="Arial"/>
                <a:sym typeface="Arial"/>
                <a:hlinkClick r:id="rId18" tooltip="https://mdavidmerrill.wordpress.com/wp-content/uploads/2019/04/peerinteractive-.pdf"/>
              </a:rPr>
              <a:t> </a:t>
            </a:r>
          </a:p>
        </p:txBody>
      </p:sp>
      <p:sp>
        <p:nvSpPr>
          <p:cNvPr name="TextBox 12" id="12"/>
          <p:cNvSpPr txBox="true"/>
          <p:nvPr/>
        </p:nvSpPr>
        <p:spPr>
          <a:xfrm rot="0">
            <a:off x="914400" y="2121227"/>
            <a:ext cx="5889288" cy="269500"/>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Truong, T. T. M. (2012). </a:t>
            </a:r>
            <a:r>
              <a:rPr lang="en-US" b="true" sz="1097" i="true" spc="1">
                <a:solidFill>
                  <a:srgbClr val="000000"/>
                </a:solidFill>
                <a:latin typeface="Arial Bold Italics"/>
                <a:ea typeface="Arial Bold Italics"/>
                <a:cs typeface="Arial Bold Italics"/>
                <a:sym typeface="Arial Bold Italics"/>
              </a:rPr>
              <a:t>Identifying Merrill’s first principles of instruction in a blended learning </a:t>
            </a:r>
          </a:p>
        </p:txBody>
      </p:sp>
      <p:sp>
        <p:nvSpPr>
          <p:cNvPr name="TextBox 13" id="13"/>
          <p:cNvSpPr txBox="true"/>
          <p:nvPr/>
        </p:nvSpPr>
        <p:spPr>
          <a:xfrm rot="0">
            <a:off x="914400" y="2439753"/>
            <a:ext cx="6053738" cy="2205742"/>
          </a:xfrm>
          <a:prstGeom prst="rect">
            <a:avLst/>
          </a:prstGeom>
        </p:spPr>
        <p:txBody>
          <a:bodyPr anchor="t" rtlCol="false" tIns="0" lIns="0" bIns="0" rIns="0">
            <a:spAutoFit/>
          </a:bodyPr>
          <a:lstStyle/>
          <a:p>
            <a:pPr algn="l">
              <a:lnSpc>
                <a:spcPts val="782"/>
              </a:lnSpc>
            </a:pPr>
            <a:r>
              <a:rPr lang="en-US" b="true" sz="1097" i="true" spc="1">
                <a:solidFill>
                  <a:srgbClr val="000000"/>
                </a:solidFill>
                <a:latin typeface="Arial Bold Italics"/>
                <a:ea typeface="Arial Bold Italics"/>
                <a:cs typeface="Arial Bold Italics"/>
                <a:sym typeface="Arial Bold Italics"/>
              </a:rPr>
              <a:t>course in Hanoi University, Vietnam</a:t>
            </a:r>
            <a:r>
              <a:rPr lang="en-US" sz="1097" spc="1">
                <a:solidFill>
                  <a:srgbClr val="000000"/>
                </a:solidFill>
                <a:latin typeface="Arial"/>
                <a:ea typeface="Arial"/>
                <a:cs typeface="Arial"/>
                <a:sym typeface="Arial"/>
              </a:rPr>
              <a:t> [Master’s thesis, Katholieke Universiteit Leuven, </a:t>
            </a:r>
          </a:p>
          <a:p>
            <a:pPr algn="l">
              <a:lnSpc>
                <a:spcPts val="2121"/>
              </a:lnSpc>
            </a:pPr>
            <a:r>
              <a:rPr lang="en-US" sz="1097" spc="1">
                <a:solidFill>
                  <a:srgbClr val="000000"/>
                </a:solidFill>
                <a:latin typeface="Arial"/>
                <a:ea typeface="Arial"/>
                <a:cs typeface="Arial"/>
                <a:sym typeface="Arial"/>
              </a:rPr>
              <a:t>Faculty of Psychology and Educational Sciences]. ResearchGate. </a:t>
            </a:r>
          </a:p>
          <a:p>
            <a:pPr algn="l">
              <a:lnSpc>
                <a:spcPts val="794"/>
              </a:lnSpc>
            </a:pPr>
            <a:r>
              <a:rPr lang="en-US" sz="1097" spc="1">
                <a:solidFill>
                  <a:srgbClr val="B70404"/>
                </a:solidFill>
                <a:latin typeface="Arial"/>
                <a:ea typeface="Arial"/>
                <a:cs typeface="Arial"/>
                <a:sym typeface="Arial"/>
                <a:hlinkClick r:id="rId19" tooltip="https://www.researchgate.net/publication/337590470_IDENTIFYING_MERRILL'S_FIRST_PRINCIPLES_OF_INSTRUCTION_IN_A_BLENDED_LEARNING_COURSE_IN_HANOI_UNIVERSITY_VIETNAM"/>
              </a:rPr>
              <a:t>https://www.researchgate.net/publication/337590470_IDENTIFYING_MERRILL'S_FIRS</a:t>
            </a:r>
          </a:p>
          <a:p>
            <a:pPr algn="l">
              <a:lnSpc>
                <a:spcPts val="2109"/>
              </a:lnSpc>
            </a:pPr>
            <a:r>
              <a:rPr lang="en-US" sz="1097" spc="1">
                <a:solidFill>
                  <a:srgbClr val="B70404"/>
                </a:solidFill>
                <a:latin typeface="Arial"/>
                <a:ea typeface="Arial"/>
                <a:cs typeface="Arial"/>
                <a:sym typeface="Arial"/>
                <a:hlinkClick r:id="rId20" tooltip="https://www.researchgate.net/publication/337590470_IDENTIFYING_MERRILL'S_FIRST_PRINCIPLES_OF_INSTRUCTION_IN_A_BLENDED_LEARNING_COURSE_IN_HANOI_UNIVERSITY_VIETNAM"/>
              </a:rPr>
              <a:t>T_PRINCIPLES_OF_INSTRUCTION_IN_A_BLENDED_LEARNING_COURSE_IN_HAN</a:t>
            </a:r>
          </a:p>
          <a:p>
            <a:pPr algn="l">
              <a:lnSpc>
                <a:spcPts val="807"/>
              </a:lnSpc>
            </a:pPr>
            <a:r>
              <a:rPr lang="en-US" sz="1097" spc="1">
                <a:solidFill>
                  <a:srgbClr val="B70404"/>
                </a:solidFill>
                <a:latin typeface="Arial"/>
                <a:ea typeface="Arial"/>
                <a:cs typeface="Arial"/>
                <a:sym typeface="Arial"/>
                <a:hlinkClick r:id="rId21" tooltip="https://www.researchgate.net/publication/337590470_IDENTIFYING_MERRILL'S_FIRST_PRINCIPLES_OF_INSTRUCTION_IN_A_BLENDED_LEARNING_COURSE_IN_HANOI_UNIVERSITY_VIETNAM"/>
              </a:rPr>
              <a:t>OI_UNIVERSITY_VIETNAM</a:t>
            </a:r>
            <a:r>
              <a:rPr lang="en-US" sz="1097" spc="1">
                <a:solidFill>
                  <a:srgbClr val="000000"/>
                </a:solidFill>
                <a:latin typeface="Arial"/>
                <a:ea typeface="Arial"/>
                <a:cs typeface="Arial"/>
                <a:sym typeface="Arial"/>
                <a:hlinkClick r:id="rId22" tooltip="https://www.researchgate.net/publication/337590470_IDENTIFYING_MERRILL'S_FIRST_PRINCIPLES_OF_INSTRUCTION_IN_A_BLENDED_LEARNING_COURSE_IN_HANOI_UNIVERSITY_VIETNAM"/>
              </a:rPr>
              <a:t> </a:t>
            </a:r>
          </a:p>
          <a:p>
            <a:pPr algn="l">
              <a:lnSpc>
                <a:spcPts val="2242"/>
              </a:lnSpc>
            </a:pPr>
            <a:r>
              <a:rPr lang="en-US" b="true" sz="1602">
                <a:solidFill>
                  <a:srgbClr val="144282"/>
                </a:solidFill>
                <a:latin typeface="Cambria Bold"/>
                <a:ea typeface="Cambria Bold"/>
                <a:cs typeface="Cambria Bold"/>
                <a:sym typeface="Cambria Bold"/>
              </a:rPr>
              <a:t>Project Management Models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Agile </a:t>
            </a:r>
          </a:p>
          <a:p>
            <a:pPr algn="l">
              <a:lnSpc>
                <a:spcPts val="1453"/>
              </a:lnSpc>
            </a:pPr>
            <a:r>
              <a:rPr lang="en-US" sz="1097" spc="1">
                <a:solidFill>
                  <a:srgbClr val="000000"/>
                </a:solidFill>
                <a:latin typeface="Arial"/>
                <a:ea typeface="Arial"/>
                <a:cs typeface="Arial"/>
                <a:sym typeface="Arial"/>
              </a:rPr>
              <a:t>Agile emerged through a manifesto that provides a framework intended to guide software development (Beck, 2001). According to the manifesto (2001), there are twelve key principles for software development: </a:t>
            </a:r>
          </a:p>
        </p:txBody>
      </p:sp>
      <p:sp>
        <p:nvSpPr>
          <p:cNvPr name="TextBox 14" id="14"/>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27 </a:t>
            </a:r>
          </a:p>
        </p:txBody>
      </p:sp>
      <p:sp>
        <p:nvSpPr>
          <p:cNvPr name="TextBox 15" id="15"/>
          <p:cNvSpPr txBox="true"/>
          <p:nvPr/>
        </p:nvSpPr>
        <p:spPr>
          <a:xfrm rot="0">
            <a:off x="1371857" y="4656687"/>
            <a:ext cx="5577173" cy="3568941"/>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Satisfy the customer through early and continuous delivery of valuable software. </a:t>
            </a:r>
          </a:p>
          <a:p>
            <a:pPr algn="l">
              <a:lnSpc>
                <a:spcPts val="548"/>
              </a:lnSpc>
            </a:pPr>
            <a:r>
              <a:rPr lang="en-US" sz="1097" spc="2">
                <a:solidFill>
                  <a:srgbClr val="000000"/>
                </a:solidFill>
                <a:latin typeface="Arial"/>
                <a:ea typeface="Arial"/>
                <a:cs typeface="Arial"/>
                <a:sym typeface="Arial"/>
              </a:rPr>
              <a:t>2. Welcome changing requirements at any stage in development for the customer’s </a:t>
            </a:r>
          </a:p>
          <a:p>
            <a:pPr algn="l">
              <a:lnSpc>
                <a:spcPts val="2370"/>
              </a:lnSpc>
            </a:pPr>
            <a:r>
              <a:rPr lang="en-US" sz="1097" spc="1">
                <a:solidFill>
                  <a:srgbClr val="000000"/>
                </a:solidFill>
                <a:latin typeface="Arial"/>
                <a:ea typeface="Arial"/>
                <a:cs typeface="Arial"/>
                <a:sym typeface="Arial"/>
              </a:rPr>
              <a:t>competitive advantage. </a:t>
            </a:r>
          </a:p>
          <a:p>
            <a:pPr algn="l">
              <a:lnSpc>
                <a:spcPts val="548"/>
              </a:lnSpc>
            </a:pPr>
            <a:r>
              <a:rPr lang="en-US" sz="1097" spc="2">
                <a:solidFill>
                  <a:srgbClr val="000000"/>
                </a:solidFill>
                <a:latin typeface="Arial"/>
                <a:ea typeface="Arial"/>
                <a:cs typeface="Arial"/>
                <a:sym typeface="Arial"/>
              </a:rPr>
              <a:t>3. Deliver working software frequently (i.e., in a couple of weeks to a couple of months) </a:t>
            </a:r>
          </a:p>
          <a:p>
            <a:pPr algn="l">
              <a:lnSpc>
                <a:spcPts val="2367"/>
              </a:lnSpc>
            </a:pPr>
            <a:r>
              <a:rPr lang="en-US" sz="1097" spc="2">
                <a:solidFill>
                  <a:srgbClr val="000000"/>
                </a:solidFill>
                <a:latin typeface="Arial"/>
                <a:ea typeface="Arial"/>
                <a:cs typeface="Arial"/>
                <a:sym typeface="Arial"/>
              </a:rPr>
              <a:t>4. Businesspeople and developers must work together daily throughout the project. </a:t>
            </a:r>
          </a:p>
          <a:p>
            <a:pPr algn="l">
              <a:lnSpc>
                <a:spcPts val="548"/>
              </a:lnSpc>
            </a:pPr>
            <a:r>
              <a:rPr lang="en-US" sz="1097" spc="2">
                <a:solidFill>
                  <a:srgbClr val="000000"/>
                </a:solidFill>
                <a:latin typeface="Arial"/>
                <a:ea typeface="Arial"/>
                <a:cs typeface="Arial"/>
                <a:sym typeface="Arial"/>
              </a:rPr>
              <a:t>5. Build projects around motivated individuals, giving them the environment and support </a:t>
            </a:r>
          </a:p>
          <a:p>
            <a:pPr algn="l">
              <a:lnSpc>
                <a:spcPts val="2355"/>
              </a:lnSpc>
            </a:pPr>
            <a:r>
              <a:rPr lang="en-US" sz="1097" spc="1">
                <a:solidFill>
                  <a:srgbClr val="000000"/>
                </a:solidFill>
                <a:latin typeface="Arial"/>
                <a:ea typeface="Arial"/>
                <a:cs typeface="Arial"/>
                <a:sym typeface="Arial"/>
              </a:rPr>
              <a:t>needed, and trust them to “get the job done.” </a:t>
            </a:r>
          </a:p>
          <a:p>
            <a:pPr algn="l">
              <a:lnSpc>
                <a:spcPts val="561"/>
              </a:lnSpc>
            </a:pPr>
            <a:r>
              <a:rPr lang="en-US" sz="1097" spc="2">
                <a:solidFill>
                  <a:srgbClr val="000000"/>
                </a:solidFill>
                <a:latin typeface="Arial"/>
                <a:ea typeface="Arial"/>
                <a:cs typeface="Arial"/>
                <a:sym typeface="Arial"/>
              </a:rPr>
              <a:t>6. Face-to-face conversation is the most effective and efficient method of sharing </a:t>
            </a:r>
          </a:p>
          <a:p>
            <a:pPr algn="l">
              <a:lnSpc>
                <a:spcPts val="2343"/>
              </a:lnSpc>
            </a:pPr>
            <a:r>
              <a:rPr lang="en-US" sz="1097" spc="1">
                <a:solidFill>
                  <a:srgbClr val="000000"/>
                </a:solidFill>
                <a:latin typeface="Arial"/>
                <a:ea typeface="Arial"/>
                <a:cs typeface="Arial"/>
                <a:sym typeface="Arial"/>
              </a:rPr>
              <a:t>information for a development team. </a:t>
            </a:r>
          </a:p>
          <a:p>
            <a:pPr algn="l">
              <a:lnSpc>
                <a:spcPts val="573"/>
              </a:lnSpc>
            </a:pPr>
            <a:r>
              <a:rPr lang="en-US" sz="1097" spc="3">
                <a:solidFill>
                  <a:srgbClr val="000000"/>
                </a:solidFill>
                <a:latin typeface="Arial"/>
                <a:ea typeface="Arial"/>
                <a:cs typeface="Arial"/>
                <a:sym typeface="Arial"/>
              </a:rPr>
              <a:t>7. Working software if the primary measure of success </a:t>
            </a:r>
          </a:p>
          <a:p>
            <a:pPr algn="l">
              <a:lnSpc>
                <a:spcPts val="2331"/>
              </a:lnSpc>
            </a:pPr>
            <a:r>
              <a:rPr lang="en-US" sz="1097" spc="2">
                <a:solidFill>
                  <a:srgbClr val="000000"/>
                </a:solidFill>
                <a:latin typeface="Arial"/>
                <a:ea typeface="Arial"/>
                <a:cs typeface="Arial"/>
                <a:sym typeface="Arial"/>
              </a:rPr>
              <a:t>8. Promote sustainable development where all parties in the development can maintain </a:t>
            </a:r>
          </a:p>
          <a:p>
            <a:pPr algn="l">
              <a:lnSpc>
                <a:spcPts val="585"/>
              </a:lnSpc>
            </a:pPr>
            <a:r>
              <a:rPr lang="en-US" sz="1097" spc="1">
                <a:solidFill>
                  <a:srgbClr val="000000"/>
                </a:solidFill>
                <a:latin typeface="Arial"/>
                <a:ea typeface="Arial"/>
                <a:cs typeface="Arial"/>
                <a:sym typeface="Arial"/>
              </a:rPr>
              <a:t>a constant pace indefinitely. </a:t>
            </a:r>
          </a:p>
          <a:p>
            <a:pPr algn="l">
              <a:lnSpc>
                <a:spcPts val="2318"/>
              </a:lnSpc>
            </a:pPr>
            <a:r>
              <a:rPr lang="en-US" sz="1097" spc="2">
                <a:solidFill>
                  <a:srgbClr val="000000"/>
                </a:solidFill>
                <a:latin typeface="Arial"/>
                <a:ea typeface="Arial"/>
                <a:cs typeface="Arial"/>
                <a:sym typeface="Arial"/>
              </a:rPr>
              <a:t>9. Maintain continuous attention to technical excellence and sound design. </a:t>
            </a:r>
          </a:p>
          <a:p>
            <a:pPr algn="l">
              <a:lnSpc>
                <a:spcPts val="585"/>
              </a:lnSpc>
            </a:pPr>
            <a:r>
              <a:rPr lang="en-US" sz="1097">
                <a:solidFill>
                  <a:srgbClr val="000000"/>
                </a:solidFill>
                <a:latin typeface="Arial"/>
                <a:ea typeface="Arial"/>
                <a:cs typeface="Arial"/>
                <a:sym typeface="Arial"/>
              </a:rPr>
              <a:t>10. Simplicity (maximizing the amount of work not done) is essential. </a:t>
            </a:r>
          </a:p>
          <a:p>
            <a:pPr algn="l">
              <a:lnSpc>
                <a:spcPts val="2331"/>
              </a:lnSpc>
            </a:pPr>
            <a:r>
              <a:rPr lang="en-US" sz="1097">
                <a:solidFill>
                  <a:srgbClr val="000000"/>
                </a:solidFill>
                <a:latin typeface="Arial"/>
                <a:ea typeface="Arial"/>
                <a:cs typeface="Arial"/>
                <a:sym typeface="Arial"/>
              </a:rPr>
              <a:t>11. The best software development comes from self-organized teams. </a:t>
            </a:r>
          </a:p>
          <a:p>
            <a:pPr algn="l">
              <a:lnSpc>
                <a:spcPts val="573"/>
              </a:lnSpc>
            </a:pPr>
            <a:r>
              <a:rPr lang="en-US" sz="1097">
                <a:solidFill>
                  <a:srgbClr val="000000"/>
                </a:solidFill>
                <a:latin typeface="Arial"/>
                <a:ea typeface="Arial"/>
                <a:cs typeface="Arial"/>
                <a:sym typeface="Arial"/>
              </a:rPr>
              <a:t>12. Teams must regularly reflect on how to become more effective and then adjust </a:t>
            </a:r>
          </a:p>
          <a:p>
            <a:pPr algn="l">
              <a:lnSpc>
                <a:spcPts val="2280"/>
              </a:lnSpc>
            </a:pPr>
            <a:r>
              <a:rPr lang="en-US" sz="1097" spc="1">
                <a:solidFill>
                  <a:srgbClr val="000000"/>
                </a:solidFill>
                <a:latin typeface="Arial"/>
                <a:ea typeface="Arial"/>
                <a:cs typeface="Arial"/>
                <a:sym typeface="Arial"/>
              </a:rPr>
              <a:t>accordingly. (Beck, 2001) </a:t>
            </a:r>
          </a:p>
        </p:txBody>
      </p:sp>
      <p:sp>
        <p:nvSpPr>
          <p:cNvPr name="TextBox 16" id="16"/>
          <p:cNvSpPr txBox="true"/>
          <p:nvPr/>
        </p:nvSpPr>
        <p:spPr>
          <a:xfrm rot="0">
            <a:off x="914400" y="8232619"/>
            <a:ext cx="6035964" cy="833742"/>
          </a:xfrm>
          <a:prstGeom prst="rect">
            <a:avLst/>
          </a:prstGeom>
        </p:spPr>
        <p:txBody>
          <a:bodyPr anchor="t" rtlCol="false" tIns="0" lIns="0" bIns="0" rIns="0">
            <a:spAutoFit/>
          </a:bodyPr>
          <a:lstStyle/>
          <a:p>
            <a:pPr algn="l">
              <a:lnSpc>
                <a:spcPts val="2280"/>
              </a:lnSpc>
            </a:pPr>
            <a:r>
              <a:rPr lang="en-US" sz="1097" spc="1">
                <a:solidFill>
                  <a:srgbClr val="000000"/>
                </a:solidFill>
                <a:latin typeface="Arial"/>
                <a:ea typeface="Arial"/>
                <a:cs typeface="Arial"/>
                <a:sym typeface="Arial"/>
              </a:rPr>
              <a:t>While these principles were written for software development, they also lend themselves well to </a:t>
            </a:r>
          </a:p>
          <a:p>
            <a:pPr algn="l">
              <a:lnSpc>
                <a:spcPts val="585"/>
              </a:lnSpc>
            </a:pPr>
            <a:r>
              <a:rPr lang="en-US" sz="1097" spc="1">
                <a:solidFill>
                  <a:srgbClr val="000000"/>
                </a:solidFill>
                <a:latin typeface="Arial"/>
                <a:ea typeface="Arial"/>
                <a:cs typeface="Arial"/>
                <a:sym typeface="Arial"/>
              </a:rPr>
              <a:t>other industries, including instructional design and learning and development. Instructional </a:t>
            </a:r>
          </a:p>
          <a:p>
            <a:pPr algn="l">
              <a:lnSpc>
                <a:spcPts val="2323"/>
              </a:lnSpc>
            </a:pPr>
            <a:r>
              <a:rPr lang="en-US" sz="1097" spc="1">
                <a:solidFill>
                  <a:srgbClr val="000000"/>
                </a:solidFill>
                <a:latin typeface="Arial"/>
                <a:ea typeface="Arial"/>
                <a:cs typeface="Arial"/>
                <a:sym typeface="Arial"/>
              </a:rPr>
              <a:t>designers can “leverage Agile as a mindset” and adapt the key principles behind the method to </a:t>
            </a:r>
          </a:p>
          <a:p>
            <a:pPr algn="l">
              <a:lnSpc>
                <a:spcPts val="592"/>
              </a:lnSpc>
            </a:pPr>
            <a:r>
              <a:rPr lang="en-US" sz="1097" spc="1">
                <a:solidFill>
                  <a:srgbClr val="000000"/>
                </a:solidFill>
                <a:latin typeface="Arial"/>
                <a:ea typeface="Arial"/>
                <a:cs typeface="Arial"/>
                <a:sym typeface="Arial"/>
              </a:rPr>
              <a:t>help “manage unpredictability and changing requirements” (Scanlon, 2001). </a:t>
            </a:r>
          </a:p>
        </p:txBody>
      </p:sp>
      <p:sp>
        <p:nvSpPr>
          <p:cNvPr name="TextBox 17" id="1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6455407"/>
            <a:ext cx="2072640" cy="9906"/>
          </a:xfrm>
          <a:custGeom>
            <a:avLst/>
            <a:gdLst/>
            <a:ahLst/>
            <a:cxnLst/>
            <a:rect r="r" b="b" t="t" l="l"/>
            <a:pathLst>
              <a:path h="9906" w="2072640">
                <a:moveTo>
                  <a:pt x="0" y="0"/>
                </a:moveTo>
                <a:lnTo>
                  <a:pt x="2072640" y="0"/>
                </a:lnTo>
                <a:lnTo>
                  <a:pt x="2072640"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5800087"/>
            <a:ext cx="4007615" cy="9906"/>
          </a:xfrm>
          <a:custGeom>
            <a:avLst/>
            <a:gdLst/>
            <a:ahLst/>
            <a:cxnLst/>
            <a:rect r="r" b="b" t="t" l="l"/>
            <a:pathLst>
              <a:path h="9906" w="4007615">
                <a:moveTo>
                  <a:pt x="0" y="0"/>
                </a:moveTo>
                <a:lnTo>
                  <a:pt x="4007615" y="0"/>
                </a:lnTo>
                <a:lnTo>
                  <a:pt x="4007615"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560321" y="6271003"/>
            <a:ext cx="2749553" cy="9906"/>
          </a:xfrm>
          <a:custGeom>
            <a:avLst/>
            <a:gdLst/>
            <a:ahLst/>
            <a:cxnLst/>
            <a:rect r="r" b="b" t="t" l="l"/>
            <a:pathLst>
              <a:path h="9906" w="2749553">
                <a:moveTo>
                  <a:pt x="0" y="0"/>
                </a:moveTo>
                <a:lnTo>
                  <a:pt x="2749553" y="0"/>
                </a:lnTo>
                <a:lnTo>
                  <a:pt x="2749553"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983223" y="5117087"/>
            <a:ext cx="1599438" cy="9906"/>
          </a:xfrm>
          <a:custGeom>
            <a:avLst/>
            <a:gdLst/>
            <a:ahLst/>
            <a:cxnLst/>
            <a:rect r="r" b="b" t="t" l="l"/>
            <a:pathLst>
              <a:path h="9906" w="1599438">
                <a:moveTo>
                  <a:pt x="0" y="0"/>
                </a:moveTo>
                <a:lnTo>
                  <a:pt x="1599438" y="0"/>
                </a:lnTo>
                <a:lnTo>
                  <a:pt x="1599438"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14400" y="7351728"/>
            <a:ext cx="4339847" cy="1487043"/>
          </a:xfrm>
          <a:custGeom>
            <a:avLst/>
            <a:gdLst/>
            <a:ahLst/>
            <a:cxnLst/>
            <a:rect r="r" b="b" t="t" l="l"/>
            <a:pathLst>
              <a:path h="1487043" w="4339847">
                <a:moveTo>
                  <a:pt x="0" y="0"/>
                </a:moveTo>
                <a:lnTo>
                  <a:pt x="4339847" y="0"/>
                </a:lnTo>
                <a:lnTo>
                  <a:pt x="4339847" y="1487043"/>
                </a:lnTo>
                <a:lnTo>
                  <a:pt x="0" y="1487043"/>
                </a:lnTo>
                <a:lnTo>
                  <a:pt x="0" y="0"/>
                </a:lnTo>
                <a:close/>
              </a:path>
            </a:pathLst>
          </a:custGeom>
          <a:blipFill>
            <a:blip r:embed="rId10"/>
            <a:stretch>
              <a:fillRect l="0" t="-8" r="0" b="0"/>
            </a:stretch>
          </a:blipFill>
        </p:spPr>
      </p:sp>
      <p:sp>
        <p:nvSpPr>
          <p:cNvPr name="TextBox 7" id="7"/>
          <p:cNvSpPr txBox="true"/>
          <p:nvPr/>
        </p:nvSpPr>
        <p:spPr>
          <a:xfrm rot="0">
            <a:off x="914400" y="1102843"/>
            <a:ext cx="5954478" cy="386953"/>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This method can be reworked into a framework for Learning and Development solutions in the nonprofit sector. Scanlon’s (2021) reworked principles for learning and development are: </a:t>
            </a:r>
          </a:p>
        </p:txBody>
      </p:sp>
      <p:sp>
        <p:nvSpPr>
          <p:cNvPr name="TextBox 8" id="8"/>
          <p:cNvSpPr txBox="true"/>
          <p:nvPr/>
        </p:nvSpPr>
        <p:spPr>
          <a:xfrm rot="0">
            <a:off x="1371857" y="1450191"/>
            <a:ext cx="5600395" cy="3097006"/>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Satisfy the customer through early and continuous efforts to build valuable L&amp;D </a:t>
            </a:r>
          </a:p>
          <a:p>
            <a:pPr algn="l">
              <a:lnSpc>
                <a:spcPts val="548"/>
              </a:lnSpc>
            </a:pPr>
            <a:r>
              <a:rPr lang="en-US" sz="1097" spc="1">
                <a:solidFill>
                  <a:srgbClr val="000000"/>
                </a:solidFill>
                <a:latin typeface="Arial"/>
                <a:ea typeface="Arial"/>
                <a:cs typeface="Arial"/>
                <a:sym typeface="Arial"/>
              </a:rPr>
              <a:t>solutions. </a:t>
            </a:r>
          </a:p>
          <a:p>
            <a:pPr algn="l">
              <a:lnSpc>
                <a:spcPts val="2367"/>
              </a:lnSpc>
            </a:pPr>
            <a:r>
              <a:rPr lang="en-US" sz="1097" spc="2">
                <a:solidFill>
                  <a:srgbClr val="000000"/>
                </a:solidFill>
                <a:latin typeface="Arial"/>
                <a:ea typeface="Arial"/>
                <a:cs typeface="Arial"/>
                <a:sym typeface="Arial"/>
              </a:rPr>
              <a:t>2. Welcome changing requirements throughout the project to support the client’s </a:t>
            </a:r>
          </a:p>
          <a:p>
            <a:pPr algn="l">
              <a:lnSpc>
                <a:spcPts val="548"/>
              </a:lnSpc>
            </a:pPr>
            <a:r>
              <a:rPr lang="en-US" sz="1097" spc="1">
                <a:solidFill>
                  <a:srgbClr val="000000"/>
                </a:solidFill>
                <a:latin typeface="Arial"/>
                <a:ea typeface="Arial"/>
                <a:cs typeface="Arial"/>
                <a:sym typeface="Arial"/>
              </a:rPr>
              <a:t>competitive advantage. </a:t>
            </a:r>
          </a:p>
          <a:p>
            <a:pPr algn="l">
              <a:lnSpc>
                <a:spcPts val="2367"/>
              </a:lnSpc>
            </a:pPr>
            <a:r>
              <a:rPr lang="en-US" sz="1097" spc="2">
                <a:solidFill>
                  <a:srgbClr val="000000"/>
                </a:solidFill>
                <a:latin typeface="Arial"/>
                <a:ea typeface="Arial"/>
                <a:cs typeface="Arial"/>
                <a:sym typeface="Arial"/>
              </a:rPr>
              <a:t>3. Deliver functional e-learning modules on the shortest possible timescale </a:t>
            </a:r>
          </a:p>
          <a:p>
            <a:pPr algn="l">
              <a:lnSpc>
                <a:spcPts val="548"/>
              </a:lnSpc>
            </a:pPr>
            <a:r>
              <a:rPr lang="en-US" sz="1097" spc="2">
                <a:solidFill>
                  <a:srgbClr val="000000"/>
                </a:solidFill>
                <a:latin typeface="Arial"/>
                <a:ea typeface="Arial"/>
                <a:cs typeface="Arial"/>
                <a:sym typeface="Arial"/>
              </a:rPr>
              <a:t>4. Business stakeholders and the L&amp;D team must collaborate and communicate </a:t>
            </a:r>
          </a:p>
          <a:p>
            <a:pPr algn="l">
              <a:lnSpc>
                <a:spcPts val="2355"/>
              </a:lnSpc>
            </a:pPr>
            <a:r>
              <a:rPr lang="en-US" sz="1097" spc="1">
                <a:solidFill>
                  <a:srgbClr val="000000"/>
                </a:solidFill>
                <a:latin typeface="Arial"/>
                <a:ea typeface="Arial"/>
                <a:cs typeface="Arial"/>
                <a:sym typeface="Arial"/>
              </a:rPr>
              <a:t>throughout the project </a:t>
            </a:r>
          </a:p>
          <a:p>
            <a:pPr algn="l">
              <a:lnSpc>
                <a:spcPts val="561"/>
              </a:lnSpc>
            </a:pPr>
            <a:r>
              <a:rPr lang="en-US" sz="1097" spc="2">
                <a:solidFill>
                  <a:srgbClr val="000000"/>
                </a:solidFill>
                <a:latin typeface="Arial"/>
                <a:ea typeface="Arial"/>
                <a:cs typeface="Arial"/>
                <a:sym typeface="Arial"/>
              </a:rPr>
              <a:t>5. Build projects around a motivated team that wants to be agile. Support and trust them </a:t>
            </a:r>
          </a:p>
          <a:p>
            <a:pPr algn="l">
              <a:lnSpc>
                <a:spcPts val="2343"/>
              </a:lnSpc>
            </a:pPr>
            <a:r>
              <a:rPr lang="en-US" sz="1097" spc="1">
                <a:solidFill>
                  <a:srgbClr val="000000"/>
                </a:solidFill>
                <a:latin typeface="Arial"/>
                <a:ea typeface="Arial"/>
                <a:cs typeface="Arial"/>
                <a:sym typeface="Arial"/>
              </a:rPr>
              <a:t>to do a great job </a:t>
            </a:r>
          </a:p>
          <a:p>
            <a:pPr algn="l">
              <a:lnSpc>
                <a:spcPts val="573"/>
              </a:lnSpc>
            </a:pPr>
            <a:r>
              <a:rPr lang="en-US" sz="1097" spc="2">
                <a:solidFill>
                  <a:srgbClr val="000000"/>
                </a:solidFill>
                <a:latin typeface="Arial"/>
                <a:ea typeface="Arial"/>
                <a:cs typeface="Arial"/>
                <a:sym typeface="Arial"/>
              </a:rPr>
              <a:t>6. Communicate as frequently as possible through face-to-face conversation </a:t>
            </a:r>
          </a:p>
          <a:p>
            <a:pPr algn="l">
              <a:lnSpc>
                <a:spcPts val="2331"/>
              </a:lnSpc>
            </a:pPr>
            <a:r>
              <a:rPr lang="en-US" sz="1097" spc="3">
                <a:solidFill>
                  <a:srgbClr val="000000"/>
                </a:solidFill>
                <a:latin typeface="Arial"/>
                <a:ea typeface="Arial"/>
                <a:cs typeface="Arial"/>
                <a:sym typeface="Arial"/>
              </a:rPr>
              <a:t>7. A working e-learning module is the primary measure of progress </a:t>
            </a:r>
          </a:p>
          <a:p>
            <a:pPr algn="l">
              <a:lnSpc>
                <a:spcPts val="585"/>
              </a:lnSpc>
            </a:pPr>
            <a:r>
              <a:rPr lang="en-US" sz="1097" spc="4">
                <a:solidFill>
                  <a:srgbClr val="000000"/>
                </a:solidFill>
                <a:latin typeface="Arial"/>
                <a:ea typeface="Arial"/>
                <a:cs typeface="Arial"/>
                <a:sym typeface="Arial"/>
              </a:rPr>
              <a:t>8. Maintain a steady pace, indefinitely </a:t>
            </a:r>
          </a:p>
          <a:p>
            <a:pPr algn="l">
              <a:lnSpc>
                <a:spcPts val="2318"/>
              </a:lnSpc>
            </a:pPr>
            <a:r>
              <a:rPr lang="en-US" sz="1097" spc="3">
                <a:solidFill>
                  <a:srgbClr val="000000"/>
                </a:solidFill>
                <a:latin typeface="Arial"/>
                <a:ea typeface="Arial"/>
                <a:cs typeface="Arial"/>
                <a:sym typeface="Arial"/>
              </a:rPr>
              <a:t>9. Attention to sound design enhances agility </a:t>
            </a:r>
          </a:p>
          <a:p>
            <a:pPr algn="l">
              <a:lnSpc>
                <a:spcPts val="597"/>
              </a:lnSpc>
            </a:pPr>
            <a:r>
              <a:rPr lang="en-US" sz="1097">
                <a:solidFill>
                  <a:srgbClr val="000000"/>
                </a:solidFill>
                <a:latin typeface="Arial"/>
                <a:ea typeface="Arial"/>
                <a:cs typeface="Arial"/>
                <a:sym typeface="Arial"/>
              </a:rPr>
              <a:t>10. Simplicity is essential </a:t>
            </a:r>
          </a:p>
          <a:p>
            <a:pPr algn="l">
              <a:lnSpc>
                <a:spcPts val="2306"/>
              </a:lnSpc>
            </a:pPr>
            <a:r>
              <a:rPr lang="en-US" sz="1097">
                <a:solidFill>
                  <a:srgbClr val="000000"/>
                </a:solidFill>
                <a:latin typeface="Arial"/>
                <a:ea typeface="Arial"/>
                <a:cs typeface="Arial"/>
                <a:sym typeface="Arial"/>
              </a:rPr>
              <a:t>11. The best e-learning solution emerges from self-organizing teams </a:t>
            </a:r>
          </a:p>
          <a:p>
            <a:pPr algn="l">
              <a:lnSpc>
                <a:spcPts val="597"/>
              </a:lnSpc>
            </a:pPr>
            <a:r>
              <a:rPr lang="en-US" sz="1097">
                <a:solidFill>
                  <a:srgbClr val="000000"/>
                </a:solidFill>
                <a:latin typeface="Arial"/>
                <a:ea typeface="Arial"/>
                <a:cs typeface="Arial"/>
                <a:sym typeface="Arial"/>
              </a:rPr>
              <a:t>12. Regularly reflect on how to be more effective, and then adjust accordingly </a:t>
            </a:r>
          </a:p>
        </p:txBody>
      </p:sp>
      <p:sp>
        <p:nvSpPr>
          <p:cNvPr name="TextBox 9" id="9"/>
          <p:cNvSpPr txBox="true"/>
          <p:nvPr/>
        </p:nvSpPr>
        <p:spPr>
          <a:xfrm rot="0">
            <a:off x="914400" y="4914624"/>
            <a:ext cx="6074083" cy="719442"/>
          </a:xfrm>
          <a:prstGeom prst="rect">
            <a:avLst/>
          </a:prstGeom>
        </p:spPr>
        <p:txBody>
          <a:bodyPr anchor="t" rtlCol="false" tIns="0" lIns="0" bIns="0" rIns="0">
            <a:spAutoFit/>
          </a:bodyPr>
          <a:lstStyle/>
          <a:p>
            <a:pPr algn="l">
              <a:lnSpc>
                <a:spcPts val="1663"/>
              </a:lnSpc>
            </a:pPr>
            <a:r>
              <a:rPr lang="en-US" sz="1097" spc="1">
                <a:solidFill>
                  <a:srgbClr val="000000"/>
                </a:solidFill>
                <a:latin typeface="Arial"/>
                <a:ea typeface="Arial"/>
                <a:cs typeface="Arial"/>
                <a:sym typeface="Arial"/>
              </a:rPr>
              <a:t>Beck, K. et al. (2001). Manifesto for Agile Software Development.</a:t>
            </a:r>
            <a:r>
              <a:rPr lang="en-US" sz="1097" spc="1">
                <a:solidFill>
                  <a:srgbClr val="000000"/>
                </a:solidFill>
                <a:latin typeface="Arial"/>
                <a:ea typeface="Arial"/>
                <a:cs typeface="Arial"/>
                <a:sym typeface="Arial"/>
                <a:hlinkClick r:id="rId11" tooltip="https://agilemanifesto.org/"/>
              </a:rPr>
              <a:t> </a:t>
            </a:r>
            <a:r>
              <a:rPr lang="en-US" sz="1097" spc="1">
                <a:solidFill>
                  <a:srgbClr val="B70404"/>
                </a:solidFill>
                <a:latin typeface="Arial"/>
                <a:ea typeface="Arial"/>
                <a:cs typeface="Arial"/>
                <a:sym typeface="Arial"/>
                <a:hlinkClick r:id="rId12" tooltip="https://agilemanifesto.org/"/>
              </a:rPr>
              <a:t>https://agilemanifesto.org/</a:t>
            </a:r>
            <a:r>
              <a:rPr lang="en-US" sz="1097" spc="1">
                <a:solidFill>
                  <a:srgbClr val="000000"/>
                </a:solidFill>
                <a:latin typeface="Arial"/>
                <a:ea typeface="Arial"/>
                <a:cs typeface="Arial"/>
                <a:sym typeface="Arial"/>
                <a:hlinkClick r:id="rId13" tooltip="https://agilemanifesto.org/"/>
              </a:rPr>
              <a:t> </a:t>
            </a:r>
            <a:r>
              <a:rPr lang="en-US" sz="1097" spc="1">
                <a:solidFill>
                  <a:srgbClr val="000000"/>
                </a:solidFill>
                <a:latin typeface="Arial"/>
                <a:ea typeface="Arial"/>
                <a:cs typeface="Arial"/>
                <a:sym typeface="Arial"/>
              </a:rPr>
              <a:t>Scanlon, S. (2021, July 6). </a:t>
            </a:r>
          </a:p>
          <a:p>
            <a:pPr algn="l">
              <a:lnSpc>
                <a:spcPts val="2744"/>
              </a:lnSpc>
            </a:pPr>
            <a:r>
              <a:rPr lang="en-US" sz="1097" spc="1">
                <a:solidFill>
                  <a:srgbClr val="000000"/>
                </a:solidFill>
                <a:latin typeface="Arial"/>
                <a:ea typeface="Arial"/>
                <a:cs typeface="Arial"/>
                <a:sym typeface="Arial"/>
              </a:rPr>
              <a:t>Elblearning. (2024). </a:t>
            </a:r>
            <a:r>
              <a:rPr lang="en-US" b="true" sz="1097" i="true" spc="1">
                <a:solidFill>
                  <a:srgbClr val="000000"/>
                </a:solidFill>
                <a:latin typeface="Arial Bold Italics"/>
                <a:ea typeface="Arial Bold Italics"/>
                <a:cs typeface="Arial Bold Italics"/>
                <a:sym typeface="Arial Bold Italics"/>
              </a:rPr>
              <a:t>Embracing Agile methodologies in L&amp;D</a:t>
            </a:r>
            <a:r>
              <a:rPr lang="en-US" sz="1097" spc="1">
                <a:solidFill>
                  <a:srgbClr val="000000"/>
                </a:solidFill>
                <a:latin typeface="Arial"/>
                <a:ea typeface="Arial"/>
                <a:cs typeface="Arial"/>
                <a:sym typeface="Arial"/>
              </a:rPr>
              <a:t>. ELB Learning Blog. Retrieved from </a:t>
            </a:r>
          </a:p>
        </p:txBody>
      </p:sp>
      <p:sp>
        <p:nvSpPr>
          <p:cNvPr name="TextBox 10" id="10"/>
          <p:cNvSpPr txBox="true"/>
          <p:nvPr/>
        </p:nvSpPr>
        <p:spPr>
          <a:xfrm rot="0">
            <a:off x="1371857" y="5702398"/>
            <a:ext cx="4127306" cy="116824"/>
          </a:xfrm>
          <a:prstGeom prst="rect">
            <a:avLst/>
          </a:prstGeom>
        </p:spPr>
        <p:txBody>
          <a:bodyPr anchor="t" rtlCol="false" tIns="0" lIns="0" bIns="0" rIns="0">
            <a:spAutoFit/>
          </a:bodyPr>
          <a:lstStyle/>
          <a:p>
            <a:pPr algn="l">
              <a:lnSpc>
                <a:spcPts val="548"/>
              </a:lnSpc>
            </a:pPr>
            <a:r>
              <a:rPr lang="en-US" sz="1097" spc="1">
                <a:solidFill>
                  <a:srgbClr val="B70404"/>
                </a:solidFill>
                <a:latin typeface="Arial"/>
                <a:ea typeface="Arial"/>
                <a:cs typeface="Arial"/>
                <a:sym typeface="Arial"/>
                <a:hlinkClick r:id="rId14" tooltip="https://blog.elblearning.com/embracing-agile-methodologies-in-ld"/>
              </a:rPr>
              <a:t>https://blog.elblearning.com/embracing-agile-methodologies-in-ld</a:t>
            </a:r>
            <a:r>
              <a:rPr lang="en-US" sz="1097" spc="1">
                <a:solidFill>
                  <a:srgbClr val="000000"/>
                </a:solidFill>
                <a:latin typeface="Arial"/>
                <a:ea typeface="Arial"/>
                <a:cs typeface="Arial"/>
                <a:sym typeface="Arial"/>
                <a:hlinkClick r:id="rId15" tooltip="https://blog.elblearning.com/embracing-agile-methodologies-in-ld"/>
              </a:rPr>
              <a:t> </a:t>
            </a:r>
          </a:p>
        </p:txBody>
      </p:sp>
      <p:sp>
        <p:nvSpPr>
          <p:cNvPr name="TextBox 11" id="11"/>
          <p:cNvSpPr txBox="true"/>
          <p:nvPr/>
        </p:nvSpPr>
        <p:spPr>
          <a:xfrm rot="0">
            <a:off x="914400" y="5778322"/>
            <a:ext cx="5862361"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Scanlon, S. (2021, July 6). </a:t>
            </a:r>
            <a:r>
              <a:rPr lang="en-US" b="true" sz="1097" i="true" spc="1">
                <a:solidFill>
                  <a:srgbClr val="000000"/>
                </a:solidFill>
                <a:latin typeface="Arial Bold Italics"/>
                <a:ea typeface="Arial Bold Italics"/>
                <a:cs typeface="Arial Bold Italics"/>
                <a:sym typeface="Arial Bold Italics"/>
              </a:rPr>
              <a:t>How to apply the 12 Agile principles to L&amp;D project management</a:t>
            </a:r>
            <a:r>
              <a:rPr lang="en-US" sz="1097" spc="1">
                <a:solidFill>
                  <a:srgbClr val="000000"/>
                </a:solidFill>
                <a:latin typeface="Arial"/>
                <a:ea typeface="Arial"/>
                <a:cs typeface="Arial"/>
                <a:sym typeface="Arial"/>
              </a:rPr>
              <a:t>. </a:t>
            </a:r>
          </a:p>
        </p:txBody>
      </p:sp>
      <p:sp>
        <p:nvSpPr>
          <p:cNvPr name="TextBox 12" id="12"/>
          <p:cNvSpPr txBox="true"/>
          <p:nvPr/>
        </p:nvSpPr>
        <p:spPr>
          <a:xfrm rot="0">
            <a:off x="1371857" y="6173314"/>
            <a:ext cx="5037506" cy="30122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eLearning Industry. Retrieved from</a:t>
            </a:r>
            <a:r>
              <a:rPr lang="en-US" sz="1097" spc="1">
                <a:solidFill>
                  <a:srgbClr val="000000"/>
                </a:solidFill>
                <a:latin typeface="Arial"/>
                <a:ea typeface="Arial"/>
                <a:cs typeface="Arial"/>
                <a:sym typeface="Arial"/>
                <a:hlinkClick r:id="rId16" tooltip="https://elearningindustry.com/apply-12-agile-principles-ld-project-management"/>
              </a:rPr>
              <a:t> </a:t>
            </a:r>
            <a:r>
              <a:rPr lang="en-US" sz="1097" spc="1">
                <a:solidFill>
                  <a:srgbClr val="B70404"/>
                </a:solidFill>
                <a:latin typeface="Arial"/>
                <a:ea typeface="Arial"/>
                <a:cs typeface="Arial"/>
                <a:sym typeface="Arial"/>
                <a:hlinkClick r:id="rId17" tooltip="https://elearningindustry.com/apply-12-agile-principles-ld-project-management"/>
              </a:rPr>
              <a:t>https://elearningindustry.com/apply-12-agile-</a:t>
            </a:r>
          </a:p>
          <a:p>
            <a:pPr algn="l">
              <a:lnSpc>
                <a:spcPts val="2355"/>
              </a:lnSpc>
            </a:pPr>
            <a:r>
              <a:rPr lang="en-US" sz="1097" spc="1">
                <a:solidFill>
                  <a:srgbClr val="B70404"/>
                </a:solidFill>
                <a:latin typeface="Arial"/>
                <a:ea typeface="Arial"/>
                <a:cs typeface="Arial"/>
                <a:sym typeface="Arial"/>
                <a:hlinkClick r:id="rId18" tooltip="https://elearningindustry.com/apply-12-agile-principles-ld-project-management"/>
              </a:rPr>
              <a:t>principles-ld-project-management</a:t>
            </a:r>
            <a:r>
              <a:rPr lang="en-US" sz="1097" spc="1">
                <a:solidFill>
                  <a:srgbClr val="000000"/>
                </a:solidFill>
                <a:latin typeface="Arial"/>
                <a:ea typeface="Arial"/>
                <a:cs typeface="Arial"/>
                <a:sym typeface="Arial"/>
                <a:hlinkClick r:id="rId19" tooltip="https://elearningindustry.com/apply-12-agile-principles-ld-project-management"/>
              </a:rPr>
              <a:t> </a:t>
            </a:r>
          </a:p>
        </p:txBody>
      </p:sp>
      <p:sp>
        <p:nvSpPr>
          <p:cNvPr name="TextBox 13" id="13"/>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28 </a:t>
            </a:r>
          </a:p>
        </p:txBody>
      </p:sp>
      <p:sp>
        <p:nvSpPr>
          <p:cNvPr name="TextBox 14" id="1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5" id="15"/>
          <p:cNvSpPr txBox="true"/>
          <p:nvPr/>
        </p:nvSpPr>
        <p:spPr>
          <a:xfrm rot="0">
            <a:off x="914400" y="867042"/>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16" id="16"/>
          <p:cNvSpPr txBox="true"/>
          <p:nvPr/>
        </p:nvSpPr>
        <p:spPr>
          <a:xfrm rot="0">
            <a:off x="914400" y="4621673"/>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17" id="17"/>
          <p:cNvSpPr txBox="true"/>
          <p:nvPr/>
        </p:nvSpPr>
        <p:spPr>
          <a:xfrm rot="0">
            <a:off x="1340968" y="6843493"/>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18" id="18"/>
          <p:cNvSpPr txBox="true"/>
          <p:nvPr/>
        </p:nvSpPr>
        <p:spPr>
          <a:xfrm rot="0">
            <a:off x="914400" y="7027621"/>
            <a:ext cx="2495102"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The successive approximations model. </a:t>
            </a:r>
          </a:p>
        </p:txBody>
      </p:sp>
      <p:sp>
        <p:nvSpPr>
          <p:cNvPr name="TextBox 19" id="19"/>
          <p:cNvSpPr txBox="true"/>
          <p:nvPr/>
        </p:nvSpPr>
        <p:spPr>
          <a:xfrm rot="0">
            <a:off x="914400" y="6591538"/>
            <a:ext cx="3174711"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SAM |</a:t>
            </a:r>
            <a:r>
              <a:rPr lang="en-US" b="true" sz="1397" i="true" spc="1">
                <a:solidFill>
                  <a:srgbClr val="0E101A"/>
                </a:solidFill>
                <a:latin typeface="Cambria Bold Italics"/>
                <a:ea typeface="Cambria Bold Italics"/>
                <a:cs typeface="Cambria Bold Italics"/>
                <a:sym typeface="Cambria Bold Italics"/>
              </a:rPr>
              <a:t> </a:t>
            </a:r>
            <a:r>
              <a:rPr lang="en-US" b="true" sz="1397" i="true" spc="1">
                <a:solidFill>
                  <a:srgbClr val="144282"/>
                </a:solidFill>
                <a:latin typeface="Cambria Bold Italics"/>
                <a:ea typeface="Cambria Bold Italics"/>
                <a:cs typeface="Cambria Bold Italics"/>
                <a:sym typeface="Cambria Bold Italics"/>
              </a:rPr>
              <a:t>Successive Approximation Model </a:t>
            </a:r>
          </a:p>
        </p:txBody>
      </p:sp>
      <p:sp>
        <p:nvSpPr>
          <p:cNvPr name="TextBox 20" id="20"/>
          <p:cNvSpPr txBox="true"/>
          <p:nvPr/>
        </p:nvSpPr>
        <p:spPr>
          <a:xfrm rot="0">
            <a:off x="914400" y="6833968"/>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14400" y="828904"/>
            <a:ext cx="6096571" cy="2481346"/>
          </a:xfrm>
          <a:prstGeom prst="rect">
            <a:avLst/>
          </a:prstGeom>
        </p:spPr>
        <p:txBody>
          <a:bodyPr anchor="t" rtlCol="false" tIns="0" lIns="0" bIns="0" rIns="0">
            <a:spAutoFit/>
          </a:bodyPr>
          <a:lstStyle/>
          <a:p>
            <a:pPr algn="r">
              <a:lnSpc>
                <a:spcPts val="1954"/>
              </a:lnSpc>
            </a:pPr>
            <a:r>
              <a:rPr lang="en-US" sz="1097">
                <a:solidFill>
                  <a:srgbClr val="000000"/>
                </a:solidFill>
                <a:latin typeface="Arial"/>
                <a:ea typeface="Arial"/>
                <a:cs typeface="Arial"/>
                <a:sym typeface="Arial"/>
                <a:hlinkClick r:id="rId2" action="ppaction://hlinksldjump"/>
              </a:rPr>
              <a:t>Scaffolding ........................................................................................................................... 45 </a:t>
            </a:r>
            <a:r>
              <a:rPr lang="en-US" sz="1097">
                <a:solidFill>
                  <a:srgbClr val="000000"/>
                </a:solidFill>
                <a:latin typeface="Arial"/>
                <a:ea typeface="Arial"/>
                <a:cs typeface="Arial"/>
                <a:sym typeface="Arial"/>
                <a:hlinkClick r:id="rId3" action="ppaction://hlinksldjump"/>
              </a:rPr>
              <a:t>Levels of Challenge ............................................................................................................. 49 </a:t>
            </a:r>
            <a:r>
              <a:rPr lang="en-US" sz="1097">
                <a:solidFill>
                  <a:srgbClr val="000000"/>
                </a:solidFill>
                <a:latin typeface="Arial"/>
                <a:ea typeface="Arial"/>
                <a:cs typeface="Arial"/>
                <a:sym typeface="Arial"/>
                <a:hlinkClick r:id="rId4" action="ppaction://hlinksldjump"/>
              </a:rPr>
              <a:t>Active Learning .................................................................................................................... 51 </a:t>
            </a:r>
            <a:r>
              <a:rPr lang="en-US" sz="1097">
                <a:solidFill>
                  <a:srgbClr val="000000"/>
                </a:solidFill>
                <a:latin typeface="Arial"/>
                <a:ea typeface="Arial"/>
                <a:cs typeface="Arial"/>
                <a:sym typeface="Arial"/>
                <a:hlinkClick r:id="rId5" action="ppaction://hlinksldjump"/>
              </a:rPr>
              <a:t>Problem-Solving Tasks ........................................................................................................ 53 </a:t>
            </a:r>
            <a:r>
              <a:rPr lang="en-US" sz="1097">
                <a:solidFill>
                  <a:srgbClr val="000000"/>
                </a:solidFill>
                <a:latin typeface="Arial"/>
                <a:ea typeface="Arial"/>
                <a:cs typeface="Arial"/>
                <a:sym typeface="Arial"/>
                <a:hlinkClick r:id="rId6" action="ppaction://hlinksldjump"/>
              </a:rPr>
              <a:t>Knowing the Learner ................................................................................................................... 56 Learner and Context Analysis ................................................................................................. 56 Dick and Carey Model ......................................................................................................... 56 </a:t>
            </a:r>
            <a:r>
              <a:rPr lang="en-US" sz="1097">
                <a:solidFill>
                  <a:srgbClr val="000000"/>
                </a:solidFill>
                <a:latin typeface="Arial"/>
                <a:ea typeface="Arial"/>
                <a:cs typeface="Arial"/>
                <a:sym typeface="Arial"/>
                <a:hlinkClick r:id="rId7" action="ppaction://hlinksldjump"/>
              </a:rPr>
              <a:t>Sociocultural Factors ............................................................................................................... 57 Sociocultural Theory ............................................................................................................ 57 </a:t>
            </a:r>
            <a:r>
              <a:rPr lang="en-US" sz="1097">
                <a:solidFill>
                  <a:srgbClr val="000000"/>
                </a:solidFill>
                <a:latin typeface="Arial"/>
                <a:ea typeface="Arial"/>
                <a:cs typeface="Arial"/>
                <a:sym typeface="Arial"/>
                <a:hlinkClick r:id="rId8" action="ppaction://hlinksldjump"/>
              </a:rPr>
              <a:t>Universal Design for Learning .............................................................................................. 59 </a:t>
            </a:r>
          </a:p>
        </p:txBody>
      </p:sp>
      <p:sp>
        <p:nvSpPr>
          <p:cNvPr name="TextBox 3" id="3"/>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2</a:t>
            </a:r>
          </a:p>
        </p:txBody>
      </p:sp>
      <p:sp>
        <p:nvSpPr>
          <p:cNvPr name="TextBox 4" id="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1429512"/>
            <a:ext cx="800357" cy="9906"/>
          </a:xfrm>
          <a:custGeom>
            <a:avLst/>
            <a:gdLst/>
            <a:ahLst/>
            <a:cxnLst/>
            <a:rect r="r" b="b" t="t" l="l"/>
            <a:pathLst>
              <a:path h="9906" w="800357">
                <a:moveTo>
                  <a:pt x="0" y="0"/>
                </a:moveTo>
                <a:lnTo>
                  <a:pt x="800357" y="0"/>
                </a:lnTo>
                <a:lnTo>
                  <a:pt x="80035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8348977"/>
            <a:ext cx="575310" cy="9906"/>
          </a:xfrm>
          <a:custGeom>
            <a:avLst/>
            <a:gdLst/>
            <a:ahLst/>
            <a:cxnLst/>
            <a:rect r="r" b="b" t="t" l="l"/>
            <a:pathLst>
              <a:path h="9906" w="575310">
                <a:moveTo>
                  <a:pt x="0" y="0"/>
                </a:moveTo>
                <a:lnTo>
                  <a:pt x="575310" y="0"/>
                </a:lnTo>
                <a:lnTo>
                  <a:pt x="575310"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7706611"/>
            <a:ext cx="5428993" cy="9906"/>
          </a:xfrm>
          <a:custGeom>
            <a:avLst/>
            <a:gdLst/>
            <a:ahLst/>
            <a:cxnLst/>
            <a:rect r="r" b="b" t="t" l="l"/>
            <a:pathLst>
              <a:path h="9906" w="5428993">
                <a:moveTo>
                  <a:pt x="0" y="0"/>
                </a:moveTo>
                <a:lnTo>
                  <a:pt x="5428993" y="0"/>
                </a:lnTo>
                <a:lnTo>
                  <a:pt x="5428993"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22377" y="1244346"/>
            <a:ext cx="4628645" cy="9906"/>
          </a:xfrm>
          <a:custGeom>
            <a:avLst/>
            <a:gdLst/>
            <a:ahLst/>
            <a:cxnLst/>
            <a:rect r="r" b="b" t="t" l="l"/>
            <a:pathLst>
              <a:path h="9906" w="4628645">
                <a:moveTo>
                  <a:pt x="0" y="0"/>
                </a:moveTo>
                <a:lnTo>
                  <a:pt x="4628645" y="0"/>
                </a:lnTo>
                <a:lnTo>
                  <a:pt x="4628645"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2901191" y="8188195"/>
            <a:ext cx="3673097" cy="9906"/>
          </a:xfrm>
          <a:custGeom>
            <a:avLst/>
            <a:gdLst/>
            <a:ahLst/>
            <a:cxnLst/>
            <a:rect r="r" b="b" t="t" l="l"/>
            <a:pathLst>
              <a:path h="9906" w="3673097">
                <a:moveTo>
                  <a:pt x="0" y="0"/>
                </a:moveTo>
                <a:lnTo>
                  <a:pt x="3673097" y="0"/>
                </a:lnTo>
                <a:lnTo>
                  <a:pt x="3673097"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914400" y="876252"/>
            <a:ext cx="6019143" cy="1597543"/>
          </a:xfrm>
          <a:prstGeom prst="rect">
            <a:avLst/>
          </a:prstGeom>
        </p:spPr>
        <p:txBody>
          <a:bodyPr anchor="t" rtlCol="false" tIns="0" lIns="0" bIns="0" rIns="0">
            <a:spAutoFit/>
          </a:bodyPr>
          <a:lstStyle/>
          <a:p>
            <a:pPr algn="just">
              <a:lnSpc>
                <a:spcPts val="1451"/>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The Successive Approximations Model</a:t>
            </a:r>
            <a:r>
              <a:rPr lang="en-US" sz="1097" spc="1">
                <a:solidFill>
                  <a:srgbClr val="000000"/>
                </a:solidFill>
                <a:latin typeface="Arial"/>
                <a:ea typeface="Arial"/>
                <a:cs typeface="Arial"/>
                <a:sym typeface="Arial"/>
              </a:rPr>
              <a:t> [Diagram], by Allen Interactions, n.d., </a:t>
            </a:r>
            <a:r>
              <a:rPr lang="en-US" b="true" sz="1097" i="true" spc="1">
                <a:solidFill>
                  <a:srgbClr val="000000"/>
                </a:solidFill>
                <a:latin typeface="Arial Bold Italics"/>
                <a:ea typeface="Arial Bold Italics"/>
                <a:cs typeface="Arial Bold Italics"/>
                <a:sym typeface="Arial Bold Italics"/>
              </a:rPr>
              <a:t>Allen Interactions</a:t>
            </a:r>
            <a:r>
              <a:rPr lang="en-US" sz="1097" spc="1">
                <a:solidFill>
                  <a:srgbClr val="000000"/>
                </a:solidFill>
                <a:latin typeface="Arial"/>
                <a:ea typeface="Arial"/>
                <a:cs typeface="Arial"/>
                <a:sym typeface="Arial"/>
              </a:rPr>
              <a:t> </a:t>
            </a:r>
            <a:r>
              <a:rPr lang="en-US" sz="1097" spc="1">
                <a:solidFill>
                  <a:srgbClr val="000000"/>
                </a:solidFill>
                <a:latin typeface="Arial"/>
                <a:ea typeface="Arial"/>
                <a:cs typeface="Arial"/>
                <a:sym typeface="Arial"/>
                <a:hlinkClick r:id="rId12" tooltip="https://learn.alleninteractions.com/services/custom-learning/sam/elearning-development"/>
              </a:rPr>
              <a:t>(</a:t>
            </a:r>
            <a:r>
              <a:rPr lang="en-US" sz="1097" spc="1">
                <a:solidFill>
                  <a:srgbClr val="B70404"/>
                </a:solidFill>
                <a:latin typeface="Arial"/>
                <a:ea typeface="Arial"/>
                <a:cs typeface="Arial"/>
                <a:sym typeface="Arial"/>
                <a:hlinkClick r:id="rId13" tooltip="https://learn.alleninteractions.com/services/custom-learning/sam/elearning-development"/>
              </a:rPr>
              <a:t>https://learn.alleninteractions.com/services/custom-learning/sam/elearning- development</a:t>
            </a:r>
            <a:r>
              <a:rPr lang="en-US" sz="1097" spc="1">
                <a:solidFill>
                  <a:srgbClr val="000000"/>
                </a:solidFill>
                <a:latin typeface="Arial"/>
                <a:ea typeface="Arial"/>
                <a:cs typeface="Arial"/>
                <a:sym typeface="Arial"/>
                <a:hlinkClick r:id="rId14" tooltip="https://learn.alleninteractions.com/services/custom-learning/sam/elearning-development"/>
              </a:rPr>
              <a:t>)</a:t>
            </a:r>
            <a:r>
              <a:rPr lang="en-US" sz="1097" spc="1">
                <a:solidFill>
                  <a:srgbClr val="000000"/>
                </a:solidFill>
                <a:latin typeface="Arial"/>
                <a:ea typeface="Arial"/>
                <a:cs typeface="Arial"/>
                <a:sym typeface="Arial"/>
              </a:rPr>
              <a:t>. Copyright n.d. by Allen Interactions. Used under fair use for educational purposes. </a:t>
            </a:r>
          </a:p>
          <a:p>
            <a:pPr algn="just">
              <a:lnSpc>
                <a:spcPts val="2744"/>
              </a:lnSpc>
            </a:pPr>
            <a:r>
              <a:rPr lang="en-US" sz="1097" spc="1">
                <a:solidFill>
                  <a:srgbClr val="000000"/>
                </a:solidFill>
                <a:latin typeface="Arial"/>
                <a:ea typeface="Arial"/>
                <a:cs typeface="Arial"/>
                <a:sym typeface="Arial"/>
              </a:rPr>
              <a:t>SAM is a model that “breaks eLearning development into more manageable tasks” in a cyclical </a:t>
            </a:r>
          </a:p>
          <a:p>
            <a:pPr algn="just">
              <a:lnSpc>
                <a:spcPts val="548"/>
              </a:lnSpc>
            </a:pPr>
            <a:r>
              <a:rPr lang="en-US" sz="1097" spc="1">
                <a:solidFill>
                  <a:srgbClr val="000000"/>
                </a:solidFill>
                <a:latin typeface="Arial"/>
                <a:ea typeface="Arial"/>
                <a:cs typeface="Arial"/>
                <a:sym typeface="Arial"/>
              </a:rPr>
              <a:t>design that allows greater flexibility in addressing production issues as they arise unlike ADDIE </a:t>
            </a:r>
          </a:p>
          <a:p>
            <a:pPr algn="just">
              <a:lnSpc>
                <a:spcPts val="2355"/>
              </a:lnSpc>
            </a:pPr>
            <a:r>
              <a:rPr lang="en-US" sz="1097" spc="1">
                <a:solidFill>
                  <a:srgbClr val="000000"/>
                </a:solidFill>
                <a:latin typeface="Arial"/>
                <a:ea typeface="Arial"/>
                <a:cs typeface="Arial"/>
                <a:sym typeface="Arial"/>
              </a:rPr>
              <a:t>and other linear models (Pappas, 2024). Pappas (2024) proposes the following seven steps for </a:t>
            </a:r>
          </a:p>
          <a:p>
            <a:pPr algn="just">
              <a:lnSpc>
                <a:spcPts val="548"/>
              </a:lnSpc>
            </a:pPr>
            <a:r>
              <a:rPr lang="en-US" sz="1097" spc="1">
                <a:solidFill>
                  <a:srgbClr val="000000"/>
                </a:solidFill>
                <a:latin typeface="Arial"/>
                <a:ea typeface="Arial"/>
                <a:cs typeface="Arial"/>
                <a:sym typeface="Arial"/>
              </a:rPr>
              <a:t>implementing SAM based on the prescribed three phases of development: </a:t>
            </a:r>
          </a:p>
        </p:txBody>
      </p:sp>
      <p:sp>
        <p:nvSpPr>
          <p:cNvPr name="TextBox 8" id="8"/>
          <p:cNvSpPr txBox="true"/>
          <p:nvPr/>
        </p:nvSpPr>
        <p:spPr>
          <a:xfrm rot="0">
            <a:off x="1143000" y="2433933"/>
            <a:ext cx="3560959"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Involve key stakeholders in all steps of development </a:t>
            </a:r>
          </a:p>
        </p:txBody>
      </p:sp>
      <p:sp>
        <p:nvSpPr>
          <p:cNvPr name="TextBox 9" id="9"/>
          <p:cNvSpPr txBox="true"/>
          <p:nvPr/>
        </p:nvSpPr>
        <p:spPr>
          <a:xfrm rot="0">
            <a:off x="914400" y="2815695"/>
            <a:ext cx="1204103" cy="231124"/>
          </a:xfrm>
          <a:prstGeom prst="rect">
            <a:avLst/>
          </a:prstGeom>
        </p:spPr>
        <p:txBody>
          <a:bodyPr anchor="t" rtlCol="false" tIns="0" lIns="0" bIns="0" rIns="0">
            <a:spAutoFit/>
          </a:bodyPr>
          <a:lstStyle/>
          <a:p>
            <a:pPr algn="l">
              <a:lnSpc>
                <a:spcPts val="1766"/>
              </a:lnSpc>
            </a:pPr>
            <a:r>
              <a:rPr lang="en-US" sz="1097" spc="1">
                <a:solidFill>
                  <a:srgbClr val="000000"/>
                </a:solidFill>
                <a:latin typeface="Arial"/>
                <a:ea typeface="Arial"/>
                <a:cs typeface="Arial"/>
                <a:sym typeface="Arial"/>
              </a:rPr>
              <a:t>Preparation phase </a:t>
            </a:r>
          </a:p>
        </p:txBody>
      </p:sp>
      <p:sp>
        <p:nvSpPr>
          <p:cNvPr name="TextBox 10" id="10"/>
          <p:cNvSpPr txBox="true"/>
          <p:nvPr/>
        </p:nvSpPr>
        <p:spPr>
          <a:xfrm rot="0">
            <a:off x="1143000" y="3006957"/>
            <a:ext cx="2284466" cy="69594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2. Identify goals and outcomes. </a:t>
            </a:r>
          </a:p>
          <a:p>
            <a:pPr algn="l">
              <a:lnSpc>
                <a:spcPts val="548"/>
              </a:lnSpc>
            </a:pPr>
            <a:r>
              <a:rPr lang="en-US" sz="1097" spc="1">
                <a:solidFill>
                  <a:srgbClr val="000000"/>
                </a:solidFill>
                <a:latin typeface="Arial"/>
                <a:ea typeface="Arial"/>
                <a:cs typeface="Arial"/>
                <a:sym typeface="Arial"/>
              </a:rPr>
              <a:t>3. Gather resources and research. </a:t>
            </a:r>
          </a:p>
          <a:p>
            <a:pPr algn="l">
              <a:lnSpc>
                <a:spcPts val="2367"/>
              </a:lnSpc>
            </a:pPr>
            <a:r>
              <a:rPr lang="en-US" sz="1097" spc="1">
                <a:solidFill>
                  <a:srgbClr val="000000"/>
                </a:solidFill>
                <a:latin typeface="Arial"/>
                <a:ea typeface="Arial"/>
                <a:cs typeface="Arial"/>
                <a:sym typeface="Arial"/>
              </a:rPr>
              <a:t>4. Host a brainstorming session. </a:t>
            </a:r>
          </a:p>
        </p:txBody>
      </p:sp>
      <p:sp>
        <p:nvSpPr>
          <p:cNvPr name="TextBox 11" id="11"/>
          <p:cNvSpPr txBox="true"/>
          <p:nvPr/>
        </p:nvSpPr>
        <p:spPr>
          <a:xfrm rot="0">
            <a:off x="914400" y="3719427"/>
            <a:ext cx="1473032" cy="26922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Iterative Design Phase </a:t>
            </a:r>
          </a:p>
        </p:txBody>
      </p:sp>
      <p:sp>
        <p:nvSpPr>
          <p:cNvPr name="TextBox 12" id="12"/>
          <p:cNvSpPr txBox="true"/>
          <p:nvPr/>
        </p:nvSpPr>
        <p:spPr>
          <a:xfrm rot="0">
            <a:off x="1143000" y="3986889"/>
            <a:ext cx="1508789" cy="288274"/>
          </a:xfrm>
          <a:prstGeom prst="rect">
            <a:avLst/>
          </a:prstGeom>
        </p:spPr>
        <p:txBody>
          <a:bodyPr anchor="t" rtlCol="false" tIns="0" lIns="0" bIns="0" rIns="0">
            <a:spAutoFit/>
          </a:bodyPr>
          <a:lstStyle/>
          <a:p>
            <a:pPr algn="l">
              <a:lnSpc>
                <a:spcPts val="2379"/>
              </a:lnSpc>
            </a:pPr>
            <a:r>
              <a:rPr lang="en-US" sz="1097" spc="1">
                <a:solidFill>
                  <a:srgbClr val="000000"/>
                </a:solidFill>
                <a:latin typeface="Arial"/>
                <a:ea typeface="Arial"/>
                <a:cs typeface="Arial"/>
                <a:sym typeface="Arial"/>
              </a:rPr>
              <a:t>5. Plan and prototype. </a:t>
            </a:r>
          </a:p>
        </p:txBody>
      </p:sp>
      <p:sp>
        <p:nvSpPr>
          <p:cNvPr name="TextBox 13" id="13"/>
          <p:cNvSpPr txBox="true"/>
          <p:nvPr/>
        </p:nvSpPr>
        <p:spPr>
          <a:xfrm rot="0">
            <a:off x="914400" y="4292451"/>
            <a:ext cx="1425616" cy="26922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Iterative Development </a:t>
            </a:r>
          </a:p>
        </p:txBody>
      </p:sp>
      <p:sp>
        <p:nvSpPr>
          <p:cNvPr name="TextBox 14" id="14"/>
          <p:cNvSpPr txBox="true"/>
          <p:nvPr/>
        </p:nvSpPr>
        <p:spPr>
          <a:xfrm rot="0">
            <a:off x="1143000" y="4559913"/>
            <a:ext cx="2657542" cy="472678"/>
          </a:xfrm>
          <a:prstGeom prst="rect">
            <a:avLst/>
          </a:prstGeom>
        </p:spPr>
        <p:txBody>
          <a:bodyPr anchor="t" rtlCol="false" tIns="0" lIns="0" bIns="0" rIns="0">
            <a:spAutoFit/>
          </a:bodyPr>
          <a:lstStyle/>
          <a:p>
            <a:pPr algn="l">
              <a:lnSpc>
                <a:spcPts val="2379"/>
              </a:lnSpc>
            </a:pPr>
            <a:r>
              <a:rPr lang="en-US" sz="1097" spc="1">
                <a:solidFill>
                  <a:srgbClr val="000000"/>
                </a:solidFill>
                <a:latin typeface="Arial"/>
                <a:ea typeface="Arial"/>
                <a:cs typeface="Arial"/>
                <a:sym typeface="Arial"/>
              </a:rPr>
              <a:t>6. Create a design Proof </a:t>
            </a:r>
          </a:p>
          <a:p>
            <a:pPr algn="l">
              <a:lnSpc>
                <a:spcPts val="548"/>
              </a:lnSpc>
            </a:pPr>
            <a:r>
              <a:rPr lang="en-US" sz="1097" spc="1">
                <a:solidFill>
                  <a:srgbClr val="000000"/>
                </a:solidFill>
                <a:latin typeface="Arial"/>
                <a:ea typeface="Arial"/>
                <a:cs typeface="Arial"/>
                <a:sym typeface="Arial"/>
              </a:rPr>
              <a:t>7. Implement multiple evaluation phases </a:t>
            </a:r>
          </a:p>
        </p:txBody>
      </p:sp>
      <p:sp>
        <p:nvSpPr>
          <p:cNvPr name="TextBox 15" id="15"/>
          <p:cNvSpPr txBox="true"/>
          <p:nvPr/>
        </p:nvSpPr>
        <p:spPr>
          <a:xfrm rot="0">
            <a:off x="914400" y="5266915"/>
            <a:ext cx="4722933" cy="278749"/>
          </a:xfrm>
          <a:prstGeom prst="rect">
            <a:avLst/>
          </a:prstGeom>
        </p:spPr>
        <p:txBody>
          <a:bodyPr anchor="t" rtlCol="false" tIns="0" lIns="0" bIns="0" rIns="0">
            <a:spAutoFit/>
          </a:bodyPr>
          <a:lstStyle/>
          <a:p>
            <a:pPr algn="l">
              <a:lnSpc>
                <a:spcPts val="2249"/>
              </a:lnSpc>
            </a:pPr>
            <a:r>
              <a:rPr lang="en-US" sz="1097" spc="1">
                <a:solidFill>
                  <a:srgbClr val="000000"/>
                </a:solidFill>
                <a:latin typeface="Arial"/>
                <a:ea typeface="Arial"/>
                <a:cs typeface="Arial"/>
                <a:sym typeface="Arial"/>
              </a:rPr>
              <a:t>SAM can be used when developing online training modules for volunteers. </a:t>
            </a:r>
          </a:p>
        </p:txBody>
      </p:sp>
      <p:sp>
        <p:nvSpPr>
          <p:cNvPr name="TextBox 16" id="16"/>
          <p:cNvSpPr txBox="true"/>
          <p:nvPr/>
        </p:nvSpPr>
        <p:spPr>
          <a:xfrm rot="0">
            <a:off x="1371857" y="5552665"/>
            <a:ext cx="5560104" cy="1319317"/>
          </a:xfrm>
          <a:prstGeom prst="rect">
            <a:avLst/>
          </a:prstGeom>
        </p:spPr>
        <p:txBody>
          <a:bodyPr anchor="t" rtlCol="false" tIns="0" lIns="0" bIns="0" rIns="0">
            <a:spAutoFit/>
          </a:bodyPr>
          <a:lstStyle/>
          <a:p>
            <a:pPr algn="l">
              <a:lnSpc>
                <a:spcPts val="2249"/>
              </a:lnSpc>
            </a:pPr>
            <a:r>
              <a:rPr lang="en-US" sz="1097" spc="2">
                <a:solidFill>
                  <a:srgbClr val="000000"/>
                </a:solidFill>
                <a:latin typeface="Arial"/>
                <a:ea typeface="Arial"/>
                <a:cs typeface="Arial"/>
                <a:sym typeface="Arial"/>
              </a:rPr>
              <a:t>1. Preparation Phase – Brainstorm and gather stakeholder and volunteer feedback. </a:t>
            </a:r>
          </a:p>
          <a:p>
            <a:pPr algn="l">
              <a:lnSpc>
                <a:spcPts val="666"/>
              </a:lnSpc>
            </a:pPr>
            <a:r>
              <a:rPr lang="en-US" sz="1097" spc="2">
                <a:solidFill>
                  <a:srgbClr val="000000"/>
                </a:solidFill>
                <a:latin typeface="Arial"/>
                <a:ea typeface="Arial"/>
                <a:cs typeface="Arial"/>
                <a:sym typeface="Arial"/>
              </a:rPr>
              <a:t>2. Iterative Design Phase – Outline or storyboard training modules and draft volunteer </a:t>
            </a:r>
          </a:p>
          <a:p>
            <a:pPr algn="l">
              <a:lnSpc>
                <a:spcPts val="2237"/>
              </a:lnSpc>
            </a:pPr>
            <a:r>
              <a:rPr lang="en-US" sz="1097" spc="1">
                <a:solidFill>
                  <a:srgbClr val="000000"/>
                </a:solidFill>
                <a:latin typeface="Arial"/>
                <a:ea typeface="Arial"/>
                <a:cs typeface="Arial"/>
                <a:sym typeface="Arial"/>
              </a:rPr>
              <a:t>portal wireframe. Evaluate, get feedback, repeat. </a:t>
            </a:r>
          </a:p>
          <a:p>
            <a:pPr algn="l">
              <a:lnSpc>
                <a:spcPts val="677"/>
              </a:lnSpc>
            </a:pPr>
            <a:r>
              <a:rPr lang="en-US" sz="1097" spc="2">
                <a:solidFill>
                  <a:srgbClr val="000000"/>
                </a:solidFill>
                <a:latin typeface="Arial"/>
                <a:ea typeface="Arial"/>
                <a:cs typeface="Arial"/>
                <a:sym typeface="Arial"/>
              </a:rPr>
              <a:t>3. Iterative Development Phase – Create a working design proof, engage in 3 rounds of </a:t>
            </a:r>
          </a:p>
          <a:p>
            <a:pPr algn="l">
              <a:lnSpc>
                <a:spcPts val="2225"/>
              </a:lnSpc>
            </a:pPr>
            <a:r>
              <a:rPr lang="en-US" sz="1097" spc="1">
                <a:solidFill>
                  <a:srgbClr val="000000"/>
                </a:solidFill>
                <a:latin typeface="Arial"/>
                <a:ea typeface="Arial"/>
                <a:cs typeface="Arial"/>
                <a:sym typeface="Arial"/>
              </a:rPr>
              <a:t>review/feedback. </a:t>
            </a:r>
          </a:p>
          <a:p>
            <a:pPr algn="l">
              <a:lnSpc>
                <a:spcPts val="1809"/>
              </a:lnSpc>
            </a:pPr>
            <a:r>
              <a:rPr lang="en-US" b="true" sz="1200">
                <a:solidFill>
                  <a:srgbClr val="05213B"/>
                </a:solidFill>
                <a:latin typeface="Arial Bold"/>
                <a:ea typeface="Arial Bold"/>
                <a:cs typeface="Arial Bold"/>
                <a:sym typeface="Arial Bold"/>
              </a:rPr>
              <a:t> </a:t>
            </a:r>
          </a:p>
        </p:txBody>
      </p:sp>
      <p:sp>
        <p:nvSpPr>
          <p:cNvPr name="TextBox 17" id="1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29 </a:t>
            </a:r>
          </a:p>
        </p:txBody>
      </p:sp>
      <p:sp>
        <p:nvSpPr>
          <p:cNvPr name="TextBox 18" id="18"/>
          <p:cNvSpPr txBox="true"/>
          <p:nvPr/>
        </p:nvSpPr>
        <p:spPr>
          <a:xfrm rot="0">
            <a:off x="914400" y="6861019"/>
            <a:ext cx="5810155"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Allen, M. W., &amp; Sites, R. (2012). Leaving ADDIE for SAM: An agile model for developing the </a:t>
            </a:r>
          </a:p>
        </p:txBody>
      </p:sp>
      <p:sp>
        <p:nvSpPr>
          <p:cNvPr name="TextBox 19" id="19"/>
          <p:cNvSpPr txBox="true"/>
          <p:nvPr/>
        </p:nvSpPr>
        <p:spPr>
          <a:xfrm rot="0">
            <a:off x="1371857" y="7098001"/>
            <a:ext cx="2566349" cy="145399"/>
          </a:xfrm>
          <a:prstGeom prst="rect">
            <a:avLst/>
          </a:prstGeom>
        </p:spPr>
        <p:txBody>
          <a:bodyPr anchor="t" rtlCol="false" tIns="0" lIns="0" bIns="0" rIns="0">
            <a:spAutoFit/>
          </a:bodyPr>
          <a:lstStyle/>
          <a:p>
            <a:pPr algn="l">
              <a:lnSpc>
                <a:spcPts val="846"/>
              </a:lnSpc>
            </a:pPr>
            <a:r>
              <a:rPr lang="en-US" sz="1097" spc="1">
                <a:solidFill>
                  <a:srgbClr val="000000"/>
                </a:solidFill>
                <a:latin typeface="Arial"/>
                <a:ea typeface="Arial"/>
                <a:cs typeface="Arial"/>
                <a:sym typeface="Arial"/>
              </a:rPr>
              <a:t>best learning experiences. ASTD Press. </a:t>
            </a:r>
          </a:p>
        </p:txBody>
      </p:sp>
      <p:sp>
        <p:nvSpPr>
          <p:cNvPr name="TextBox 20" id="20"/>
          <p:cNvSpPr txBox="true"/>
          <p:nvPr/>
        </p:nvSpPr>
        <p:spPr>
          <a:xfrm rot="0">
            <a:off x="914400" y="7238314"/>
            <a:ext cx="5948648"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Allen I</a:t>
            </a:r>
            <a:r>
              <a:rPr lang="en-US" sz="1097" spc="1">
                <a:solidFill>
                  <a:srgbClr val="000000"/>
                </a:solidFill>
                <a:latin typeface="Arial"/>
                <a:ea typeface="Arial"/>
                <a:cs typeface="Arial"/>
                <a:sym typeface="Arial"/>
                <a:hlinkClick r:id="rId15" tooltip="https://learn.alleninteractions.com/services/custom-learning/sam/elearning-development"/>
              </a:rPr>
              <a:t>nteractions. (n.d.). </a:t>
            </a:r>
            <a:r>
              <a:rPr lang="en-US" b="true" sz="1097" i="true" spc="1">
                <a:solidFill>
                  <a:srgbClr val="000000"/>
                </a:solidFill>
                <a:latin typeface="Arial Bold Italics"/>
                <a:ea typeface="Arial Bold Italics"/>
                <a:cs typeface="Arial Bold Italics"/>
                <a:sym typeface="Arial Bold Italics"/>
              </a:rPr>
              <a:t>The Successive Approximations Model</a:t>
            </a:r>
            <a:r>
              <a:rPr lang="en-US" sz="1097" spc="1">
                <a:solidFill>
                  <a:srgbClr val="000000"/>
                </a:solidFill>
                <a:latin typeface="Arial"/>
                <a:ea typeface="Arial"/>
                <a:cs typeface="Arial"/>
                <a:sym typeface="Arial"/>
                <a:hlinkClick r:id="rId16" tooltip="https://learn.alleninteractions.com/services/custom-learning/sam/elearning-development"/>
              </a:rPr>
              <a:t> [Diagram]. Allen Interactions. </a:t>
            </a:r>
          </a:p>
        </p:txBody>
      </p:sp>
      <p:sp>
        <p:nvSpPr>
          <p:cNvPr name="TextBox 21" id="21"/>
          <p:cNvSpPr txBox="true"/>
          <p:nvPr/>
        </p:nvSpPr>
        <p:spPr>
          <a:xfrm rot="0">
            <a:off x="1371857" y="7608922"/>
            <a:ext cx="5577116" cy="116824"/>
          </a:xfrm>
          <a:prstGeom prst="rect">
            <a:avLst/>
          </a:prstGeom>
        </p:spPr>
        <p:txBody>
          <a:bodyPr anchor="t" rtlCol="false" tIns="0" lIns="0" bIns="0" rIns="0">
            <a:spAutoFit/>
          </a:bodyPr>
          <a:lstStyle/>
          <a:p>
            <a:pPr algn="l">
              <a:lnSpc>
                <a:spcPts val="548"/>
              </a:lnSpc>
            </a:pPr>
            <a:r>
              <a:rPr lang="en-US" sz="1097" spc="1">
                <a:solidFill>
                  <a:srgbClr val="B70404"/>
                </a:solidFill>
                <a:latin typeface="Arial"/>
                <a:ea typeface="Arial"/>
                <a:cs typeface="Arial"/>
                <a:sym typeface="Arial"/>
                <a:hlinkClick r:id="rId17" tooltip="https://learn.alleninteractions.com/services/custom-learning/sam/elearning-development"/>
              </a:rPr>
              <a:t>https://learn.alleninteractions.com/services/custom-learning/sam/elearning-development</a:t>
            </a:r>
            <a:r>
              <a:rPr lang="en-US" sz="1097" spc="1">
                <a:solidFill>
                  <a:srgbClr val="000000"/>
                </a:solidFill>
                <a:latin typeface="Arial"/>
                <a:ea typeface="Arial"/>
                <a:cs typeface="Arial"/>
                <a:sym typeface="Arial"/>
                <a:hlinkClick r:id="rId18" tooltip="https://learn.alleninteractions.com/services/custom-learning/sam/elearning-development"/>
              </a:rPr>
              <a:t> </a:t>
            </a:r>
          </a:p>
        </p:txBody>
      </p:sp>
      <p:sp>
        <p:nvSpPr>
          <p:cNvPr name="TextBox 22" id="22"/>
          <p:cNvSpPr txBox="true"/>
          <p:nvPr/>
        </p:nvSpPr>
        <p:spPr>
          <a:xfrm rot="0">
            <a:off x="914400" y="7719898"/>
            <a:ext cx="5663898"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Pappas, C. (2024, August 5). </a:t>
            </a:r>
            <a:r>
              <a:rPr lang="en-US" b="true" sz="1097" i="true" spc="1">
                <a:solidFill>
                  <a:srgbClr val="000000"/>
                </a:solidFill>
                <a:latin typeface="Arial Bold Italics"/>
                <a:ea typeface="Arial Bold Italics"/>
                <a:cs typeface="Arial Bold Italics"/>
                <a:sym typeface="Arial Bold Italics"/>
              </a:rPr>
              <a:t>7 tips to implement the SAM model in eLearning</a:t>
            </a:r>
            <a:r>
              <a:rPr lang="en-US" sz="1097" spc="1">
                <a:solidFill>
                  <a:srgbClr val="000000"/>
                </a:solidFill>
                <a:latin typeface="Arial"/>
                <a:ea typeface="Arial"/>
                <a:cs typeface="Arial"/>
                <a:sym typeface="Arial"/>
              </a:rPr>
              <a:t>. eLearning </a:t>
            </a:r>
          </a:p>
        </p:txBody>
      </p:sp>
      <p:sp>
        <p:nvSpPr>
          <p:cNvPr name="TextBox 23" id="23"/>
          <p:cNvSpPr txBox="true"/>
          <p:nvPr/>
        </p:nvSpPr>
        <p:spPr>
          <a:xfrm rot="0">
            <a:off x="1371857" y="8090506"/>
            <a:ext cx="5305654" cy="27760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hlinkClick r:id="rId19" tooltip="https://elearningindustry.com/tips-implement-sam-model-in-elearning"/>
              </a:rPr>
              <a:t>Industry. R</a:t>
            </a:r>
            <a:r>
              <a:rPr lang="en-US" sz="1097" spc="1">
                <a:solidFill>
                  <a:srgbClr val="000000"/>
                </a:solidFill>
                <a:latin typeface="Arial"/>
                <a:ea typeface="Arial"/>
                <a:cs typeface="Arial"/>
                <a:sym typeface="Arial"/>
              </a:rPr>
              <a:t>etrieved from</a:t>
            </a:r>
            <a:r>
              <a:rPr lang="en-US" sz="1097" spc="1">
                <a:solidFill>
                  <a:srgbClr val="000000"/>
                </a:solidFill>
                <a:latin typeface="Arial"/>
                <a:ea typeface="Arial"/>
                <a:cs typeface="Arial"/>
                <a:sym typeface="Arial"/>
                <a:hlinkClick r:id="rId20" tooltip="https://elearningindustry.com/tips-implement-sam-model-in-elearning"/>
              </a:rPr>
              <a:t> </a:t>
            </a:r>
            <a:r>
              <a:rPr lang="en-US" sz="1097" spc="1">
                <a:solidFill>
                  <a:srgbClr val="B70404"/>
                </a:solidFill>
                <a:latin typeface="Arial"/>
                <a:ea typeface="Arial"/>
                <a:cs typeface="Arial"/>
                <a:sym typeface="Arial"/>
                <a:hlinkClick r:id="rId21" tooltip="https://elearningindustry.com/tips-implement-sam-model-in-elearning"/>
              </a:rPr>
              <a:t>https://elearningindustry.com/tips-implement-sam-model-in-</a:t>
            </a:r>
          </a:p>
          <a:p>
            <a:pPr algn="l">
              <a:lnSpc>
                <a:spcPts val="1982"/>
              </a:lnSpc>
            </a:pPr>
            <a:r>
              <a:rPr lang="en-US" sz="1097" spc="1">
                <a:solidFill>
                  <a:srgbClr val="B70404"/>
                </a:solidFill>
                <a:latin typeface="Arial"/>
                <a:ea typeface="Arial"/>
                <a:cs typeface="Arial"/>
                <a:sym typeface="Arial"/>
                <a:hlinkClick r:id="rId22" tooltip="https://elearningindustry.com/tips-implement-sam-model-in-elearning"/>
              </a:rPr>
              <a:t>elearning</a:t>
            </a:r>
            <a:r>
              <a:rPr lang="en-US" sz="1097" spc="1">
                <a:solidFill>
                  <a:srgbClr val="000000"/>
                </a:solidFill>
                <a:latin typeface="Arial"/>
                <a:ea typeface="Arial"/>
                <a:cs typeface="Arial"/>
                <a:sym typeface="Arial"/>
                <a:hlinkClick r:id="rId23" tooltip="https://elearningindustry.com/tips-implement-sam-model-in-elearning"/>
              </a:rPr>
              <a:t> </a:t>
            </a:r>
          </a:p>
        </p:txBody>
      </p:sp>
      <p:sp>
        <p:nvSpPr>
          <p:cNvPr name="TextBox 24" id="2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5" id="25"/>
          <p:cNvSpPr txBox="true"/>
          <p:nvPr/>
        </p:nvSpPr>
        <p:spPr>
          <a:xfrm rot="0">
            <a:off x="1340968" y="8712937"/>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6" id="26"/>
          <p:cNvSpPr txBox="true"/>
          <p:nvPr/>
        </p:nvSpPr>
        <p:spPr>
          <a:xfrm rot="0">
            <a:off x="914400" y="8897064"/>
            <a:ext cx="2558834"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SAMR Model for technology integration. </a:t>
            </a:r>
          </a:p>
        </p:txBody>
      </p:sp>
      <p:sp>
        <p:nvSpPr>
          <p:cNvPr name="TextBox 27" id="27"/>
          <p:cNvSpPr txBox="true"/>
          <p:nvPr/>
        </p:nvSpPr>
        <p:spPr>
          <a:xfrm rot="0">
            <a:off x="914400" y="5107315"/>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28" id="28"/>
          <p:cNvSpPr txBox="true"/>
          <p:nvPr/>
        </p:nvSpPr>
        <p:spPr>
          <a:xfrm rot="0">
            <a:off x="914400" y="6645031"/>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29" id="29"/>
          <p:cNvSpPr txBox="true"/>
          <p:nvPr/>
        </p:nvSpPr>
        <p:spPr>
          <a:xfrm rot="0">
            <a:off x="914400" y="8461486"/>
            <a:ext cx="5427412"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SAMR |</a:t>
            </a:r>
            <a:r>
              <a:rPr lang="en-US" b="true" sz="1397" i="true" spc="1">
                <a:solidFill>
                  <a:srgbClr val="0E101A"/>
                </a:solidFill>
                <a:latin typeface="Cambria Bold Italics"/>
                <a:ea typeface="Cambria Bold Italics"/>
                <a:cs typeface="Cambria Bold Italics"/>
                <a:sym typeface="Cambria Bold Italics"/>
              </a:rPr>
              <a:t> </a:t>
            </a:r>
            <a:r>
              <a:rPr lang="en-US" b="true" sz="1397" i="true" spc="1">
                <a:solidFill>
                  <a:srgbClr val="144282"/>
                </a:solidFill>
                <a:latin typeface="Cambria Bold Italics"/>
                <a:ea typeface="Cambria Bold Italics"/>
                <a:cs typeface="Cambria Bold Italics"/>
                <a:sym typeface="Cambria Bold Italics"/>
              </a:rPr>
              <a:t>Substitution, Augmentation, Modification, and Redefinition </a:t>
            </a:r>
          </a:p>
        </p:txBody>
      </p:sp>
      <p:sp>
        <p:nvSpPr>
          <p:cNvPr name="TextBox 30" id="30"/>
          <p:cNvSpPr txBox="true"/>
          <p:nvPr/>
        </p:nvSpPr>
        <p:spPr>
          <a:xfrm rot="0">
            <a:off x="914400" y="8703412"/>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22</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3881123"/>
            <a:ext cx="108966" cy="9906"/>
          </a:xfrm>
          <a:custGeom>
            <a:avLst/>
            <a:gdLst/>
            <a:ahLst/>
            <a:cxnLst/>
            <a:rect r="r" b="b" t="t" l="l"/>
            <a:pathLst>
              <a:path h="9906" w="108966">
                <a:moveTo>
                  <a:pt x="0" y="0"/>
                </a:moveTo>
                <a:lnTo>
                  <a:pt x="108966" y="0"/>
                </a:lnTo>
                <a:lnTo>
                  <a:pt x="108966"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60882" y="3695957"/>
            <a:ext cx="5864352" cy="9906"/>
          </a:xfrm>
          <a:custGeom>
            <a:avLst/>
            <a:gdLst/>
            <a:ahLst/>
            <a:cxnLst/>
            <a:rect r="r" b="b" t="t" l="l"/>
            <a:pathLst>
              <a:path h="9906" w="5864352">
                <a:moveTo>
                  <a:pt x="0" y="0"/>
                </a:moveTo>
                <a:lnTo>
                  <a:pt x="5864352" y="0"/>
                </a:lnTo>
                <a:lnTo>
                  <a:pt x="5864352"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914400"/>
            <a:ext cx="3052696" cy="2325367"/>
          </a:xfrm>
          <a:custGeom>
            <a:avLst/>
            <a:gdLst/>
            <a:ahLst/>
            <a:cxnLst/>
            <a:rect r="r" b="b" t="t" l="l"/>
            <a:pathLst>
              <a:path h="2325367" w="3052696">
                <a:moveTo>
                  <a:pt x="0" y="0"/>
                </a:moveTo>
                <a:lnTo>
                  <a:pt x="3052696" y="0"/>
                </a:lnTo>
                <a:lnTo>
                  <a:pt x="3052696" y="2325367"/>
                </a:lnTo>
                <a:lnTo>
                  <a:pt x="0" y="2325367"/>
                </a:lnTo>
                <a:lnTo>
                  <a:pt x="0" y="0"/>
                </a:lnTo>
                <a:close/>
              </a:path>
            </a:pathLst>
          </a:custGeom>
          <a:blipFill>
            <a:blip r:embed="rId6"/>
            <a:stretch>
              <a:fillRect l="0" t="0" r="0" b="0"/>
            </a:stretch>
          </a:blipFill>
        </p:spPr>
      </p:sp>
      <p:sp>
        <p:nvSpPr>
          <p:cNvPr name="Freeform 5" id="5"/>
          <p:cNvSpPr/>
          <p:nvPr/>
        </p:nvSpPr>
        <p:spPr>
          <a:xfrm flipH="false" flipV="false" rot="0">
            <a:off x="914400" y="5429260"/>
            <a:ext cx="3323587" cy="3422266"/>
          </a:xfrm>
          <a:custGeom>
            <a:avLst/>
            <a:gdLst/>
            <a:ahLst/>
            <a:cxnLst/>
            <a:rect r="r" b="b" t="t" l="l"/>
            <a:pathLst>
              <a:path h="3422266" w="3323587">
                <a:moveTo>
                  <a:pt x="0" y="0"/>
                </a:moveTo>
                <a:lnTo>
                  <a:pt x="3323587" y="0"/>
                </a:lnTo>
                <a:lnTo>
                  <a:pt x="3323587" y="3422265"/>
                </a:lnTo>
                <a:lnTo>
                  <a:pt x="0" y="3422265"/>
                </a:lnTo>
                <a:lnTo>
                  <a:pt x="0" y="0"/>
                </a:lnTo>
                <a:close/>
              </a:path>
            </a:pathLst>
          </a:custGeom>
          <a:blipFill>
            <a:blip r:embed="rId7"/>
            <a:stretch>
              <a:fillRect l="0" t="-11" r="0" b="0"/>
            </a:stretch>
          </a:blipFill>
        </p:spPr>
      </p:sp>
      <p:sp>
        <p:nvSpPr>
          <p:cNvPr name="TextBox 6" id="6"/>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30 </a:t>
            </a:r>
          </a:p>
        </p:txBody>
      </p:sp>
      <p:sp>
        <p:nvSpPr>
          <p:cNvPr name="TextBox 7" id="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8" id="8"/>
          <p:cNvSpPr txBox="true"/>
          <p:nvPr/>
        </p:nvSpPr>
        <p:spPr>
          <a:xfrm rot="0">
            <a:off x="1340968" y="4919958"/>
            <a:ext cx="39538" cy="202549"/>
          </a:xfrm>
          <a:prstGeom prst="rect">
            <a:avLst/>
          </a:prstGeom>
        </p:spPr>
        <p:txBody>
          <a:bodyPr anchor="t" rtlCol="false" tIns="0" lIns="0" bIns="0" rIns="0">
            <a:spAutoFit/>
          </a:bodyPr>
          <a:lstStyle/>
          <a:p>
            <a:pPr algn="l">
              <a:lnSpc>
                <a:spcPts val="1460"/>
              </a:lnSpc>
            </a:pPr>
            <a:r>
              <a:rPr lang="en-US" b="true" sz="1097">
                <a:solidFill>
                  <a:srgbClr val="000000"/>
                </a:solidFill>
                <a:latin typeface="Arial Bold"/>
                <a:ea typeface="Arial Bold"/>
                <a:cs typeface="Arial Bold"/>
                <a:sym typeface="Arial Bold"/>
              </a:rPr>
              <a:t> </a:t>
            </a:r>
          </a:p>
        </p:txBody>
      </p:sp>
      <p:sp>
        <p:nvSpPr>
          <p:cNvPr name="TextBox 9" id="9"/>
          <p:cNvSpPr txBox="true"/>
          <p:nvPr/>
        </p:nvSpPr>
        <p:spPr>
          <a:xfrm rot="0">
            <a:off x="914400" y="5105095"/>
            <a:ext cx="2003889" cy="202549"/>
          </a:xfrm>
          <a:prstGeom prst="rect">
            <a:avLst/>
          </a:prstGeom>
        </p:spPr>
        <p:txBody>
          <a:bodyPr anchor="t" rtlCol="false" tIns="0" lIns="0" bIns="0" rIns="0">
            <a:spAutoFit/>
          </a:bodyPr>
          <a:lstStyle/>
          <a:p>
            <a:pPr algn="l">
              <a:lnSpc>
                <a:spcPts val="1460"/>
              </a:lnSpc>
            </a:pPr>
            <a:r>
              <a:rPr lang="en-US" b="true" sz="1097" i="true" spc="1">
                <a:solidFill>
                  <a:srgbClr val="000000"/>
                </a:solidFill>
                <a:latin typeface="Arial Bold Italics"/>
                <a:ea typeface="Arial Bold Italics"/>
                <a:cs typeface="Arial Bold Italics"/>
                <a:sym typeface="Arial Bold Italics"/>
              </a:rPr>
              <a:t>Examples of SAMR in practice. </a:t>
            </a:r>
          </a:p>
        </p:txBody>
      </p:sp>
      <p:sp>
        <p:nvSpPr>
          <p:cNvPr name="TextBox 10" id="10"/>
          <p:cNvSpPr txBox="true"/>
          <p:nvPr/>
        </p:nvSpPr>
        <p:spPr>
          <a:xfrm rot="0">
            <a:off x="914400" y="3327864"/>
            <a:ext cx="6076369" cy="1398842"/>
          </a:xfrm>
          <a:prstGeom prst="rect">
            <a:avLst/>
          </a:prstGeom>
        </p:spPr>
        <p:txBody>
          <a:bodyPr anchor="t" rtlCol="false" tIns="0" lIns="0" bIns="0" rIns="0">
            <a:spAutoFit/>
          </a:bodyPr>
          <a:lstStyle/>
          <a:p>
            <a:pPr algn="l">
              <a:lnSpc>
                <a:spcPts val="1455"/>
              </a:lnSpc>
            </a:pPr>
            <a:r>
              <a:rPr lang="en-US" b="true" sz="1097" i="true">
                <a:solidFill>
                  <a:srgbClr val="000000"/>
                </a:solidFill>
                <a:latin typeface="Arial Bold Italics"/>
                <a:ea typeface="Arial Bold Italics"/>
                <a:cs typeface="Arial Bold Italics"/>
                <a:sym typeface="Arial Bold Italics"/>
              </a:rPr>
              <a:t>From SAMR Model [Diagram], by Auburn SchoolDepartment, n.d., Auburn School Department </a:t>
            </a:r>
            <a:r>
              <a:rPr lang="en-US" b="true" sz="1097" i="true">
                <a:solidFill>
                  <a:srgbClr val="000000"/>
                </a:solidFill>
                <a:latin typeface="Arial Bold Italics"/>
                <a:ea typeface="Arial Bold Italics"/>
                <a:cs typeface="Arial Bold Italics"/>
                <a:sym typeface="Arial Bold Italics"/>
                <a:hlinkClick r:id="rId8" tooltip="https://www.auburnschl.edu/departments/technology_team/tech_tools_for_teachers/samr_model"/>
              </a:rPr>
              <a:t>(</a:t>
            </a:r>
            <a:r>
              <a:rPr lang="en-US" b="true" sz="1097" i="true">
                <a:solidFill>
                  <a:srgbClr val="B70404"/>
                </a:solidFill>
                <a:latin typeface="Arial Bold Italics"/>
                <a:ea typeface="Arial Bold Italics"/>
                <a:cs typeface="Arial Bold Italics"/>
                <a:sym typeface="Arial Bold Italics"/>
                <a:hlinkClick r:id="rId9" tooltip="https://www.auburnschl.edu/departments/technology_team/tech_tools_for_teachers/samr_model"/>
              </a:rPr>
              <a:t>https://www.auburnschl.edu/departments/technology_team/tech_tools_for_teachers/samr_mod el</a:t>
            </a:r>
            <a:r>
              <a:rPr lang="en-US" b="true" sz="1097" i="true">
                <a:solidFill>
                  <a:srgbClr val="000000"/>
                </a:solidFill>
                <a:latin typeface="Arial Bold Italics"/>
                <a:ea typeface="Arial Bold Italics"/>
                <a:cs typeface="Arial Bold Italics"/>
                <a:sym typeface="Arial Bold Italics"/>
                <a:hlinkClick r:id="rId10" tooltip="https://www.auburnschl.edu/departments/technology_team/tech_tools_for_teachers/samr_model"/>
              </a:rPr>
              <a:t>)</a:t>
            </a:r>
            <a:r>
              <a:rPr lang="en-US" b="true" sz="1097" i="true">
                <a:solidFill>
                  <a:srgbClr val="000000"/>
                </a:solidFill>
                <a:latin typeface="Arial Bold Italics"/>
                <a:ea typeface="Arial Bold Italics"/>
                <a:cs typeface="Arial Bold Italics"/>
                <a:sym typeface="Arial Bold Italics"/>
              </a:rPr>
              <a:t>. Copyright n.d. by Auburn School Department.Used under fair use for educational purposes. </a:t>
            </a:r>
          </a:p>
          <a:p>
            <a:pPr algn="l">
              <a:lnSpc>
                <a:spcPts val="1380"/>
              </a:lnSpc>
            </a:pPr>
            <a:r>
              <a:rPr lang="en-US" sz="1200" spc="2">
                <a:solidFill>
                  <a:srgbClr val="05213B"/>
                </a:solidFill>
                <a:latin typeface="Arial"/>
                <a:ea typeface="Arial"/>
                <a:cs typeface="Arial"/>
                <a:sym typeface="Arial"/>
              </a:rPr>
              <a:t>SAMR is a model that identifies the degrees to which technology can impact task- based learning. It provides a framework for how to leverage technology in instructional design that can “allow for the creation of new tasks previously inconceivable” (Puentadora, 2013). </a:t>
            </a:r>
          </a:p>
        </p:txBody>
      </p:sp>
      <p:sp>
        <p:nvSpPr>
          <p:cNvPr name="TextBox 11" id="11"/>
          <p:cNvSpPr txBox="true"/>
          <p:nvPr/>
        </p:nvSpPr>
        <p:spPr>
          <a:xfrm rot="0">
            <a:off x="914400" y="4910433"/>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23</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1429512"/>
            <a:ext cx="108966" cy="9906"/>
          </a:xfrm>
          <a:custGeom>
            <a:avLst/>
            <a:gdLst/>
            <a:ahLst/>
            <a:cxnLst/>
            <a:rect r="r" b="b" t="t" l="l"/>
            <a:pathLst>
              <a:path h="9906" w="108966">
                <a:moveTo>
                  <a:pt x="0" y="0"/>
                </a:moveTo>
                <a:lnTo>
                  <a:pt x="108966" y="0"/>
                </a:lnTo>
                <a:lnTo>
                  <a:pt x="108966"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60882" y="1244346"/>
            <a:ext cx="5864352" cy="9906"/>
          </a:xfrm>
          <a:custGeom>
            <a:avLst/>
            <a:gdLst/>
            <a:ahLst/>
            <a:cxnLst/>
            <a:rect r="r" b="b" t="t" l="l"/>
            <a:pathLst>
              <a:path h="9906" w="5864352">
                <a:moveTo>
                  <a:pt x="0" y="0"/>
                </a:moveTo>
                <a:lnTo>
                  <a:pt x="5864352" y="0"/>
                </a:lnTo>
                <a:lnTo>
                  <a:pt x="5864352"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3723389"/>
            <a:ext cx="5467855" cy="9906"/>
          </a:xfrm>
          <a:custGeom>
            <a:avLst/>
            <a:gdLst/>
            <a:ahLst/>
            <a:cxnLst/>
            <a:rect r="r" b="b" t="t" l="l"/>
            <a:pathLst>
              <a:path h="9906" w="5467855">
                <a:moveTo>
                  <a:pt x="0" y="0"/>
                </a:moveTo>
                <a:lnTo>
                  <a:pt x="5467855" y="0"/>
                </a:lnTo>
                <a:lnTo>
                  <a:pt x="5467855"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4365755"/>
            <a:ext cx="2244090" cy="9906"/>
          </a:xfrm>
          <a:custGeom>
            <a:avLst/>
            <a:gdLst/>
            <a:ahLst/>
            <a:cxnLst/>
            <a:rect r="r" b="b" t="t" l="l"/>
            <a:pathLst>
              <a:path h="9906" w="2244090">
                <a:moveTo>
                  <a:pt x="0" y="0"/>
                </a:moveTo>
                <a:lnTo>
                  <a:pt x="2244090" y="0"/>
                </a:lnTo>
                <a:lnTo>
                  <a:pt x="2244090"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5056889"/>
            <a:ext cx="691896" cy="9906"/>
          </a:xfrm>
          <a:custGeom>
            <a:avLst/>
            <a:gdLst/>
            <a:ahLst/>
            <a:cxnLst/>
            <a:rect r="r" b="b" t="t" l="l"/>
            <a:pathLst>
              <a:path h="9906" w="691896">
                <a:moveTo>
                  <a:pt x="0" y="0"/>
                </a:moveTo>
                <a:lnTo>
                  <a:pt x="691896" y="0"/>
                </a:lnTo>
                <a:lnTo>
                  <a:pt x="691896"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71857" y="3884171"/>
            <a:ext cx="504444" cy="9906"/>
          </a:xfrm>
          <a:custGeom>
            <a:avLst/>
            <a:gdLst/>
            <a:ahLst/>
            <a:cxnLst/>
            <a:rect r="r" b="b" t="t" l="l"/>
            <a:pathLst>
              <a:path h="9906" w="504444">
                <a:moveTo>
                  <a:pt x="0" y="0"/>
                </a:moveTo>
                <a:lnTo>
                  <a:pt x="504444" y="0"/>
                </a:lnTo>
                <a:lnTo>
                  <a:pt x="504444"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89611" y="4872485"/>
            <a:ext cx="4590545" cy="9906"/>
          </a:xfrm>
          <a:custGeom>
            <a:avLst/>
            <a:gdLst/>
            <a:ahLst/>
            <a:cxnLst/>
            <a:rect r="r" b="b" t="t" l="l"/>
            <a:pathLst>
              <a:path h="9906" w="4590545">
                <a:moveTo>
                  <a:pt x="0" y="0"/>
                </a:moveTo>
                <a:lnTo>
                  <a:pt x="4590545" y="0"/>
                </a:lnTo>
                <a:lnTo>
                  <a:pt x="4590545"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914400" y="6137843"/>
            <a:ext cx="4809744" cy="2736847"/>
          </a:xfrm>
          <a:custGeom>
            <a:avLst/>
            <a:gdLst/>
            <a:ahLst/>
            <a:cxnLst/>
            <a:rect r="r" b="b" t="t" l="l"/>
            <a:pathLst>
              <a:path h="2736847" w="4809744">
                <a:moveTo>
                  <a:pt x="0" y="0"/>
                </a:moveTo>
                <a:lnTo>
                  <a:pt x="4809744" y="0"/>
                </a:lnTo>
                <a:lnTo>
                  <a:pt x="4809744" y="2736847"/>
                </a:lnTo>
                <a:lnTo>
                  <a:pt x="0" y="2736847"/>
                </a:lnTo>
                <a:lnTo>
                  <a:pt x="0" y="0"/>
                </a:lnTo>
                <a:close/>
              </a:path>
            </a:pathLst>
          </a:custGeom>
          <a:blipFill>
            <a:blip r:embed="rId16"/>
            <a:stretch>
              <a:fillRect l="0" t="0" r="0" b="0"/>
            </a:stretch>
          </a:blipFill>
        </p:spPr>
      </p:sp>
      <p:sp>
        <p:nvSpPr>
          <p:cNvPr name="TextBox 10" id="10"/>
          <p:cNvSpPr txBox="true"/>
          <p:nvPr/>
        </p:nvSpPr>
        <p:spPr>
          <a:xfrm rot="0">
            <a:off x="1768859" y="150433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1" id="11"/>
          <p:cNvSpPr txBox="true"/>
          <p:nvPr/>
        </p:nvSpPr>
        <p:spPr>
          <a:xfrm rot="0">
            <a:off x="1371857" y="1739370"/>
            <a:ext cx="5260477" cy="133030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1. Substitution – Volunteers can submit online volunteer application forms. </a:t>
            </a:r>
          </a:p>
          <a:p>
            <a:pPr algn="l">
              <a:lnSpc>
                <a:spcPts val="1230"/>
              </a:lnSpc>
            </a:pPr>
            <a:r>
              <a:rPr lang="en-US" sz="1097" spc="1">
                <a:solidFill>
                  <a:srgbClr val="000000"/>
                </a:solidFill>
                <a:latin typeface="Arial"/>
                <a:ea typeface="Arial"/>
                <a:cs typeface="Arial"/>
                <a:sym typeface="Arial"/>
              </a:rPr>
              <a:t>2. Augmentation – Volunteers can offer online event registration so attendees can </a:t>
            </a:r>
          </a:p>
          <a:p>
            <a:pPr algn="l">
              <a:lnSpc>
                <a:spcPts val="1673"/>
              </a:lnSpc>
            </a:pPr>
            <a:r>
              <a:rPr lang="en-US" sz="1097" spc="1">
                <a:solidFill>
                  <a:srgbClr val="000000"/>
                </a:solidFill>
                <a:latin typeface="Arial"/>
                <a:ea typeface="Arial"/>
                <a:cs typeface="Arial"/>
                <a:sym typeface="Arial"/>
              </a:rPr>
              <a:t>modify their registration and receive automated confirmations and updates. </a:t>
            </a:r>
          </a:p>
          <a:p>
            <a:pPr algn="l">
              <a:lnSpc>
                <a:spcPts val="1242"/>
              </a:lnSpc>
            </a:pPr>
            <a:r>
              <a:rPr lang="en-US" sz="1097" spc="1">
                <a:solidFill>
                  <a:srgbClr val="000000"/>
                </a:solidFill>
                <a:latin typeface="Arial"/>
                <a:ea typeface="Arial"/>
                <a:cs typeface="Arial"/>
                <a:sym typeface="Arial"/>
              </a:rPr>
              <a:t>3. Modification – Volunteers can collaborate in SharePoint spreadsheets for event </a:t>
            </a:r>
          </a:p>
          <a:p>
            <a:pPr algn="l">
              <a:lnSpc>
                <a:spcPts val="1661"/>
              </a:lnSpc>
            </a:pPr>
            <a:r>
              <a:rPr lang="en-US" sz="1097" spc="1">
                <a:solidFill>
                  <a:srgbClr val="000000"/>
                </a:solidFill>
                <a:latin typeface="Arial"/>
                <a:ea typeface="Arial"/>
                <a:cs typeface="Arial"/>
                <a:sym typeface="Arial"/>
              </a:rPr>
              <a:t>planning, tracking, and evaluation. </a:t>
            </a:r>
          </a:p>
          <a:p>
            <a:pPr algn="l">
              <a:lnSpc>
                <a:spcPts val="1242"/>
              </a:lnSpc>
            </a:pPr>
            <a:r>
              <a:rPr lang="en-US" sz="1097" spc="1">
                <a:solidFill>
                  <a:srgbClr val="000000"/>
                </a:solidFill>
                <a:latin typeface="Arial"/>
                <a:ea typeface="Arial"/>
                <a:cs typeface="Arial"/>
                <a:sym typeface="Arial"/>
              </a:rPr>
              <a:t>4. Redefinition - Volunteers can produce and publish their impact stories and their </a:t>
            </a:r>
          </a:p>
          <a:p>
            <a:pPr algn="l">
              <a:lnSpc>
                <a:spcPts val="1673"/>
              </a:lnSpc>
            </a:pPr>
            <a:r>
              <a:rPr lang="en-US" sz="1097" spc="1">
                <a:solidFill>
                  <a:srgbClr val="000000"/>
                </a:solidFill>
                <a:latin typeface="Arial"/>
                <a:ea typeface="Arial"/>
                <a:cs typeface="Arial"/>
                <a:sym typeface="Arial"/>
              </a:rPr>
              <a:t>“why” to help raise awareness, and to recruit additional volunteers and sponsors. </a:t>
            </a:r>
          </a:p>
        </p:txBody>
      </p:sp>
      <p:sp>
        <p:nvSpPr>
          <p:cNvPr name="TextBox 12" id="12"/>
          <p:cNvSpPr txBox="true"/>
          <p:nvPr/>
        </p:nvSpPr>
        <p:spPr>
          <a:xfrm rot="0">
            <a:off x="1884683" y="3125105"/>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3" id="13"/>
          <p:cNvSpPr txBox="true"/>
          <p:nvPr/>
        </p:nvSpPr>
        <p:spPr>
          <a:xfrm rot="0">
            <a:off x="914400" y="3360144"/>
            <a:ext cx="5581583"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Auburn School Department. (n.d.). SAMR model [Diagram]. Auburn School Department. </a:t>
            </a:r>
          </a:p>
        </p:txBody>
      </p:sp>
      <p:sp>
        <p:nvSpPr>
          <p:cNvPr name="TextBox 14" id="14"/>
          <p:cNvSpPr txBox="true"/>
          <p:nvPr/>
        </p:nvSpPr>
        <p:spPr>
          <a:xfrm rot="0">
            <a:off x="1371857" y="3597126"/>
            <a:ext cx="5573249" cy="306181"/>
          </a:xfrm>
          <a:prstGeom prst="rect">
            <a:avLst/>
          </a:prstGeom>
        </p:spPr>
        <p:txBody>
          <a:bodyPr anchor="t" rtlCol="false" tIns="0" lIns="0" bIns="0" rIns="0">
            <a:spAutoFit/>
          </a:bodyPr>
          <a:lstStyle/>
          <a:p>
            <a:pPr algn="l">
              <a:lnSpc>
                <a:spcPts val="846"/>
              </a:lnSpc>
            </a:pPr>
            <a:r>
              <a:rPr lang="en-US" sz="1097" spc="1">
                <a:solidFill>
                  <a:srgbClr val="B70404"/>
                </a:solidFill>
                <a:latin typeface="Arial"/>
                <a:ea typeface="Arial"/>
                <a:cs typeface="Arial"/>
                <a:sym typeface="Arial"/>
                <a:hlinkClick r:id="rId17" tooltip="https://www.auburnschl.edu/departments/technology_team/tech_tools_for_teachers/samr_model"/>
              </a:rPr>
              <a:t>https://www.auburnschl.edu/departments/technology_team/tech_tools_for_teachers/sam</a:t>
            </a:r>
          </a:p>
          <a:p>
            <a:pPr algn="l">
              <a:lnSpc>
                <a:spcPts val="1685"/>
              </a:lnSpc>
            </a:pPr>
            <a:r>
              <a:rPr lang="en-US" sz="1097" spc="1">
                <a:solidFill>
                  <a:srgbClr val="B70404"/>
                </a:solidFill>
                <a:latin typeface="Arial"/>
                <a:ea typeface="Arial"/>
                <a:cs typeface="Arial"/>
                <a:sym typeface="Arial"/>
                <a:hlinkClick r:id="rId18" tooltip="https://www.auburnschl.edu/departments/technology_team/tech_tools_for_teachers/samr_model"/>
              </a:rPr>
              <a:t>r_model</a:t>
            </a:r>
            <a:r>
              <a:rPr lang="en-US" sz="1097" spc="1">
                <a:solidFill>
                  <a:srgbClr val="000000"/>
                </a:solidFill>
                <a:latin typeface="Arial"/>
                <a:ea typeface="Arial"/>
                <a:cs typeface="Arial"/>
                <a:sym typeface="Arial"/>
                <a:hlinkClick r:id="rId19" tooltip="https://www.auburnschl.edu/departments/technology_team/tech_tools_for_teachers/samr_model"/>
              </a:rPr>
              <a:t> </a:t>
            </a:r>
          </a:p>
        </p:txBody>
      </p:sp>
      <p:sp>
        <p:nvSpPr>
          <p:cNvPr name="TextBox 15" id="15"/>
          <p:cNvSpPr txBox="true"/>
          <p:nvPr/>
        </p:nvSpPr>
        <p:spPr>
          <a:xfrm rot="0">
            <a:off x="914400" y="3897735"/>
            <a:ext cx="5034124"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Puentedura, R. R. (2013). SAMR: A contextualized introduction. Retrieved from </a:t>
            </a:r>
          </a:p>
        </p:txBody>
      </p:sp>
      <p:sp>
        <p:nvSpPr>
          <p:cNvPr name="TextBox 16" id="16"/>
          <p:cNvSpPr txBox="true"/>
          <p:nvPr/>
        </p:nvSpPr>
        <p:spPr>
          <a:xfrm rot="0">
            <a:off x="1371857" y="4228328"/>
            <a:ext cx="2328815" cy="164201"/>
          </a:xfrm>
          <a:prstGeom prst="rect">
            <a:avLst/>
          </a:prstGeom>
        </p:spPr>
        <p:txBody>
          <a:bodyPr anchor="t" rtlCol="false" tIns="0" lIns="0" bIns="0" rIns="0">
            <a:spAutoFit/>
          </a:bodyPr>
          <a:lstStyle/>
          <a:p>
            <a:pPr algn="l">
              <a:lnSpc>
                <a:spcPts val="548"/>
              </a:lnSpc>
            </a:pPr>
            <a:r>
              <a:rPr lang="en-US" sz="1097" spc="1">
                <a:solidFill>
                  <a:srgbClr val="B70404"/>
                </a:solidFill>
                <a:latin typeface="Arial"/>
                <a:ea typeface="Arial"/>
                <a:cs typeface="Arial"/>
                <a:sym typeface="Arial"/>
                <a:hlinkClick r:id="rId20" tooltip="http://www.hippasus.com/rrpweblog/"/>
              </a:rPr>
              <a:t>http://www.hippasus.com/rrpweblog/</a:t>
            </a:r>
            <a:r>
              <a:rPr lang="en-US" b="true" sz="1097" i="true" spc="1">
                <a:solidFill>
                  <a:srgbClr val="144282"/>
                </a:solidFill>
                <a:latin typeface="Arial Bold Italics"/>
                <a:ea typeface="Arial Bold Italics"/>
                <a:cs typeface="Arial Bold Italics"/>
                <a:sym typeface="Arial Bold Italics"/>
                <a:hlinkClick r:id="rId21" tooltip="http://www.hippasus.com/rrpweblog/"/>
              </a:rPr>
              <a:t> </a:t>
            </a:r>
          </a:p>
        </p:txBody>
      </p:sp>
      <p:sp>
        <p:nvSpPr>
          <p:cNvPr name="TextBox 17" id="17"/>
          <p:cNvSpPr txBox="true"/>
          <p:nvPr/>
        </p:nvSpPr>
        <p:spPr>
          <a:xfrm rot="0">
            <a:off x="914400" y="4379805"/>
            <a:ext cx="6027620"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Edutopia. (2019, May 15). </a:t>
            </a:r>
            <a:r>
              <a:rPr lang="en-US" b="true" sz="1097" i="true" spc="1">
                <a:solidFill>
                  <a:srgbClr val="000000"/>
                </a:solidFill>
                <a:latin typeface="Arial Bold Italics"/>
                <a:ea typeface="Arial Bold Italics"/>
                <a:cs typeface="Arial Bold Italics"/>
                <a:sym typeface="Arial Bold Italics"/>
              </a:rPr>
              <a:t>A powerful model for understanding good tech integration</a:t>
            </a:r>
            <a:r>
              <a:rPr lang="en-US" sz="1097" spc="1">
                <a:solidFill>
                  <a:srgbClr val="000000"/>
                </a:solidFill>
                <a:latin typeface="Arial"/>
                <a:ea typeface="Arial"/>
                <a:cs typeface="Arial"/>
                <a:sym typeface="Arial"/>
              </a:rPr>
              <a:t>. Retrieved </a:t>
            </a:r>
          </a:p>
        </p:txBody>
      </p:sp>
      <p:sp>
        <p:nvSpPr>
          <p:cNvPr name="TextBox 18" id="18"/>
          <p:cNvSpPr txBox="true"/>
          <p:nvPr/>
        </p:nvSpPr>
        <p:spPr>
          <a:xfrm rot="0">
            <a:off x="1371857" y="4774797"/>
            <a:ext cx="5006416" cy="30122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from</a:t>
            </a:r>
            <a:r>
              <a:rPr lang="en-US" sz="1097" spc="1">
                <a:solidFill>
                  <a:srgbClr val="000000"/>
                </a:solidFill>
                <a:latin typeface="Arial"/>
                <a:ea typeface="Arial"/>
                <a:cs typeface="Arial"/>
                <a:sym typeface="Arial"/>
                <a:hlinkClick r:id="rId22" tooltip="https://www.edutopia.org/article/powerful-model-understanding-good-tech-integration/"/>
              </a:rPr>
              <a:t> </a:t>
            </a:r>
            <a:r>
              <a:rPr lang="en-US" sz="1097" spc="1">
                <a:solidFill>
                  <a:srgbClr val="B70404"/>
                </a:solidFill>
                <a:latin typeface="Arial"/>
                <a:ea typeface="Arial"/>
                <a:cs typeface="Arial"/>
                <a:sym typeface="Arial"/>
                <a:hlinkClick r:id="rId23" tooltip="https://www.edutopia.org/article/powerful-model-understanding-good-tech-integration/"/>
              </a:rPr>
              <a:t>https://www.edutopia.org/article/powerful-model-understanding-good-tech-</a:t>
            </a:r>
          </a:p>
          <a:p>
            <a:pPr algn="l">
              <a:lnSpc>
                <a:spcPts val="2355"/>
              </a:lnSpc>
            </a:pPr>
            <a:r>
              <a:rPr lang="en-US" sz="1097" spc="1">
                <a:solidFill>
                  <a:srgbClr val="B70404"/>
                </a:solidFill>
                <a:latin typeface="Arial"/>
                <a:ea typeface="Arial"/>
                <a:cs typeface="Arial"/>
                <a:sym typeface="Arial"/>
                <a:hlinkClick r:id="rId24" tooltip="https://www.edutopia.org/article/powerful-model-understanding-good-tech-integration/"/>
              </a:rPr>
              <a:t>integration/</a:t>
            </a:r>
            <a:r>
              <a:rPr lang="en-US" sz="1097" spc="1">
                <a:solidFill>
                  <a:srgbClr val="000000"/>
                </a:solidFill>
                <a:latin typeface="Arial"/>
                <a:ea typeface="Arial"/>
                <a:cs typeface="Arial"/>
                <a:sym typeface="Arial"/>
                <a:hlinkClick r:id="rId25" tooltip="https://www.edutopia.org/article/powerful-model-understanding-good-tech-integration/"/>
              </a:rPr>
              <a:t> </a:t>
            </a:r>
          </a:p>
        </p:txBody>
      </p:sp>
      <p:sp>
        <p:nvSpPr>
          <p:cNvPr name="TextBox 19" id="19"/>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31 </a:t>
            </a:r>
          </a:p>
        </p:txBody>
      </p:sp>
      <p:sp>
        <p:nvSpPr>
          <p:cNvPr name="TextBox 20" id="2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1" id="21"/>
          <p:cNvSpPr txBox="true"/>
          <p:nvPr/>
        </p:nvSpPr>
        <p:spPr>
          <a:xfrm rot="0">
            <a:off x="1340968" y="5629627"/>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2" id="22"/>
          <p:cNvSpPr txBox="true"/>
          <p:nvPr/>
        </p:nvSpPr>
        <p:spPr>
          <a:xfrm rot="0">
            <a:off x="914400" y="5813755"/>
            <a:ext cx="1457487"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Waterfall versus Agile. </a:t>
            </a:r>
          </a:p>
        </p:txBody>
      </p:sp>
      <p:sp>
        <p:nvSpPr>
          <p:cNvPr name="TextBox 23" id="23"/>
          <p:cNvSpPr txBox="true"/>
          <p:nvPr/>
        </p:nvSpPr>
        <p:spPr>
          <a:xfrm rot="0">
            <a:off x="914400" y="876252"/>
            <a:ext cx="6076369" cy="572119"/>
          </a:xfrm>
          <a:prstGeom prst="rect">
            <a:avLst/>
          </a:prstGeom>
        </p:spPr>
        <p:txBody>
          <a:bodyPr anchor="t" rtlCol="false" tIns="0" lIns="0" bIns="0" rIns="0">
            <a:spAutoFit/>
          </a:bodyPr>
          <a:lstStyle/>
          <a:p>
            <a:pPr algn="l">
              <a:lnSpc>
                <a:spcPts val="1455"/>
              </a:lnSpc>
            </a:pPr>
            <a:r>
              <a:rPr lang="en-US" b="true" sz="1097" i="true" spc="1">
                <a:solidFill>
                  <a:srgbClr val="000000"/>
                </a:solidFill>
                <a:latin typeface="Arial Bold Italics"/>
                <a:ea typeface="Arial Bold Italics"/>
                <a:cs typeface="Arial Bold Italics"/>
                <a:sym typeface="Arial Bold Italics"/>
              </a:rPr>
              <a:t>From SAMR Model [Diagram], by Auburn School Department, n.d., Auburn School Department </a:t>
            </a:r>
            <a:r>
              <a:rPr lang="en-US" b="true" sz="1097" i="true" spc="1">
                <a:solidFill>
                  <a:srgbClr val="000000"/>
                </a:solidFill>
                <a:latin typeface="Arial Bold Italics"/>
                <a:ea typeface="Arial Bold Italics"/>
                <a:cs typeface="Arial Bold Italics"/>
                <a:sym typeface="Arial Bold Italics"/>
                <a:hlinkClick r:id="rId26" tooltip="https://www.auburnschl.edu/departments/technology_team/tech_tools_for_teachers/samr_model"/>
              </a:rPr>
              <a:t>(</a:t>
            </a:r>
            <a:r>
              <a:rPr lang="en-US" b="true" sz="1097" i="true" spc="1">
                <a:solidFill>
                  <a:srgbClr val="B70404"/>
                </a:solidFill>
                <a:latin typeface="Arial Bold Italics"/>
                <a:ea typeface="Arial Bold Italics"/>
                <a:cs typeface="Arial Bold Italics"/>
                <a:sym typeface="Arial Bold Italics"/>
                <a:hlinkClick r:id="rId27" tooltip="https://www.auburnschl.edu/departments/technology_team/tech_tools_for_teachers/samr_model"/>
              </a:rPr>
              <a:t>https://www.auburnschl.edu/departments/technology_team/tech_tools_for_teachers/samr_mod el</a:t>
            </a:r>
            <a:r>
              <a:rPr lang="en-US" b="true" sz="1097" i="true" spc="1">
                <a:solidFill>
                  <a:srgbClr val="000000"/>
                </a:solidFill>
                <a:latin typeface="Arial Bold Italics"/>
                <a:ea typeface="Arial Bold Italics"/>
                <a:cs typeface="Arial Bold Italics"/>
                <a:sym typeface="Arial Bold Italics"/>
                <a:hlinkClick r:id="rId28" tooltip="https://www.auburnschl.edu/departments/technology_team/tech_tools_for_teachers/samr_model"/>
              </a:rPr>
              <a:t>)</a:t>
            </a:r>
            <a:r>
              <a:rPr lang="en-US" b="true" sz="1097" i="true" spc="1">
                <a:solidFill>
                  <a:srgbClr val="000000"/>
                </a:solidFill>
                <a:latin typeface="Arial Bold Italics"/>
                <a:ea typeface="Arial Bold Italics"/>
                <a:cs typeface="Arial Bold Italics"/>
                <a:sym typeface="Arial Bold Italics"/>
              </a:rPr>
              <a:t>. Copyright n.d. by Auburn School Department. Used under fair use for educational purposes. </a:t>
            </a:r>
          </a:p>
        </p:txBody>
      </p:sp>
      <p:sp>
        <p:nvSpPr>
          <p:cNvPr name="TextBox 24" id="24"/>
          <p:cNvSpPr txBox="true"/>
          <p:nvPr/>
        </p:nvSpPr>
        <p:spPr>
          <a:xfrm rot="0">
            <a:off x="914400" y="1523381"/>
            <a:ext cx="870033"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Example(s)</a:t>
            </a:r>
          </a:p>
        </p:txBody>
      </p:sp>
      <p:sp>
        <p:nvSpPr>
          <p:cNvPr name="TextBox 25" id="25"/>
          <p:cNvSpPr txBox="true"/>
          <p:nvPr/>
        </p:nvSpPr>
        <p:spPr>
          <a:xfrm rot="0">
            <a:off x="914400" y="3144155"/>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26" id="26"/>
          <p:cNvSpPr txBox="true"/>
          <p:nvPr/>
        </p:nvSpPr>
        <p:spPr>
          <a:xfrm rot="0">
            <a:off x="914400" y="5378434"/>
            <a:ext cx="820445"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Waterfall </a:t>
            </a:r>
          </a:p>
        </p:txBody>
      </p:sp>
      <p:sp>
        <p:nvSpPr>
          <p:cNvPr name="TextBox 27" id="27"/>
          <p:cNvSpPr txBox="true"/>
          <p:nvPr/>
        </p:nvSpPr>
        <p:spPr>
          <a:xfrm rot="0">
            <a:off x="914400" y="5620102"/>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24</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0882" y="1244346"/>
            <a:ext cx="3098797" cy="9906"/>
          </a:xfrm>
          <a:custGeom>
            <a:avLst/>
            <a:gdLst/>
            <a:ahLst/>
            <a:cxnLst/>
            <a:rect r="r" b="b" t="t" l="l"/>
            <a:pathLst>
              <a:path h="9906" w="3098797">
                <a:moveTo>
                  <a:pt x="0" y="0"/>
                </a:moveTo>
                <a:lnTo>
                  <a:pt x="3098797" y="0"/>
                </a:lnTo>
                <a:lnTo>
                  <a:pt x="309879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6002017"/>
            <a:ext cx="4659125" cy="9906"/>
          </a:xfrm>
          <a:custGeom>
            <a:avLst/>
            <a:gdLst/>
            <a:ahLst/>
            <a:cxnLst/>
            <a:rect r="r" b="b" t="t" l="l"/>
            <a:pathLst>
              <a:path h="9906" w="4659125">
                <a:moveTo>
                  <a:pt x="0" y="0"/>
                </a:moveTo>
                <a:lnTo>
                  <a:pt x="4659125" y="0"/>
                </a:lnTo>
                <a:lnTo>
                  <a:pt x="4659125"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5345935"/>
            <a:ext cx="3097787" cy="9906"/>
          </a:xfrm>
          <a:custGeom>
            <a:avLst/>
            <a:gdLst/>
            <a:ahLst/>
            <a:cxnLst/>
            <a:rect r="r" b="b" t="t" l="l"/>
            <a:pathLst>
              <a:path h="9906" w="3097787">
                <a:moveTo>
                  <a:pt x="0" y="0"/>
                </a:moveTo>
                <a:lnTo>
                  <a:pt x="3097787" y="0"/>
                </a:lnTo>
                <a:lnTo>
                  <a:pt x="3097787"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884683" y="4723019"/>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6" id="6"/>
          <p:cNvSpPr txBox="true"/>
          <p:nvPr/>
        </p:nvSpPr>
        <p:spPr>
          <a:xfrm rot="0">
            <a:off x="914400" y="4957782"/>
            <a:ext cx="3840956" cy="221875"/>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BairesDev. (2023). </a:t>
            </a:r>
            <a:r>
              <a:rPr lang="en-US" b="true" sz="1097" i="true" spc="1">
                <a:solidFill>
                  <a:srgbClr val="000000"/>
                </a:solidFill>
                <a:latin typeface="Arial Bold Italics"/>
                <a:ea typeface="Arial Bold Italics"/>
                <a:cs typeface="Arial Bold Italics"/>
                <a:sym typeface="Arial Bold Italics"/>
              </a:rPr>
              <a:t>Agile vs. Waterfall</a:t>
            </a:r>
            <a:r>
              <a:rPr lang="en-US" sz="1097" spc="1">
                <a:solidFill>
                  <a:srgbClr val="000000"/>
                </a:solidFill>
                <a:latin typeface="Arial"/>
                <a:ea typeface="Arial"/>
                <a:cs typeface="Arial"/>
                <a:sym typeface="Arial"/>
              </a:rPr>
              <a:t> [Diagram]. BairesDev. </a:t>
            </a:r>
          </a:p>
        </p:txBody>
      </p:sp>
      <p:sp>
        <p:nvSpPr>
          <p:cNvPr name="TextBox 7" id="7"/>
          <p:cNvSpPr txBox="true"/>
          <p:nvPr/>
        </p:nvSpPr>
        <p:spPr>
          <a:xfrm rot="0">
            <a:off x="1371857" y="5181571"/>
            <a:ext cx="3199286" cy="183499"/>
          </a:xfrm>
          <a:prstGeom prst="rect">
            <a:avLst/>
          </a:prstGeom>
        </p:spPr>
        <p:txBody>
          <a:bodyPr anchor="t" rtlCol="false" tIns="0" lIns="0" bIns="0" rIns="0">
            <a:spAutoFit/>
          </a:bodyPr>
          <a:lstStyle/>
          <a:p>
            <a:pPr algn="l">
              <a:lnSpc>
                <a:spcPts val="1235"/>
              </a:lnSpc>
            </a:pPr>
            <a:r>
              <a:rPr lang="en-US" sz="1097" spc="1">
                <a:solidFill>
                  <a:srgbClr val="B70404"/>
                </a:solidFill>
                <a:latin typeface="Arial"/>
                <a:ea typeface="Arial"/>
                <a:cs typeface="Arial"/>
                <a:sym typeface="Arial"/>
                <a:hlinkClick r:id="rId8" tooltip="https://www.bairesdev.com/blog/agile-vs-waterfall/"/>
              </a:rPr>
              <a:t>https://www.bairesdev.com/blog/agile-vs-waterfall/</a:t>
            </a:r>
            <a:r>
              <a:rPr lang="en-US" sz="1097" spc="1">
                <a:solidFill>
                  <a:srgbClr val="000000"/>
                </a:solidFill>
                <a:latin typeface="Arial"/>
                <a:ea typeface="Arial"/>
                <a:cs typeface="Arial"/>
                <a:sym typeface="Arial"/>
                <a:hlinkClick r:id="rId9" tooltip="https://www.bairesdev.com/blog/agile-vs-waterfall/"/>
              </a:rPr>
              <a:t> </a:t>
            </a:r>
          </a:p>
        </p:txBody>
      </p:sp>
      <p:sp>
        <p:nvSpPr>
          <p:cNvPr name="TextBox 8" id="8"/>
          <p:cNvSpPr txBox="true"/>
          <p:nvPr/>
        </p:nvSpPr>
        <p:spPr>
          <a:xfrm rot="0">
            <a:off x="914400" y="5325208"/>
            <a:ext cx="3768376"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Kirvan, P., Lutkevich, B., &amp; Lewis, S. (2024, November 15). </a:t>
            </a:r>
          </a:p>
        </p:txBody>
      </p:sp>
      <p:sp>
        <p:nvSpPr>
          <p:cNvPr name="TextBox 9" id="9"/>
          <p:cNvSpPr txBox="true"/>
          <p:nvPr/>
        </p:nvSpPr>
        <p:spPr>
          <a:xfrm rot="0">
            <a:off x="1371857" y="5718886"/>
            <a:ext cx="4751765" cy="302266"/>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Definition and guide</a:t>
            </a:r>
            <a:r>
              <a:rPr lang="en-US" sz="1097" spc="1">
                <a:solidFill>
                  <a:srgbClr val="000000"/>
                </a:solidFill>
                <a:latin typeface="Arial"/>
                <a:ea typeface="Arial"/>
                <a:cs typeface="Arial"/>
                <a:sym typeface="Arial"/>
              </a:rPr>
              <a:t>. TechTarget. Retrieved from </a:t>
            </a:r>
          </a:p>
          <a:p>
            <a:pPr algn="l">
              <a:lnSpc>
                <a:spcPts val="2367"/>
              </a:lnSpc>
            </a:pPr>
            <a:r>
              <a:rPr lang="en-US" sz="1097" spc="1">
                <a:solidFill>
                  <a:srgbClr val="B70404"/>
                </a:solidFill>
                <a:latin typeface="Arial"/>
                <a:ea typeface="Arial"/>
                <a:cs typeface="Arial"/>
                <a:sym typeface="Arial"/>
                <a:hlinkClick r:id="rId10" tooltip="https://www.techtarget.com/searchsoftwarequality/definition/waterfall-model"/>
              </a:rPr>
              <a:t>https://www.techtarget.com/searchsoftwarequality/definition/waterfall-model</a:t>
            </a:r>
          </a:p>
        </p:txBody>
      </p:sp>
      <p:sp>
        <p:nvSpPr>
          <p:cNvPr name="TextBox 10" id="10"/>
          <p:cNvSpPr txBox="true"/>
          <p:nvPr/>
        </p:nvSpPr>
        <p:spPr>
          <a:xfrm rot="0">
            <a:off x="1573025" y="3185303"/>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1" id="11"/>
          <p:cNvSpPr txBox="true"/>
          <p:nvPr/>
        </p:nvSpPr>
        <p:spPr>
          <a:xfrm rot="0">
            <a:off x="914400" y="3420342"/>
            <a:ext cx="5688263"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This model can be used during the semi-annual volunteer handbook review and redesign. </a:t>
            </a:r>
          </a:p>
        </p:txBody>
      </p:sp>
      <p:sp>
        <p:nvSpPr>
          <p:cNvPr name="TextBox 12" id="12"/>
          <p:cNvSpPr txBox="true"/>
          <p:nvPr/>
        </p:nvSpPr>
        <p:spPr>
          <a:xfrm rot="0">
            <a:off x="1143000" y="3602079"/>
            <a:ext cx="4923463" cy="106551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Analysis - What has changed, or needs updating? </a:t>
            </a:r>
          </a:p>
          <a:p>
            <a:pPr algn="l">
              <a:lnSpc>
                <a:spcPts val="548"/>
              </a:lnSpc>
            </a:pPr>
            <a:r>
              <a:rPr lang="en-US" sz="1097" spc="1">
                <a:solidFill>
                  <a:srgbClr val="000000"/>
                </a:solidFill>
                <a:latin typeface="Arial"/>
                <a:ea typeface="Arial"/>
                <a:cs typeface="Arial"/>
                <a:sym typeface="Arial"/>
              </a:rPr>
              <a:t>2. Design – Bring up to date with current imagery and organization verbiage. </a:t>
            </a:r>
          </a:p>
          <a:p>
            <a:pPr algn="l">
              <a:lnSpc>
                <a:spcPts val="2355"/>
              </a:lnSpc>
            </a:pPr>
            <a:r>
              <a:rPr lang="en-US" sz="1097" spc="1">
                <a:solidFill>
                  <a:srgbClr val="000000"/>
                </a:solidFill>
                <a:latin typeface="Arial"/>
                <a:ea typeface="Arial"/>
                <a:cs typeface="Arial"/>
                <a:sym typeface="Arial"/>
              </a:rPr>
              <a:t>3. Develop – Make the changes and updates. </a:t>
            </a:r>
          </a:p>
          <a:p>
            <a:pPr algn="l">
              <a:lnSpc>
                <a:spcPts val="561"/>
              </a:lnSpc>
            </a:pPr>
            <a:r>
              <a:rPr lang="en-US" sz="1097" spc="1">
                <a:solidFill>
                  <a:srgbClr val="000000"/>
                </a:solidFill>
                <a:latin typeface="Arial"/>
                <a:ea typeface="Arial"/>
                <a:cs typeface="Arial"/>
                <a:sym typeface="Arial"/>
              </a:rPr>
              <a:t>4. Implement – Distribute to volunteers. </a:t>
            </a:r>
          </a:p>
          <a:p>
            <a:pPr algn="l">
              <a:lnSpc>
                <a:spcPts val="2343"/>
              </a:lnSpc>
            </a:pPr>
            <a:r>
              <a:rPr lang="en-US" sz="1097" spc="1">
                <a:solidFill>
                  <a:srgbClr val="000000"/>
                </a:solidFill>
                <a:latin typeface="Arial"/>
                <a:ea typeface="Arial"/>
                <a:cs typeface="Arial"/>
                <a:sym typeface="Arial"/>
              </a:rPr>
              <a:t>5. Review – Begin a list of items to address in future updates. </a:t>
            </a:r>
          </a:p>
        </p:txBody>
      </p:sp>
      <p:sp>
        <p:nvSpPr>
          <p:cNvPr name="TextBox 13" id="13"/>
          <p:cNvSpPr txBox="true"/>
          <p:nvPr/>
        </p:nvSpPr>
        <p:spPr>
          <a:xfrm rot="0">
            <a:off x="914400" y="876252"/>
            <a:ext cx="6041650" cy="1228735"/>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Agile vs. Waterfall</a:t>
            </a:r>
            <a:r>
              <a:rPr lang="en-US" sz="1097" spc="1">
                <a:solidFill>
                  <a:srgbClr val="000000"/>
                </a:solidFill>
                <a:latin typeface="Arial"/>
                <a:ea typeface="Arial"/>
                <a:cs typeface="Arial"/>
                <a:sym typeface="Arial"/>
              </a:rPr>
              <a:t> [Diagram], by BairesDev, 2023, </a:t>
            </a:r>
            <a:r>
              <a:rPr lang="en-US" b="true" sz="1097" i="true" spc="1">
                <a:solidFill>
                  <a:srgbClr val="000000"/>
                </a:solidFill>
                <a:latin typeface="Arial Bold Italics"/>
                <a:ea typeface="Arial Bold Italics"/>
                <a:cs typeface="Arial Bold Italics"/>
                <a:sym typeface="Arial Bold Italics"/>
              </a:rPr>
              <a:t>BairesDev Blog</a:t>
            </a:r>
            <a:r>
              <a:rPr lang="en-US" sz="1097" spc="1">
                <a:solidFill>
                  <a:srgbClr val="000000"/>
                </a:solidFill>
                <a:latin typeface="Arial"/>
                <a:ea typeface="Arial"/>
                <a:cs typeface="Arial"/>
                <a:sym typeface="Arial"/>
              </a:rPr>
              <a:t> </a:t>
            </a:r>
            <a:r>
              <a:rPr lang="en-US" sz="1097" spc="1">
                <a:solidFill>
                  <a:srgbClr val="000000"/>
                </a:solidFill>
                <a:latin typeface="Arial"/>
                <a:ea typeface="Arial"/>
                <a:cs typeface="Arial"/>
                <a:sym typeface="Arial"/>
                <a:hlinkClick r:id="rId11" tooltip="https://www.bairesdev.com/blog/agile-vs-waterfall/"/>
              </a:rPr>
              <a:t>(</a:t>
            </a:r>
            <a:r>
              <a:rPr lang="en-US" sz="1097" spc="1">
                <a:solidFill>
                  <a:srgbClr val="B70404"/>
                </a:solidFill>
                <a:latin typeface="Arial"/>
                <a:ea typeface="Arial"/>
                <a:cs typeface="Arial"/>
                <a:sym typeface="Arial"/>
                <a:hlinkClick r:id="rId12" tooltip="https://www.bairesdev.com/blog/agile-vs-waterfall/"/>
              </a:rPr>
              <a:t>https://www.bairesdev.com/blog/agile-vs-waterfall/</a:t>
            </a:r>
            <a:r>
              <a:rPr lang="en-US" sz="1097" spc="1">
                <a:solidFill>
                  <a:srgbClr val="000000"/>
                </a:solidFill>
                <a:latin typeface="Arial"/>
                <a:ea typeface="Arial"/>
                <a:cs typeface="Arial"/>
                <a:sym typeface="Arial"/>
                <a:hlinkClick r:id="rId13" tooltip="https://www.bairesdev.com/blog/agile-vs-waterfall/"/>
              </a:rPr>
              <a:t>)</a:t>
            </a:r>
            <a:r>
              <a:rPr lang="en-US" sz="1097" spc="1">
                <a:solidFill>
                  <a:srgbClr val="000000"/>
                </a:solidFill>
                <a:latin typeface="Arial"/>
                <a:ea typeface="Arial"/>
                <a:cs typeface="Arial"/>
                <a:sym typeface="Arial"/>
              </a:rPr>
              <a:t>. Copyright 2023 by BairesDev. Used under fair use for educational purposes. </a:t>
            </a:r>
          </a:p>
          <a:p>
            <a:pPr algn="l">
              <a:lnSpc>
                <a:spcPts val="2744"/>
              </a:lnSpc>
            </a:pPr>
            <a:r>
              <a:rPr lang="en-US" sz="1097" spc="1">
                <a:solidFill>
                  <a:srgbClr val="000000"/>
                </a:solidFill>
                <a:latin typeface="Arial"/>
                <a:ea typeface="Arial"/>
                <a:cs typeface="Arial"/>
                <a:sym typeface="Arial"/>
              </a:rPr>
              <a:t>In this model, a linear framework of steps is provided as a guide for project teams. In this </a:t>
            </a:r>
          </a:p>
          <a:p>
            <a:pPr algn="l">
              <a:lnSpc>
                <a:spcPts val="548"/>
              </a:lnSpc>
            </a:pPr>
            <a:r>
              <a:rPr lang="en-US" sz="1097" spc="1">
                <a:solidFill>
                  <a:srgbClr val="000000"/>
                </a:solidFill>
                <a:latin typeface="Arial"/>
                <a:ea typeface="Arial"/>
                <a:cs typeface="Arial"/>
                <a:sym typeface="Arial"/>
              </a:rPr>
              <a:t>methodology, “each step is dependent on the output of the previous step” (BairesDev, 2023). </a:t>
            </a:r>
          </a:p>
          <a:p>
            <a:pPr algn="l">
              <a:lnSpc>
                <a:spcPts val="2367"/>
              </a:lnSpc>
            </a:pPr>
            <a:r>
              <a:rPr lang="en-US" sz="1097" spc="1">
                <a:solidFill>
                  <a:srgbClr val="000000"/>
                </a:solidFill>
                <a:latin typeface="Arial"/>
                <a:ea typeface="Arial"/>
                <a:cs typeface="Arial"/>
                <a:sym typeface="Arial"/>
              </a:rPr>
              <a:t>BairesDev (2023) suggests this model is a good fit for projects that: </a:t>
            </a:r>
          </a:p>
        </p:txBody>
      </p:sp>
      <p:sp>
        <p:nvSpPr>
          <p:cNvPr name="TextBox 14" id="14"/>
          <p:cNvSpPr txBox="true"/>
          <p:nvPr/>
        </p:nvSpPr>
        <p:spPr>
          <a:xfrm rot="0">
            <a:off x="1143000" y="2073802"/>
            <a:ext cx="65141" cy="814178"/>
          </a:xfrm>
          <a:prstGeom prst="rect">
            <a:avLst/>
          </a:prstGeom>
        </p:spPr>
        <p:txBody>
          <a:bodyPr anchor="t" rtlCol="false" tIns="0" lIns="0" bIns="0" rIns="0">
            <a:spAutoFit/>
          </a:bodyPr>
          <a:lstStyle/>
          <a:p>
            <a:pPr algn="just">
              <a:lnSpc>
                <a:spcPts val="2133"/>
              </a:lnSpc>
            </a:pPr>
            <a:r>
              <a:rPr lang="en-US" sz="1097">
                <a:solidFill>
                  <a:srgbClr val="000000"/>
                </a:solidFill>
                <a:latin typeface="Arimo"/>
                <a:ea typeface="Arimo"/>
                <a:cs typeface="Arimo"/>
                <a:sym typeface="Arimo"/>
              </a:rPr>
              <a:t>▪</a:t>
            </a:r>
          </a:p>
          <a:p>
            <a:pPr algn="just">
              <a:lnSpc>
                <a:spcPts val="2367"/>
              </a:lnSpc>
            </a:pPr>
            <a:r>
              <a:rPr lang="en-US" sz="1097">
                <a:solidFill>
                  <a:srgbClr val="000000"/>
                </a:solidFill>
                <a:latin typeface="Arimo"/>
                <a:ea typeface="Arimo"/>
                <a:cs typeface="Arimo"/>
                <a:sym typeface="Arimo"/>
              </a:rPr>
              <a:t>▪ ▪ ▪</a:t>
            </a:r>
          </a:p>
        </p:txBody>
      </p:sp>
      <p:sp>
        <p:nvSpPr>
          <p:cNvPr name="TextBox 15" id="15"/>
          <p:cNvSpPr txBox="true"/>
          <p:nvPr/>
        </p:nvSpPr>
        <p:spPr>
          <a:xfrm rot="0">
            <a:off x="1207008" y="2273913"/>
            <a:ext cx="39538" cy="671560"/>
          </a:xfrm>
          <a:prstGeom prst="rect">
            <a:avLst/>
          </a:prstGeom>
        </p:spPr>
        <p:txBody>
          <a:bodyPr anchor="t" rtlCol="false" tIns="0" lIns="0" bIns="0" rIns="0">
            <a:spAutoFit/>
          </a:bodyPr>
          <a:lstStyle/>
          <a:p>
            <a:pPr algn="just">
              <a:lnSpc>
                <a:spcPts val="548"/>
              </a:lnSpc>
            </a:pPr>
            <a:r>
              <a:rPr lang="en-US" sz="1097" spc="1">
                <a:solidFill>
                  <a:srgbClr val="000000"/>
                </a:solidFill>
                <a:latin typeface="Arial"/>
                <a:ea typeface="Arial"/>
                <a:cs typeface="Arial"/>
                <a:sym typeface="Arial"/>
              </a:rPr>
              <a:t> </a:t>
            </a:r>
          </a:p>
          <a:p>
            <a:pPr algn="just">
              <a:lnSpc>
                <a:spcPts val="548"/>
              </a:lnSpc>
            </a:pPr>
            <a:r>
              <a:rPr lang="en-US" sz="1097" spc="1">
                <a:solidFill>
                  <a:srgbClr val="000000"/>
                </a:solidFill>
                <a:latin typeface="Arial"/>
                <a:ea typeface="Arial"/>
                <a:cs typeface="Arial"/>
                <a:sym typeface="Arial"/>
              </a:rPr>
              <a:t> </a:t>
            </a:r>
          </a:p>
          <a:p>
            <a:pPr algn="just">
              <a:lnSpc>
                <a:spcPts val="548"/>
              </a:lnSpc>
            </a:pPr>
            <a:r>
              <a:rPr lang="en-US" sz="1097" spc="1">
                <a:solidFill>
                  <a:srgbClr val="000000"/>
                </a:solidFill>
                <a:latin typeface="Arial"/>
                <a:ea typeface="Arial"/>
                <a:cs typeface="Arial"/>
                <a:sym typeface="Arial"/>
              </a:rPr>
              <a:t> </a:t>
            </a:r>
          </a:p>
          <a:p>
            <a:pPr algn="just">
              <a:lnSpc>
                <a:spcPts val="548"/>
              </a:lnSpc>
            </a:pPr>
            <a:r>
              <a:rPr lang="en-US" sz="1097" spc="1">
                <a:solidFill>
                  <a:srgbClr val="000000"/>
                </a:solidFill>
                <a:latin typeface="Arial"/>
                <a:ea typeface="Arial"/>
                <a:cs typeface="Arial"/>
                <a:sym typeface="Arial"/>
              </a:rPr>
              <a:t> </a:t>
            </a:r>
          </a:p>
        </p:txBody>
      </p:sp>
      <p:sp>
        <p:nvSpPr>
          <p:cNvPr name="TextBox 16" id="16"/>
          <p:cNvSpPr txBox="true"/>
          <p:nvPr/>
        </p:nvSpPr>
        <p:spPr>
          <a:xfrm rot="0">
            <a:off x="1371857" y="2273913"/>
            <a:ext cx="4016159" cy="67156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do not expect changes or unexpected developments, do not prioritize customer or stakeholder feedback, do not undergo multiple levels of testing or redevelopment, and have a well-defined timeline. </a:t>
            </a:r>
          </a:p>
        </p:txBody>
      </p:sp>
      <p:sp>
        <p:nvSpPr>
          <p:cNvPr name="TextBox 17" id="17"/>
          <p:cNvSpPr txBox="true"/>
          <p:nvPr/>
        </p:nvSpPr>
        <p:spPr>
          <a:xfrm rot="0">
            <a:off x="1143000" y="2841603"/>
            <a:ext cx="1188558" cy="288274"/>
          </a:xfrm>
          <a:prstGeom prst="rect">
            <a:avLst/>
          </a:prstGeom>
        </p:spPr>
        <p:txBody>
          <a:bodyPr anchor="t" rtlCol="false" tIns="0" lIns="0" bIns="0" rIns="0">
            <a:spAutoFit/>
          </a:bodyPr>
          <a:lstStyle/>
          <a:p>
            <a:pPr algn="l">
              <a:lnSpc>
                <a:spcPts val="2355"/>
              </a:lnSpc>
            </a:pPr>
            <a:r>
              <a:rPr lang="en-US" sz="1097" spc="1">
                <a:solidFill>
                  <a:srgbClr val="000000"/>
                </a:solidFill>
                <a:latin typeface="Arial"/>
                <a:ea typeface="Arial"/>
                <a:cs typeface="Arial"/>
                <a:sym typeface="Arial"/>
              </a:rPr>
              <a:t>(BairesDev, 2003) </a:t>
            </a:r>
          </a:p>
        </p:txBody>
      </p:sp>
      <p:sp>
        <p:nvSpPr>
          <p:cNvPr name="TextBox 18" id="18"/>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32 </a:t>
            </a:r>
          </a:p>
        </p:txBody>
      </p:sp>
      <p:sp>
        <p:nvSpPr>
          <p:cNvPr name="TextBox 19" id="19"/>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0" id="20"/>
          <p:cNvSpPr txBox="true"/>
          <p:nvPr/>
        </p:nvSpPr>
        <p:spPr>
          <a:xfrm rot="0">
            <a:off x="1340968" y="6440395"/>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1" id="21"/>
          <p:cNvSpPr txBox="true"/>
          <p:nvPr/>
        </p:nvSpPr>
        <p:spPr>
          <a:xfrm rot="0">
            <a:off x="914400" y="6624523"/>
            <a:ext cx="1718643"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The five phases of ADDIE. </a:t>
            </a:r>
          </a:p>
        </p:txBody>
      </p:sp>
      <p:sp>
        <p:nvSpPr>
          <p:cNvPr name="TextBox 22" id="22"/>
          <p:cNvSpPr txBox="true"/>
          <p:nvPr/>
        </p:nvSpPr>
        <p:spPr>
          <a:xfrm rot="0">
            <a:off x="4611367" y="5439232"/>
            <a:ext cx="1859718"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WhatistheWaterfallmodel? </a:t>
            </a:r>
          </a:p>
        </p:txBody>
      </p:sp>
      <p:sp>
        <p:nvSpPr>
          <p:cNvPr name="TextBox 23" id="23"/>
          <p:cNvSpPr txBox="true"/>
          <p:nvPr/>
        </p:nvSpPr>
        <p:spPr>
          <a:xfrm rot="0">
            <a:off x="914400" y="3204353"/>
            <a:ext cx="669741"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Example</a:t>
            </a:r>
          </a:p>
        </p:txBody>
      </p:sp>
      <p:sp>
        <p:nvSpPr>
          <p:cNvPr name="TextBox 24" id="24"/>
          <p:cNvSpPr txBox="true"/>
          <p:nvPr/>
        </p:nvSpPr>
        <p:spPr>
          <a:xfrm rot="0">
            <a:off x="914400" y="4742069"/>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25" id="25"/>
          <p:cNvSpPr txBox="true"/>
          <p:nvPr/>
        </p:nvSpPr>
        <p:spPr>
          <a:xfrm rot="0">
            <a:off x="914400" y="6163294"/>
            <a:ext cx="6036250" cy="240401"/>
          </a:xfrm>
          <a:prstGeom prst="rect">
            <a:avLst/>
          </a:prstGeom>
        </p:spPr>
        <p:txBody>
          <a:bodyPr anchor="t" rtlCol="false" tIns="0" lIns="0" bIns="0" rIns="0">
            <a:spAutoFit/>
          </a:bodyPr>
          <a:lstStyle/>
          <a:p>
            <a:pPr algn="l">
              <a:lnSpc>
                <a:spcPts val="1957"/>
              </a:lnSpc>
            </a:pPr>
            <a:r>
              <a:rPr lang="en-US" b="true" sz="1397" spc="1">
                <a:solidFill>
                  <a:srgbClr val="144282"/>
                </a:solidFill>
                <a:latin typeface="Cambria Bold"/>
                <a:ea typeface="Cambria Bold"/>
                <a:cs typeface="Cambria Bold"/>
                <a:sym typeface="Cambria Bold"/>
              </a:rPr>
              <a:t>ADDIE | Analysis, Design, Development, Implementation, and Evaluation </a:t>
            </a:r>
          </a:p>
        </p:txBody>
      </p:sp>
      <p:sp>
        <p:nvSpPr>
          <p:cNvPr name="TextBox 26" id="26"/>
          <p:cNvSpPr txBox="true"/>
          <p:nvPr/>
        </p:nvSpPr>
        <p:spPr>
          <a:xfrm rot="0">
            <a:off x="914400" y="6430870"/>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25</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3900173"/>
            <a:ext cx="1358903" cy="9906"/>
          </a:xfrm>
          <a:custGeom>
            <a:avLst/>
            <a:gdLst/>
            <a:ahLst/>
            <a:cxnLst/>
            <a:rect r="r" b="b" t="t" l="l"/>
            <a:pathLst>
              <a:path h="9906" w="1358903">
                <a:moveTo>
                  <a:pt x="0" y="0"/>
                </a:moveTo>
                <a:lnTo>
                  <a:pt x="1358903" y="0"/>
                </a:lnTo>
                <a:lnTo>
                  <a:pt x="135890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021331" y="3715769"/>
            <a:ext cx="2764279" cy="9906"/>
          </a:xfrm>
          <a:custGeom>
            <a:avLst/>
            <a:gdLst/>
            <a:ahLst/>
            <a:cxnLst/>
            <a:rect r="r" b="b" t="t" l="l"/>
            <a:pathLst>
              <a:path h="9906" w="2764279">
                <a:moveTo>
                  <a:pt x="0" y="0"/>
                </a:moveTo>
                <a:lnTo>
                  <a:pt x="2764279" y="0"/>
                </a:lnTo>
                <a:lnTo>
                  <a:pt x="276427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914400"/>
            <a:ext cx="4253865" cy="2345055"/>
          </a:xfrm>
          <a:custGeom>
            <a:avLst/>
            <a:gdLst/>
            <a:ahLst/>
            <a:cxnLst/>
            <a:rect r="r" b="b" t="t" l="l"/>
            <a:pathLst>
              <a:path h="2345055" w="4253865">
                <a:moveTo>
                  <a:pt x="0" y="0"/>
                </a:moveTo>
                <a:lnTo>
                  <a:pt x="4253865" y="0"/>
                </a:lnTo>
                <a:lnTo>
                  <a:pt x="4253865" y="2345055"/>
                </a:lnTo>
                <a:lnTo>
                  <a:pt x="0" y="2345055"/>
                </a:lnTo>
                <a:lnTo>
                  <a:pt x="0" y="0"/>
                </a:lnTo>
                <a:close/>
              </a:path>
            </a:pathLst>
          </a:custGeom>
          <a:blipFill>
            <a:blip r:embed="rId6"/>
            <a:stretch>
              <a:fillRect l="0" t="0" r="0" b="0"/>
            </a:stretch>
          </a:blipFill>
        </p:spPr>
      </p:sp>
      <p:sp>
        <p:nvSpPr>
          <p:cNvPr name="TextBox 5" id="5"/>
          <p:cNvSpPr txBox="true"/>
          <p:nvPr/>
        </p:nvSpPr>
        <p:spPr>
          <a:xfrm rot="0">
            <a:off x="914400" y="8557231"/>
            <a:ext cx="3759556" cy="20254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Molenda, M. (2003). In search of the elusive ADDIE model. </a:t>
            </a:r>
          </a:p>
        </p:txBody>
      </p:sp>
      <p:sp>
        <p:nvSpPr>
          <p:cNvPr name="TextBox 6" id="6"/>
          <p:cNvSpPr txBox="true"/>
          <p:nvPr/>
        </p:nvSpPr>
        <p:spPr>
          <a:xfrm rot="0">
            <a:off x="1371857" y="8741893"/>
            <a:ext cx="475574" cy="202549"/>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34–36. </a:t>
            </a:r>
          </a:p>
        </p:txBody>
      </p:sp>
      <p:sp>
        <p:nvSpPr>
          <p:cNvPr name="TextBox 7" id="7"/>
          <p:cNvSpPr txBox="true"/>
          <p:nvPr/>
        </p:nvSpPr>
        <p:spPr>
          <a:xfrm rot="0">
            <a:off x="6490459" y="8547706"/>
            <a:ext cx="252889"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(5), </a:t>
            </a:r>
          </a:p>
        </p:txBody>
      </p:sp>
      <p:sp>
        <p:nvSpPr>
          <p:cNvPr name="TextBox 8" id="8"/>
          <p:cNvSpPr txBox="true"/>
          <p:nvPr/>
        </p:nvSpPr>
        <p:spPr>
          <a:xfrm rot="0">
            <a:off x="1573025" y="621069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9" id="9"/>
          <p:cNvSpPr txBox="true"/>
          <p:nvPr/>
        </p:nvSpPr>
        <p:spPr>
          <a:xfrm rot="0">
            <a:off x="914400" y="6445729"/>
            <a:ext cx="5068805"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Utilize the ADDIE model to implement community outreach education initiatives. </a:t>
            </a:r>
          </a:p>
        </p:txBody>
      </p:sp>
      <p:sp>
        <p:nvSpPr>
          <p:cNvPr name="TextBox 10" id="10"/>
          <p:cNvSpPr txBox="true"/>
          <p:nvPr/>
        </p:nvSpPr>
        <p:spPr>
          <a:xfrm rot="0">
            <a:off x="1371857" y="6627466"/>
            <a:ext cx="5551589" cy="1619488"/>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Analysis – Define goals within the framework of organizational strategic goals, </a:t>
            </a:r>
          </a:p>
          <a:p>
            <a:pPr algn="l">
              <a:lnSpc>
                <a:spcPts val="548"/>
              </a:lnSpc>
            </a:pPr>
            <a:r>
              <a:rPr lang="en-US" sz="1097" spc="1">
                <a:solidFill>
                  <a:srgbClr val="000000"/>
                </a:solidFill>
                <a:latin typeface="Arial"/>
                <a:ea typeface="Arial"/>
                <a:cs typeface="Arial"/>
                <a:sym typeface="Arial"/>
              </a:rPr>
              <a:t>mission, and core values. Assess desired outcomes, materials, resources, connections, </a:t>
            </a:r>
          </a:p>
          <a:p>
            <a:pPr algn="l">
              <a:lnSpc>
                <a:spcPts val="2367"/>
              </a:lnSpc>
            </a:pPr>
            <a:r>
              <a:rPr lang="en-US" sz="1097" spc="1">
                <a:solidFill>
                  <a:srgbClr val="000000"/>
                </a:solidFill>
                <a:latin typeface="Arial"/>
                <a:ea typeface="Arial"/>
                <a:cs typeface="Arial"/>
                <a:sym typeface="Arial"/>
              </a:rPr>
              <a:t>partnerships, and other relevant factors. </a:t>
            </a:r>
          </a:p>
          <a:p>
            <a:pPr algn="l">
              <a:lnSpc>
                <a:spcPts val="548"/>
              </a:lnSpc>
            </a:pPr>
            <a:r>
              <a:rPr lang="en-US" sz="1097" spc="2">
                <a:solidFill>
                  <a:srgbClr val="000000"/>
                </a:solidFill>
                <a:latin typeface="Arial"/>
                <a:ea typeface="Arial"/>
                <a:cs typeface="Arial"/>
                <a:sym typeface="Arial"/>
              </a:rPr>
              <a:t>2. Design – Integrate desired outcomes (i.e., education material distribution vs </a:t>
            </a:r>
          </a:p>
          <a:p>
            <a:pPr algn="l">
              <a:lnSpc>
                <a:spcPts val="2367"/>
              </a:lnSpc>
            </a:pPr>
            <a:r>
              <a:rPr lang="en-US" sz="1097" spc="1">
                <a:solidFill>
                  <a:srgbClr val="000000"/>
                </a:solidFill>
                <a:latin typeface="Arial"/>
                <a:ea typeface="Arial"/>
                <a:cs typeface="Arial"/>
                <a:sym typeface="Arial"/>
              </a:rPr>
              <a:t>educational classes vs trainings vs self-care support, etc.) </a:t>
            </a:r>
          </a:p>
          <a:p>
            <a:pPr algn="l">
              <a:lnSpc>
                <a:spcPts val="548"/>
              </a:lnSpc>
            </a:pPr>
            <a:r>
              <a:rPr lang="en-US" sz="1097" spc="2">
                <a:solidFill>
                  <a:srgbClr val="000000"/>
                </a:solidFill>
                <a:latin typeface="Arial"/>
                <a:ea typeface="Arial"/>
                <a:cs typeface="Arial"/>
                <a:sym typeface="Arial"/>
              </a:rPr>
              <a:t>3. Develop – leverage the community stakeholders to develop an education initiative </a:t>
            </a:r>
          </a:p>
          <a:p>
            <a:pPr algn="l">
              <a:lnSpc>
                <a:spcPts val="2367"/>
              </a:lnSpc>
            </a:pPr>
            <a:r>
              <a:rPr lang="en-US" sz="1097" spc="4">
                <a:solidFill>
                  <a:srgbClr val="000000"/>
                </a:solidFill>
                <a:latin typeface="Arial"/>
                <a:ea typeface="Arial"/>
                <a:cs typeface="Arial"/>
                <a:sym typeface="Arial"/>
              </a:rPr>
              <a:t>4. Implement – launch initiative </a:t>
            </a:r>
          </a:p>
          <a:p>
            <a:pPr algn="l">
              <a:lnSpc>
                <a:spcPts val="548"/>
              </a:lnSpc>
            </a:pPr>
            <a:r>
              <a:rPr lang="en-US" sz="1097" spc="2">
                <a:solidFill>
                  <a:srgbClr val="000000"/>
                </a:solidFill>
                <a:latin typeface="Arial"/>
                <a:ea typeface="Arial"/>
                <a:cs typeface="Arial"/>
                <a:sym typeface="Arial"/>
              </a:rPr>
              <a:t>5. Evaluation – solicit community and stakeholder feedback. Adjust, repeat. </a:t>
            </a:r>
          </a:p>
        </p:txBody>
      </p:sp>
      <p:sp>
        <p:nvSpPr>
          <p:cNvPr name="TextBox 11" id="11"/>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33 </a:t>
            </a:r>
          </a:p>
        </p:txBody>
      </p:sp>
      <p:sp>
        <p:nvSpPr>
          <p:cNvPr name="TextBox 12" id="12"/>
          <p:cNvSpPr txBox="true"/>
          <p:nvPr/>
        </p:nvSpPr>
        <p:spPr>
          <a:xfrm rot="0">
            <a:off x="914400" y="3346914"/>
            <a:ext cx="6074940" cy="1412881"/>
          </a:xfrm>
          <a:prstGeom prst="rect">
            <a:avLst/>
          </a:prstGeom>
        </p:spPr>
        <p:txBody>
          <a:bodyPr anchor="t" rtlCol="false" tIns="0" lIns="0" bIns="0" rIns="0">
            <a:spAutoFit/>
          </a:bodyPr>
          <a:lstStyle/>
          <a:p>
            <a:pPr algn="l">
              <a:lnSpc>
                <a:spcPts val="1453"/>
              </a:lnSpc>
            </a:pPr>
            <a:r>
              <a:rPr lang="en-US" sz="1097">
                <a:solidFill>
                  <a:srgbClr val="000000"/>
                </a:solidFill>
                <a:latin typeface="Arial"/>
                <a:ea typeface="Arial"/>
                <a:cs typeface="Arial"/>
                <a:sym typeface="Arial"/>
              </a:rPr>
              <a:t>From </a:t>
            </a:r>
            <a:r>
              <a:rPr lang="en-US" b="true" sz="1097" i="true">
                <a:solidFill>
                  <a:srgbClr val="000000"/>
                </a:solidFill>
                <a:latin typeface="Arial Bold Italics"/>
                <a:ea typeface="Arial Bold Italics"/>
                <a:cs typeface="Arial Bold Italics"/>
                <a:sym typeface="Arial Bold Italics"/>
              </a:rPr>
              <a:t>RTO’s guide to using the ADDIE model for instructional design</a:t>
            </a:r>
            <a:r>
              <a:rPr lang="en-US" sz="1097">
                <a:solidFill>
                  <a:srgbClr val="000000"/>
                </a:solidFill>
                <a:latin typeface="Arial"/>
                <a:ea typeface="Arial"/>
                <a:cs typeface="Arial"/>
                <a:sym typeface="Arial"/>
              </a:rPr>
              <a:t>[Diagram], by RTO Learning Materials, n.d., </a:t>
            </a:r>
            <a:r>
              <a:rPr lang="en-US" b="true" sz="1097" i="true">
                <a:solidFill>
                  <a:srgbClr val="000000"/>
                </a:solidFill>
                <a:latin typeface="Arial Bold Italics"/>
                <a:ea typeface="Arial Bold Italics"/>
                <a:cs typeface="Arial Bold Italics"/>
                <a:sym typeface="Arial Bold Italics"/>
              </a:rPr>
              <a:t>RTO Learning Materials</a:t>
            </a:r>
            <a:r>
              <a:rPr lang="en-US" sz="1097">
                <a:solidFill>
                  <a:srgbClr val="000000"/>
                </a:solidFill>
                <a:latin typeface="Arial"/>
                <a:ea typeface="Arial"/>
                <a:cs typeface="Arial"/>
                <a:sym typeface="Arial"/>
              </a:rPr>
              <a:t> </a:t>
            </a:r>
            <a:r>
              <a:rPr lang="en-US" sz="1097">
                <a:solidFill>
                  <a:srgbClr val="000000"/>
                </a:solidFill>
                <a:latin typeface="Arial"/>
                <a:ea typeface="Arial"/>
                <a:cs typeface="Arial"/>
                <a:sym typeface="Arial"/>
                <a:hlinkClick r:id="rId7" tooltip="https://rtolearningmaterials.com.au/blog/rtos-guide-to-addie-model/"/>
              </a:rPr>
              <a:t>(</a:t>
            </a:r>
            <a:r>
              <a:rPr lang="en-US" sz="1097">
                <a:solidFill>
                  <a:srgbClr val="B70404"/>
                </a:solidFill>
                <a:latin typeface="Arial"/>
                <a:ea typeface="Arial"/>
                <a:cs typeface="Arial"/>
                <a:sym typeface="Arial"/>
                <a:hlinkClick r:id="rId8" tooltip="https://rtolearningmaterials.com.au/blog/rtos-guide-to-addie-model/"/>
              </a:rPr>
              <a:t>https://rtolearningmaterials.com.au/blog/rtos- guide-to-addie-model/</a:t>
            </a:r>
            <a:r>
              <a:rPr lang="en-US" sz="1097">
                <a:solidFill>
                  <a:srgbClr val="000000"/>
                </a:solidFill>
                <a:latin typeface="Arial"/>
                <a:ea typeface="Arial"/>
                <a:cs typeface="Arial"/>
                <a:sym typeface="Arial"/>
                <a:hlinkClick r:id="rId9" tooltip="https://rtolearningmaterials.com.au/blog/rtos-guide-to-addie-model/"/>
              </a:rPr>
              <a:t>)</a:t>
            </a:r>
            <a:r>
              <a:rPr lang="en-US" sz="1097">
                <a:solidFill>
                  <a:srgbClr val="000000"/>
                </a:solidFill>
                <a:latin typeface="Arial"/>
                <a:ea typeface="Arial"/>
                <a:cs typeface="Arial"/>
                <a:sym typeface="Arial"/>
              </a:rPr>
              <a:t>. </a:t>
            </a:r>
          </a:p>
          <a:p>
            <a:pPr algn="l">
              <a:lnSpc>
                <a:spcPts val="2744"/>
              </a:lnSpc>
            </a:pPr>
            <a:r>
              <a:rPr lang="en-US" sz="1097" spc="1">
                <a:solidFill>
                  <a:srgbClr val="000000"/>
                </a:solidFill>
                <a:latin typeface="Arial"/>
                <a:ea typeface="Arial"/>
                <a:cs typeface="Arial"/>
                <a:sym typeface="Arial"/>
              </a:rPr>
              <a:t>ADDIE is a framework comprising five phases that is widely used to guide the development and </a:t>
            </a:r>
          </a:p>
          <a:p>
            <a:pPr algn="l">
              <a:lnSpc>
                <a:spcPts val="548"/>
              </a:lnSpc>
            </a:pPr>
            <a:r>
              <a:rPr lang="en-US" sz="1097" spc="1">
                <a:solidFill>
                  <a:srgbClr val="000000"/>
                </a:solidFill>
                <a:latin typeface="Arial"/>
                <a:ea typeface="Arial"/>
                <a:cs typeface="Arial"/>
                <a:sym typeface="Arial"/>
              </a:rPr>
              <a:t>delivery of training and education (RTO, 2025). There is no substantiated origin for this model; it </a:t>
            </a:r>
          </a:p>
          <a:p>
            <a:pPr algn="l">
              <a:lnSpc>
                <a:spcPts val="2355"/>
              </a:lnSpc>
            </a:pPr>
            <a:r>
              <a:rPr lang="en-US" sz="1097" spc="1">
                <a:solidFill>
                  <a:srgbClr val="000000"/>
                </a:solidFill>
                <a:latin typeface="Arial"/>
                <a:ea typeface="Arial"/>
                <a:cs typeface="Arial"/>
                <a:sym typeface="Arial"/>
              </a:rPr>
              <a:t>is thought to be a term used to describe a framework of instructional design based on the </a:t>
            </a:r>
          </a:p>
          <a:p>
            <a:pPr algn="l">
              <a:lnSpc>
                <a:spcPts val="548"/>
              </a:lnSpc>
            </a:pPr>
            <a:r>
              <a:rPr lang="en-US" sz="1097" spc="1">
                <a:solidFill>
                  <a:srgbClr val="000000"/>
                </a:solidFill>
                <a:latin typeface="Arial"/>
                <a:ea typeface="Arial"/>
                <a:cs typeface="Arial"/>
                <a:sym typeface="Arial"/>
              </a:rPr>
              <a:t>acronym ADDIE (Molena, 2003). Nadiyah and Shahbodin (2025) elaborate on the five phases: </a:t>
            </a:r>
          </a:p>
        </p:txBody>
      </p:sp>
      <p:sp>
        <p:nvSpPr>
          <p:cNvPr name="TextBox 13" id="13"/>
          <p:cNvSpPr txBox="true"/>
          <p:nvPr/>
        </p:nvSpPr>
        <p:spPr>
          <a:xfrm rot="0">
            <a:off x="1371857" y="4719933"/>
            <a:ext cx="5592423" cy="1435341"/>
          </a:xfrm>
          <a:prstGeom prst="rect">
            <a:avLst/>
          </a:prstGeom>
        </p:spPr>
        <p:txBody>
          <a:bodyPr anchor="t" rtlCol="false" tIns="0" lIns="0" bIns="0" rIns="0">
            <a:spAutoFit/>
          </a:bodyPr>
          <a:lstStyle/>
          <a:p>
            <a:pPr algn="l">
              <a:lnSpc>
                <a:spcPts val="2744"/>
              </a:lnSpc>
            </a:pPr>
            <a:r>
              <a:rPr lang="en-US" sz="1097" spc="2">
                <a:solidFill>
                  <a:srgbClr val="000000"/>
                </a:solidFill>
                <a:latin typeface="Arial"/>
                <a:ea typeface="Arial"/>
                <a:cs typeface="Arial"/>
                <a:sym typeface="Arial"/>
              </a:rPr>
              <a:t>1. Analysis – Define the learning givens, needs, and preferences (i.e., environment, </a:t>
            </a:r>
          </a:p>
          <a:p>
            <a:pPr algn="l">
              <a:lnSpc>
                <a:spcPts val="548"/>
              </a:lnSpc>
            </a:pPr>
            <a:r>
              <a:rPr lang="en-US" sz="1097" spc="1">
                <a:solidFill>
                  <a:srgbClr val="000000"/>
                </a:solidFill>
                <a:latin typeface="Arial"/>
                <a:ea typeface="Arial"/>
                <a:cs typeface="Arial"/>
                <a:sym typeface="Arial"/>
              </a:rPr>
              <a:t>design, interaction, instruction, outcomes, materials, assessment) </a:t>
            </a:r>
          </a:p>
          <a:p>
            <a:pPr algn="l">
              <a:lnSpc>
                <a:spcPts val="2358"/>
              </a:lnSpc>
            </a:pPr>
            <a:r>
              <a:rPr lang="en-US" sz="1097" spc="2">
                <a:solidFill>
                  <a:srgbClr val="000000"/>
                </a:solidFill>
                <a:latin typeface="Arial"/>
                <a:ea typeface="Arial"/>
                <a:cs typeface="Arial"/>
                <a:sym typeface="Arial"/>
              </a:rPr>
              <a:t>2. Design – Integrate the learning theories and models into the framework of the chosen </a:t>
            </a:r>
          </a:p>
          <a:p>
            <a:pPr algn="l">
              <a:lnSpc>
                <a:spcPts val="556"/>
              </a:lnSpc>
            </a:pPr>
            <a:r>
              <a:rPr lang="en-US" sz="1097" spc="1">
                <a:solidFill>
                  <a:srgbClr val="000000"/>
                </a:solidFill>
                <a:latin typeface="Arial"/>
                <a:ea typeface="Arial"/>
                <a:cs typeface="Arial"/>
                <a:sym typeface="Arial"/>
              </a:rPr>
              <a:t>design model to meet learning objectives and outcomes. </a:t>
            </a:r>
          </a:p>
          <a:p>
            <a:pPr algn="l">
              <a:lnSpc>
                <a:spcPts val="2347"/>
              </a:lnSpc>
            </a:pPr>
            <a:r>
              <a:rPr lang="en-US" sz="1097" spc="3">
                <a:solidFill>
                  <a:srgbClr val="000000"/>
                </a:solidFill>
                <a:latin typeface="Arial"/>
                <a:ea typeface="Arial"/>
                <a:cs typeface="Arial"/>
                <a:sym typeface="Arial"/>
              </a:rPr>
              <a:t>3. Development – Develop a draft and prototype. </a:t>
            </a:r>
          </a:p>
          <a:p>
            <a:pPr algn="l">
              <a:lnSpc>
                <a:spcPts val="556"/>
              </a:lnSpc>
            </a:pPr>
            <a:r>
              <a:rPr lang="en-US" sz="1097" spc="4">
                <a:solidFill>
                  <a:srgbClr val="000000"/>
                </a:solidFill>
                <a:latin typeface="Arial"/>
                <a:ea typeface="Arial"/>
                <a:cs typeface="Arial"/>
                <a:sym typeface="Arial"/>
              </a:rPr>
              <a:t>4. Implementation – Implement the prototype. </a:t>
            </a:r>
          </a:p>
          <a:p>
            <a:pPr algn="l">
              <a:lnSpc>
                <a:spcPts val="2358"/>
              </a:lnSpc>
            </a:pPr>
            <a:r>
              <a:rPr lang="en-US" sz="1097" spc="2">
                <a:solidFill>
                  <a:srgbClr val="000000"/>
                </a:solidFill>
                <a:latin typeface="Arial"/>
                <a:ea typeface="Arial"/>
                <a:cs typeface="Arial"/>
                <a:sym typeface="Arial"/>
              </a:rPr>
              <a:t>5. Evaluation – Obtain user feedback to guide evaluation. Repeat cycle as needed. </a:t>
            </a:r>
          </a:p>
        </p:txBody>
      </p:sp>
      <p:sp>
        <p:nvSpPr>
          <p:cNvPr name="TextBox 14" id="1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5" id="15"/>
          <p:cNvSpPr txBox="true"/>
          <p:nvPr/>
        </p:nvSpPr>
        <p:spPr>
          <a:xfrm rot="0">
            <a:off x="4602985" y="8547430"/>
            <a:ext cx="1923583" cy="212074"/>
          </a:xfrm>
          <a:prstGeom prst="rect">
            <a:avLst/>
          </a:prstGeom>
        </p:spPr>
        <p:txBody>
          <a:bodyPr anchor="t" rtlCol="false" tIns="0" lIns="0" bIns="0" rIns="0">
            <a:spAutoFit/>
          </a:bodyPr>
          <a:lstStyle/>
          <a:p>
            <a:pPr algn="l">
              <a:lnSpc>
                <a:spcPts val="1537"/>
              </a:lnSpc>
            </a:pPr>
            <a:r>
              <a:rPr lang="en-US" b="true" sz="1097" i="true" spc="1">
                <a:solidFill>
                  <a:srgbClr val="000000"/>
                </a:solidFill>
                <a:latin typeface="Arial Bold Italics"/>
                <a:ea typeface="Arial Bold Italics"/>
                <a:cs typeface="Arial Bold Italics"/>
                <a:sym typeface="Arial Bold Italics"/>
              </a:rPr>
              <a:t>Performance Improvement, 42</a:t>
            </a:r>
          </a:p>
        </p:txBody>
      </p:sp>
      <p:sp>
        <p:nvSpPr>
          <p:cNvPr name="TextBox 16" id="16"/>
          <p:cNvSpPr txBox="true"/>
          <p:nvPr/>
        </p:nvSpPr>
        <p:spPr>
          <a:xfrm rot="0">
            <a:off x="914400" y="6229741"/>
            <a:ext cx="669741"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Example</a:t>
            </a:r>
          </a:p>
        </p:txBody>
      </p:sp>
      <p:sp>
        <p:nvSpPr>
          <p:cNvPr name="TextBox 17" id="17"/>
          <p:cNvSpPr txBox="true"/>
          <p:nvPr/>
        </p:nvSpPr>
        <p:spPr>
          <a:xfrm rot="0">
            <a:off x="914400" y="8321431"/>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1244346"/>
            <a:ext cx="1599438" cy="9906"/>
          </a:xfrm>
          <a:custGeom>
            <a:avLst/>
            <a:gdLst/>
            <a:ahLst/>
            <a:cxnLst/>
            <a:rect r="r" b="b" t="t" l="l"/>
            <a:pathLst>
              <a:path h="9906" w="1599438">
                <a:moveTo>
                  <a:pt x="0" y="0"/>
                </a:moveTo>
                <a:lnTo>
                  <a:pt x="1599438" y="0"/>
                </a:lnTo>
                <a:lnTo>
                  <a:pt x="1599438"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1900685"/>
            <a:ext cx="1125474" cy="9906"/>
          </a:xfrm>
          <a:custGeom>
            <a:avLst/>
            <a:gdLst/>
            <a:ahLst/>
            <a:cxnLst/>
            <a:rect r="r" b="b" t="t" l="l"/>
            <a:pathLst>
              <a:path h="9906" w="1125474">
                <a:moveTo>
                  <a:pt x="0" y="0"/>
                </a:moveTo>
                <a:lnTo>
                  <a:pt x="1125474" y="0"/>
                </a:lnTo>
                <a:lnTo>
                  <a:pt x="1125474"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1059942"/>
            <a:ext cx="5473189" cy="9906"/>
          </a:xfrm>
          <a:custGeom>
            <a:avLst/>
            <a:gdLst/>
            <a:ahLst/>
            <a:cxnLst/>
            <a:rect r="r" b="b" t="t" l="l"/>
            <a:pathLst>
              <a:path h="9906" w="5473189">
                <a:moveTo>
                  <a:pt x="0" y="0"/>
                </a:moveTo>
                <a:lnTo>
                  <a:pt x="5473189" y="0"/>
                </a:lnTo>
                <a:lnTo>
                  <a:pt x="5473189"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60477" y="2556767"/>
            <a:ext cx="2733551" cy="9906"/>
          </a:xfrm>
          <a:custGeom>
            <a:avLst/>
            <a:gdLst/>
            <a:ahLst/>
            <a:cxnLst/>
            <a:rect r="r" b="b" t="t" l="l"/>
            <a:pathLst>
              <a:path h="9906" w="2733551">
                <a:moveTo>
                  <a:pt x="0" y="0"/>
                </a:moveTo>
                <a:lnTo>
                  <a:pt x="2733551" y="0"/>
                </a:lnTo>
                <a:lnTo>
                  <a:pt x="273355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2326643" y="3027683"/>
            <a:ext cx="4123439" cy="9906"/>
          </a:xfrm>
          <a:custGeom>
            <a:avLst/>
            <a:gdLst/>
            <a:ahLst/>
            <a:cxnLst/>
            <a:rect r="r" b="b" t="t" l="l"/>
            <a:pathLst>
              <a:path h="9906" w="4123439">
                <a:moveTo>
                  <a:pt x="0" y="0"/>
                </a:moveTo>
                <a:lnTo>
                  <a:pt x="4123439" y="0"/>
                </a:lnTo>
                <a:lnTo>
                  <a:pt x="4123439"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453633" y="1716281"/>
            <a:ext cx="2377697" cy="9906"/>
          </a:xfrm>
          <a:custGeom>
            <a:avLst/>
            <a:gdLst/>
            <a:ahLst/>
            <a:cxnLst/>
            <a:rect r="r" b="b" t="t" l="l"/>
            <a:pathLst>
              <a:path h="9906" w="2377697">
                <a:moveTo>
                  <a:pt x="0" y="0"/>
                </a:moveTo>
                <a:lnTo>
                  <a:pt x="2377697" y="0"/>
                </a:lnTo>
                <a:lnTo>
                  <a:pt x="2377697"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34 </a:t>
            </a:r>
          </a:p>
        </p:txBody>
      </p:sp>
      <p:sp>
        <p:nvSpPr>
          <p:cNvPr name="TextBox 9" id="9"/>
          <p:cNvSpPr txBox="true"/>
          <p:nvPr/>
        </p:nvSpPr>
        <p:spPr>
          <a:xfrm rot="0">
            <a:off x="1371857" y="876529"/>
            <a:ext cx="5579678" cy="386953"/>
          </a:xfrm>
          <a:prstGeom prst="rect">
            <a:avLst/>
          </a:prstGeom>
        </p:spPr>
        <p:txBody>
          <a:bodyPr anchor="t" rtlCol="false" tIns="0" lIns="0" bIns="0" rIns="0">
            <a:spAutoFit/>
          </a:bodyPr>
          <a:lstStyle/>
          <a:p>
            <a:pPr algn="l">
              <a:lnSpc>
                <a:spcPts val="1451"/>
              </a:lnSpc>
            </a:pPr>
            <a:r>
              <a:rPr lang="en-US" sz="1097" spc="1">
                <a:solidFill>
                  <a:srgbClr val="B70404"/>
                </a:solidFill>
                <a:latin typeface="Arial"/>
                <a:ea typeface="Arial"/>
                <a:cs typeface="Arial"/>
                <a:sym typeface="Arial"/>
                <a:hlinkClick r:id="rId14" tooltip="https://research.ebsco.com/c/36ffkw/search/details/3vfwlx3jrf?limiters=FT%3AY&amp;q=in%20search%20of%20ADDIE"/>
              </a:rPr>
              <a:t>https://research.ebsco.com/c/36ffkw/search/details/3vfwlx3jrf?limiters=FT%3AY&amp;q=in%2 0search%20of%20ADDIE</a:t>
            </a:r>
            <a:r>
              <a:rPr lang="en-US" sz="1097" spc="1">
                <a:solidFill>
                  <a:srgbClr val="000000"/>
                </a:solidFill>
                <a:latin typeface="Arial"/>
                <a:ea typeface="Arial"/>
                <a:cs typeface="Arial"/>
                <a:sym typeface="Arial"/>
                <a:hlinkClick r:id="rId15" tooltip="https://research.ebsco.com/c/36ffkw/search/details/3vfwlx3jrf?limiters=FT%3AY&amp;q=in%20search%20of%20ADDIE"/>
              </a:rPr>
              <a:t> </a:t>
            </a:r>
          </a:p>
        </p:txBody>
      </p:sp>
      <p:sp>
        <p:nvSpPr>
          <p:cNvPr name="TextBox 10" id="10"/>
          <p:cNvSpPr txBox="true"/>
          <p:nvPr/>
        </p:nvSpPr>
        <p:spPr>
          <a:xfrm rot="0">
            <a:off x="914400" y="1223343"/>
            <a:ext cx="5931960"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Moodie, A. M. (2022, July 19). </a:t>
            </a:r>
            <a:r>
              <a:rPr lang="en-US" b="true" sz="1097" i="true" spc="1">
                <a:solidFill>
                  <a:srgbClr val="000000"/>
                </a:solidFill>
                <a:latin typeface="Arial Bold Italics"/>
                <a:ea typeface="Arial Bold Italics"/>
                <a:cs typeface="Arial Bold Italics"/>
                <a:sym typeface="Arial Bold Italics"/>
              </a:rPr>
              <a:t>Introduction to instructional design – using the ADDIE model in </a:t>
            </a:r>
          </a:p>
        </p:txBody>
      </p:sp>
      <p:sp>
        <p:nvSpPr>
          <p:cNvPr name="TextBox 11" id="11"/>
          <p:cNvSpPr txBox="true"/>
          <p:nvPr/>
        </p:nvSpPr>
        <p:spPr>
          <a:xfrm rot="0">
            <a:off x="1371857" y="1618317"/>
            <a:ext cx="5568620" cy="301504"/>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workplace training</a:t>
            </a:r>
            <a:r>
              <a:rPr lang="en-US" sz="1097" spc="1">
                <a:solidFill>
                  <a:srgbClr val="000000"/>
                </a:solidFill>
                <a:latin typeface="Arial"/>
                <a:ea typeface="Arial"/>
                <a:cs typeface="Arial"/>
                <a:sym typeface="Arial"/>
              </a:rPr>
              <a:t>. Moodle News. Retrieved from</a:t>
            </a:r>
            <a:r>
              <a:rPr lang="en-US" sz="1097" spc="1">
                <a:solidFill>
                  <a:srgbClr val="000000"/>
                </a:solidFill>
                <a:latin typeface="Arial"/>
                <a:ea typeface="Arial"/>
                <a:cs typeface="Arial"/>
                <a:sym typeface="Arial"/>
                <a:hlinkClick r:id="rId16" tooltip="https://moodle.com/news/instructional-design-workplace/"/>
              </a:rPr>
              <a:t> </a:t>
            </a:r>
            <a:r>
              <a:rPr lang="en-US" sz="1097" spc="1">
                <a:solidFill>
                  <a:srgbClr val="B70404"/>
                </a:solidFill>
                <a:latin typeface="Arial"/>
                <a:ea typeface="Arial"/>
                <a:cs typeface="Arial"/>
                <a:sym typeface="Arial"/>
                <a:hlinkClick r:id="rId17" tooltip="https://moodle.com/news/instructional-design-workplace/"/>
              </a:rPr>
              <a:t>https://moodle.com/news/instructional-</a:t>
            </a:r>
          </a:p>
          <a:p>
            <a:pPr algn="l">
              <a:lnSpc>
                <a:spcPts val="2256"/>
              </a:lnSpc>
            </a:pPr>
            <a:r>
              <a:rPr lang="en-US" sz="1097" spc="1">
                <a:solidFill>
                  <a:srgbClr val="B70404"/>
                </a:solidFill>
                <a:latin typeface="Arial"/>
                <a:ea typeface="Arial"/>
                <a:cs typeface="Arial"/>
                <a:sym typeface="Arial"/>
                <a:hlinkClick r:id="rId18" tooltip="https://moodle.com/news/instructional-design-workplace/"/>
              </a:rPr>
              <a:t>design-workplace/</a:t>
            </a:r>
            <a:r>
              <a:rPr lang="en-US" sz="1097" spc="1">
                <a:solidFill>
                  <a:srgbClr val="000000"/>
                </a:solidFill>
                <a:latin typeface="Arial"/>
                <a:ea typeface="Arial"/>
                <a:cs typeface="Arial"/>
                <a:sym typeface="Arial"/>
                <a:hlinkClick r:id="rId19" tooltip="https://moodle.com/news/instructional-design-workplace/"/>
              </a:rPr>
              <a:t> </a:t>
            </a:r>
          </a:p>
        </p:txBody>
      </p:sp>
      <p:sp>
        <p:nvSpPr>
          <p:cNvPr name="TextBox 12" id="12"/>
          <p:cNvSpPr txBox="true"/>
          <p:nvPr/>
        </p:nvSpPr>
        <p:spPr>
          <a:xfrm rot="0">
            <a:off x="914400" y="1927584"/>
            <a:ext cx="6012456" cy="278749"/>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Nadiyah, R. S., &amp; Shahbodin, F. (2015). The development of online project-based collaborative </a:t>
            </a:r>
          </a:p>
        </p:txBody>
      </p:sp>
      <p:sp>
        <p:nvSpPr>
          <p:cNvPr name="TextBox 13" id="13"/>
          <p:cNvSpPr txBox="true"/>
          <p:nvPr/>
        </p:nvSpPr>
        <p:spPr>
          <a:xfrm rot="0">
            <a:off x="1371857" y="2254577"/>
            <a:ext cx="5347478" cy="321316"/>
          </a:xfrm>
          <a:prstGeom prst="rect">
            <a:avLst/>
          </a:prstGeom>
        </p:spPr>
        <p:txBody>
          <a:bodyPr anchor="t" rtlCol="false" tIns="0" lIns="0" bIns="0" rIns="0">
            <a:spAutoFit/>
          </a:bodyPr>
          <a:lstStyle/>
          <a:p>
            <a:pPr algn="l">
              <a:lnSpc>
                <a:spcPts val="746"/>
              </a:lnSpc>
            </a:pPr>
            <a:r>
              <a:rPr lang="en-US" sz="1097" spc="1">
                <a:solidFill>
                  <a:srgbClr val="000000"/>
                </a:solidFill>
                <a:latin typeface="Arial"/>
                <a:ea typeface="Arial"/>
                <a:cs typeface="Arial"/>
                <a:sym typeface="Arial"/>
              </a:rPr>
              <a:t>learning using ADDIE model. </a:t>
            </a:r>
            <a:r>
              <a:rPr lang="en-US" b="true" sz="1097" i="true" spc="1">
                <a:solidFill>
                  <a:srgbClr val="000000"/>
                </a:solidFill>
                <a:latin typeface="Arial Bold Italics"/>
                <a:ea typeface="Arial Bold Italics"/>
                <a:cs typeface="Arial Bold Italics"/>
                <a:sym typeface="Arial Bold Italics"/>
              </a:rPr>
              <a:t>Procedia - Social and Behavioral Sciences, 195</a:t>
            </a:r>
            <a:r>
              <a:rPr lang="en-US" sz="1097" spc="1">
                <a:solidFill>
                  <a:srgbClr val="000000"/>
                </a:solidFill>
                <a:latin typeface="Arial"/>
                <a:ea typeface="Arial"/>
                <a:cs typeface="Arial"/>
                <a:sym typeface="Arial"/>
              </a:rPr>
              <a:t>, 1803–</a:t>
            </a:r>
          </a:p>
          <a:p>
            <a:pPr algn="l">
              <a:lnSpc>
                <a:spcPts val="2256"/>
              </a:lnSpc>
            </a:pPr>
            <a:r>
              <a:rPr lang="en-US" sz="1097" spc="1">
                <a:solidFill>
                  <a:srgbClr val="000000"/>
                </a:solidFill>
                <a:latin typeface="Arial"/>
                <a:ea typeface="Arial"/>
                <a:cs typeface="Arial"/>
                <a:sym typeface="Arial"/>
              </a:rPr>
              <a:t>1812.</a:t>
            </a:r>
            <a:r>
              <a:rPr lang="en-US" sz="1097" spc="1">
                <a:solidFill>
                  <a:srgbClr val="000000"/>
                </a:solidFill>
                <a:latin typeface="Arial"/>
                <a:ea typeface="Arial"/>
                <a:cs typeface="Arial"/>
                <a:sym typeface="Arial"/>
                <a:hlinkClick r:id="rId20" tooltip="https://doi.org/10.1016/j.sbspro.2015.06.392"/>
              </a:rPr>
              <a:t> </a:t>
            </a:r>
            <a:r>
              <a:rPr lang="en-US" sz="1097" spc="1">
                <a:solidFill>
                  <a:srgbClr val="B70404"/>
                </a:solidFill>
                <a:latin typeface="Arial"/>
                <a:ea typeface="Arial"/>
                <a:cs typeface="Arial"/>
                <a:sym typeface="Arial"/>
                <a:hlinkClick r:id="rId21" tooltip="https://doi.org/10.1016/j.sbspro.2015.06.392"/>
              </a:rPr>
              <a:t>https://doi.org/10.1016/j.sbspro.2015.06.392</a:t>
            </a:r>
            <a:r>
              <a:rPr lang="en-US" sz="1097" spc="1">
                <a:solidFill>
                  <a:srgbClr val="000000"/>
                </a:solidFill>
                <a:latin typeface="Arial"/>
                <a:ea typeface="Arial"/>
                <a:cs typeface="Arial"/>
                <a:sym typeface="Arial"/>
                <a:hlinkClick r:id="rId22" tooltip="https://doi.org/10.1016/j.sbspro.2015.06.392"/>
              </a:rPr>
              <a:t> </a:t>
            </a:r>
          </a:p>
        </p:txBody>
      </p:sp>
      <p:sp>
        <p:nvSpPr>
          <p:cNvPr name="TextBox 14" id="14"/>
          <p:cNvSpPr txBox="true"/>
          <p:nvPr/>
        </p:nvSpPr>
        <p:spPr>
          <a:xfrm rot="0">
            <a:off x="914400" y="2583390"/>
            <a:ext cx="5998378" cy="279025"/>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RTO Learning Materials. (2025). </a:t>
            </a:r>
            <a:r>
              <a:rPr lang="en-US" b="true" sz="1097" i="true" spc="1">
                <a:solidFill>
                  <a:srgbClr val="000000"/>
                </a:solidFill>
                <a:latin typeface="Arial Bold Italics"/>
                <a:ea typeface="Arial Bold Italics"/>
                <a:cs typeface="Arial Bold Italics"/>
                <a:sym typeface="Arial Bold Italics"/>
              </a:rPr>
              <a:t>RTO guide to using the ADDIE model for instructional design</a:t>
            </a:r>
            <a:r>
              <a:rPr lang="en-US" sz="1097" spc="1">
                <a:solidFill>
                  <a:srgbClr val="000000"/>
                </a:solidFill>
                <a:latin typeface="Arial"/>
                <a:ea typeface="Arial"/>
                <a:cs typeface="Arial"/>
                <a:sym typeface="Arial"/>
              </a:rPr>
              <a:t>. </a:t>
            </a:r>
          </a:p>
        </p:txBody>
      </p:sp>
      <p:sp>
        <p:nvSpPr>
          <p:cNvPr name="TextBox 15" id="15"/>
          <p:cNvSpPr txBox="true"/>
          <p:nvPr/>
        </p:nvSpPr>
        <p:spPr>
          <a:xfrm rot="0">
            <a:off x="1371857" y="2929995"/>
            <a:ext cx="5219329" cy="116824"/>
          </a:xfrm>
          <a:prstGeom prst="rect">
            <a:avLst/>
          </a:prstGeom>
        </p:spPr>
        <p:txBody>
          <a:bodyPr anchor="t" rtlCol="false" tIns="0" lIns="0" bIns="0" rIns="0">
            <a:spAutoFit/>
          </a:bodyPr>
          <a:lstStyle/>
          <a:p>
            <a:pPr algn="l">
              <a:lnSpc>
                <a:spcPts val="561"/>
              </a:lnSpc>
            </a:pPr>
            <a:r>
              <a:rPr lang="en-US" sz="1097" spc="1">
                <a:solidFill>
                  <a:srgbClr val="000000"/>
                </a:solidFill>
                <a:latin typeface="Arial"/>
                <a:ea typeface="Arial"/>
                <a:cs typeface="Arial"/>
                <a:sym typeface="Arial"/>
              </a:rPr>
              <a:t>Retrieved from</a:t>
            </a:r>
            <a:r>
              <a:rPr lang="en-US" sz="1097" spc="1">
                <a:solidFill>
                  <a:srgbClr val="000000"/>
                </a:solidFill>
                <a:latin typeface="Arial"/>
                <a:ea typeface="Arial"/>
                <a:cs typeface="Arial"/>
                <a:sym typeface="Arial"/>
                <a:hlinkClick r:id="rId23" tooltip="https://rtolearningmaterials.com.au/blog/rtos-guide-to-addie-model/"/>
              </a:rPr>
              <a:t> </a:t>
            </a:r>
            <a:r>
              <a:rPr lang="en-US" sz="1097" spc="1">
                <a:solidFill>
                  <a:srgbClr val="B70404"/>
                </a:solidFill>
                <a:latin typeface="Arial"/>
                <a:ea typeface="Arial"/>
                <a:cs typeface="Arial"/>
                <a:sym typeface="Arial"/>
                <a:hlinkClick r:id="rId24" tooltip="https://rtolearningmaterials.com.au/blog/rtos-guide-to-addie-model/"/>
              </a:rPr>
              <a:t>https://rtolearningmaterials.com.au/blog/rtos-guide-to-addie-model/</a:t>
            </a:r>
            <a:r>
              <a:rPr lang="en-US" sz="1097" spc="1">
                <a:solidFill>
                  <a:srgbClr val="000000"/>
                </a:solidFill>
                <a:latin typeface="Arial"/>
                <a:ea typeface="Arial"/>
                <a:cs typeface="Arial"/>
                <a:sym typeface="Arial"/>
                <a:hlinkClick r:id="rId25" tooltip="https://rtolearningmaterials.com.au/blog/rtos-guide-to-addie-model/"/>
              </a:rPr>
              <a:t> </a:t>
            </a:r>
          </a:p>
        </p:txBody>
      </p:sp>
      <p:sp>
        <p:nvSpPr>
          <p:cNvPr name="TextBox 16" id="16"/>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95350" y="1426464"/>
            <a:ext cx="5982462" cy="6096"/>
            <a:chOff x="0" y="0"/>
            <a:chExt cx="5982462" cy="6096"/>
          </a:xfrm>
        </p:grpSpPr>
        <p:sp>
          <p:nvSpPr>
            <p:cNvPr name="Freeform 3" id="3"/>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grpSp>
        <p:nvGrpSpPr>
          <p:cNvPr name="Group 4" id="4"/>
          <p:cNvGrpSpPr>
            <a:grpSpLocks noChangeAspect="true"/>
          </p:cNvGrpSpPr>
          <p:nvPr/>
        </p:nvGrpSpPr>
        <p:grpSpPr>
          <a:xfrm rot="0">
            <a:off x="895350" y="1870967"/>
            <a:ext cx="5982462" cy="6096"/>
            <a:chOff x="0" y="0"/>
            <a:chExt cx="5982462" cy="6096"/>
          </a:xfrm>
        </p:grpSpPr>
        <p:sp>
          <p:nvSpPr>
            <p:cNvPr name="Freeform 5" id="5"/>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sp>
        <p:nvSpPr>
          <p:cNvPr name="Freeform 6" id="6"/>
          <p:cNvSpPr/>
          <p:nvPr/>
        </p:nvSpPr>
        <p:spPr>
          <a:xfrm flipH="false" flipV="false" rot="0">
            <a:off x="914400" y="3732276"/>
            <a:ext cx="5895337" cy="4285993"/>
          </a:xfrm>
          <a:custGeom>
            <a:avLst/>
            <a:gdLst/>
            <a:ahLst/>
            <a:cxnLst/>
            <a:rect r="r" b="b" t="t" l="l"/>
            <a:pathLst>
              <a:path h="4285993" w="5895337">
                <a:moveTo>
                  <a:pt x="0" y="0"/>
                </a:moveTo>
                <a:lnTo>
                  <a:pt x="5895337" y="0"/>
                </a:lnTo>
                <a:lnTo>
                  <a:pt x="5895337" y="4285993"/>
                </a:lnTo>
                <a:lnTo>
                  <a:pt x="0" y="4285993"/>
                </a:lnTo>
                <a:lnTo>
                  <a:pt x="0" y="0"/>
                </a:lnTo>
                <a:close/>
              </a:path>
            </a:pathLst>
          </a:custGeom>
          <a:blipFill>
            <a:blip r:embed="rId2"/>
            <a:stretch>
              <a:fillRect l="0" t="-6" r="0" b="0"/>
            </a:stretch>
          </a:blipFill>
        </p:spPr>
      </p:sp>
      <p:sp>
        <p:nvSpPr>
          <p:cNvPr name="TextBox 7" id="7"/>
          <p:cNvSpPr txBox="true"/>
          <p:nvPr/>
        </p:nvSpPr>
        <p:spPr>
          <a:xfrm rot="0">
            <a:off x="3599183" y="1511913"/>
            <a:ext cx="625840" cy="212074"/>
          </a:xfrm>
          <a:prstGeom prst="rect">
            <a:avLst/>
          </a:prstGeom>
        </p:spPr>
        <p:txBody>
          <a:bodyPr anchor="t" rtlCol="false" tIns="0" lIns="0" bIns="0" rIns="0">
            <a:spAutoFit/>
          </a:bodyPr>
          <a:lstStyle/>
          <a:p>
            <a:pPr algn="l">
              <a:lnSpc>
                <a:spcPts val="1537"/>
              </a:lnSpc>
            </a:pPr>
            <a:r>
              <a:rPr lang="en-US" sz="1097" spc="1">
                <a:solidFill>
                  <a:srgbClr val="1D7A8C"/>
                </a:solidFill>
                <a:latin typeface="Arial"/>
                <a:ea typeface="Arial"/>
                <a:cs typeface="Arial"/>
                <a:sym typeface="Arial"/>
              </a:rPr>
              <a:t>Module 3 </a:t>
            </a:r>
          </a:p>
        </p:txBody>
      </p:sp>
      <p:sp>
        <p:nvSpPr>
          <p:cNvPr name="TextBox 8" id="8"/>
          <p:cNvSpPr txBox="true"/>
          <p:nvPr/>
        </p:nvSpPr>
        <p:spPr>
          <a:xfrm rot="0">
            <a:off x="914400" y="8106889"/>
            <a:ext cx="5899995" cy="571357"/>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At its core, the theory recognizes that our working memory has limited capacity. When these limits are exceeded, learning becomes ineffective. The theory identifies three distinct types of cognitive load: </a:t>
            </a:r>
          </a:p>
        </p:txBody>
      </p:sp>
      <p:sp>
        <p:nvSpPr>
          <p:cNvPr name="TextBox 9" id="9"/>
          <p:cNvSpPr txBox="true"/>
          <p:nvPr/>
        </p:nvSpPr>
        <p:spPr>
          <a:xfrm rot="0">
            <a:off x="914400" y="2382498"/>
            <a:ext cx="6079265" cy="1227925"/>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Cognitiveload theory provides a framework for understanding the mental processes involved in learningand the limitations of our working memory. Clark and Mayer (2024) define learning as a changeinknowledge caused by experience. Cognitive load theory builds on this by examining how ourbrains process, store, and manage information during learning. </a:t>
            </a: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26 </a:t>
            </a:r>
            <a:r>
              <a:rPr lang="en-US" b="true" sz="1097" i="true" spc="1">
                <a:solidFill>
                  <a:srgbClr val="000000"/>
                </a:solidFill>
                <a:latin typeface="Arial Bold Italics"/>
                <a:ea typeface="Arial Bold Italics"/>
                <a:cs typeface="Arial Bold Italics"/>
                <a:sym typeface="Arial Bold Italics"/>
              </a:rPr>
              <a:t>CognitiveLoad Theory </a:t>
            </a:r>
          </a:p>
        </p:txBody>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35 </a:t>
            </a:r>
          </a:p>
        </p:txBody>
      </p:sp>
      <p:sp>
        <p:nvSpPr>
          <p:cNvPr name="TextBox 11" id="1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2" id="12"/>
          <p:cNvSpPr txBox="true"/>
          <p:nvPr/>
        </p:nvSpPr>
        <p:spPr>
          <a:xfrm rot="0">
            <a:off x="3066545" y="873595"/>
            <a:ext cx="1727083" cy="326298"/>
          </a:xfrm>
          <a:prstGeom prst="rect">
            <a:avLst/>
          </a:prstGeom>
        </p:spPr>
        <p:txBody>
          <a:bodyPr anchor="t" rtlCol="false" tIns="0" lIns="0" bIns="0" rIns="0">
            <a:spAutoFit/>
          </a:bodyPr>
          <a:lstStyle/>
          <a:p>
            <a:pPr algn="l">
              <a:lnSpc>
                <a:spcPts val="2662"/>
              </a:lnSpc>
            </a:pPr>
            <a:r>
              <a:rPr lang="en-US" b="true" sz="1902">
                <a:solidFill>
                  <a:srgbClr val="144282"/>
                </a:solidFill>
                <a:latin typeface="Cambria Bold"/>
                <a:ea typeface="Cambria Bold"/>
                <a:cs typeface="Cambria Bold"/>
                <a:sym typeface="Cambria Bold"/>
              </a:rPr>
              <a:t>Cognitive Load </a:t>
            </a:r>
          </a:p>
        </p:txBody>
      </p:sp>
      <p:sp>
        <p:nvSpPr>
          <p:cNvPr name="TextBox 13" id="13"/>
          <p:cNvSpPr txBox="true"/>
          <p:nvPr/>
        </p:nvSpPr>
        <p:spPr>
          <a:xfrm rot="0">
            <a:off x="914400" y="2066411"/>
            <a:ext cx="2189540" cy="280835"/>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Cognitive Load Theory </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50897" y="7454903"/>
            <a:ext cx="5914139" cy="472945"/>
          </a:xfrm>
          <a:custGeom>
            <a:avLst/>
            <a:gdLst/>
            <a:ahLst/>
            <a:cxnLst/>
            <a:rect r="r" b="b" t="t" l="l"/>
            <a:pathLst>
              <a:path h="472945" w="5914139">
                <a:moveTo>
                  <a:pt x="0" y="0"/>
                </a:moveTo>
                <a:lnTo>
                  <a:pt x="5914139" y="0"/>
                </a:lnTo>
                <a:lnTo>
                  <a:pt x="5914139" y="472945"/>
                </a:lnTo>
                <a:lnTo>
                  <a:pt x="0" y="4729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84683" y="675552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4" id="4"/>
          <p:cNvSpPr txBox="true"/>
          <p:nvPr/>
        </p:nvSpPr>
        <p:spPr>
          <a:xfrm rot="0">
            <a:off x="914400" y="6990559"/>
            <a:ext cx="2271922"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Clark, R. C., &amp; Mayer, R. E. (2024). </a:t>
            </a:r>
          </a:p>
        </p:txBody>
      </p:sp>
      <p:sp>
        <p:nvSpPr>
          <p:cNvPr name="TextBox 5" id="5"/>
          <p:cNvSpPr txBox="true"/>
          <p:nvPr/>
        </p:nvSpPr>
        <p:spPr>
          <a:xfrm rot="0">
            <a:off x="3779034" y="7009333"/>
            <a:ext cx="39538" cy="202549"/>
          </a:xfrm>
          <a:prstGeom prst="rect">
            <a:avLst/>
          </a:prstGeom>
        </p:spPr>
        <p:txBody>
          <a:bodyPr anchor="t" rtlCol="false" tIns="0" lIns="0" bIns="0" rIns="0">
            <a:spAutoFit/>
          </a:bodyPr>
          <a:lstStyle/>
          <a:p>
            <a:pPr algn="l">
              <a:lnSpc>
                <a:spcPts val="1458"/>
              </a:lnSpc>
            </a:pPr>
            <a:r>
              <a:rPr lang="en-US" b="true" sz="1097" i="true">
                <a:solidFill>
                  <a:srgbClr val="000000"/>
                </a:solidFill>
                <a:latin typeface="Arial Bold Italics"/>
                <a:ea typeface="Arial Bold Italics"/>
                <a:cs typeface="Arial Bold Italics"/>
                <a:sym typeface="Arial Bold Italics"/>
              </a:rPr>
              <a:t> </a:t>
            </a:r>
          </a:p>
        </p:txBody>
      </p:sp>
      <p:sp>
        <p:nvSpPr>
          <p:cNvPr name="TextBox 6" id="6"/>
          <p:cNvSpPr txBox="true"/>
          <p:nvPr/>
        </p:nvSpPr>
        <p:spPr>
          <a:xfrm rot="0">
            <a:off x="4579363" y="7194775"/>
            <a:ext cx="1623555" cy="202549"/>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 John Wiley &amp; Sons, Inc. </a:t>
            </a:r>
          </a:p>
        </p:txBody>
      </p:sp>
      <p:sp>
        <p:nvSpPr>
          <p:cNvPr name="TextBox 7" id="7"/>
          <p:cNvSpPr txBox="true"/>
          <p:nvPr/>
        </p:nvSpPr>
        <p:spPr>
          <a:xfrm rot="0">
            <a:off x="914400" y="7356700"/>
            <a:ext cx="4380948" cy="326374"/>
          </a:xfrm>
          <a:prstGeom prst="rect">
            <a:avLst/>
          </a:prstGeom>
        </p:spPr>
        <p:txBody>
          <a:bodyPr anchor="t" rtlCol="false" tIns="0" lIns="0" bIns="0" rIns="0">
            <a:spAutoFit/>
          </a:bodyPr>
          <a:lstStyle/>
          <a:p>
            <a:pPr algn="l">
              <a:lnSpc>
                <a:spcPts val="2744"/>
              </a:lnSpc>
            </a:pPr>
            <a:r>
              <a:rPr lang="en-US" sz="1097" spc="1">
                <a:solidFill>
                  <a:srgbClr val="222222"/>
                </a:solidFill>
                <a:latin typeface="Arial"/>
                <a:ea typeface="Arial"/>
                <a:cs typeface="Arial"/>
                <a:sym typeface="Arial"/>
              </a:rPr>
              <a:t>Sweller, J. (2020). Cognitive load theory and educational technology. </a:t>
            </a:r>
          </a:p>
        </p:txBody>
      </p:sp>
      <p:sp>
        <p:nvSpPr>
          <p:cNvPr name="TextBox 8" id="8"/>
          <p:cNvSpPr txBox="true"/>
          <p:nvPr/>
        </p:nvSpPr>
        <p:spPr>
          <a:xfrm rot="0">
            <a:off x="1371857" y="7751140"/>
            <a:ext cx="2573341" cy="117100"/>
          </a:xfrm>
          <a:prstGeom prst="rect">
            <a:avLst/>
          </a:prstGeom>
        </p:spPr>
        <p:txBody>
          <a:bodyPr anchor="t" rtlCol="false" tIns="0" lIns="0" bIns="0" rIns="0">
            <a:spAutoFit/>
          </a:bodyPr>
          <a:lstStyle/>
          <a:p>
            <a:pPr algn="l">
              <a:lnSpc>
                <a:spcPts val="548"/>
              </a:lnSpc>
            </a:pPr>
            <a:r>
              <a:rPr lang="en-US" b="true" sz="1097" i="true" spc="1">
                <a:solidFill>
                  <a:srgbClr val="222222"/>
                </a:solidFill>
                <a:latin typeface="Arial Bold Italics"/>
                <a:ea typeface="Arial Bold Italics"/>
                <a:cs typeface="Arial Bold Italics"/>
                <a:sym typeface="Arial Bold Italics"/>
              </a:rPr>
              <a:t>Research and Development</a:t>
            </a:r>
            <a:r>
              <a:rPr lang="en-US" sz="1097" spc="1">
                <a:solidFill>
                  <a:srgbClr val="222222"/>
                </a:solidFill>
                <a:latin typeface="Arial"/>
                <a:ea typeface="Arial"/>
                <a:cs typeface="Arial"/>
                <a:sym typeface="Arial"/>
              </a:rPr>
              <a:t>, </a:t>
            </a:r>
            <a:r>
              <a:rPr lang="en-US" b="true" sz="1097" i="true" spc="1">
                <a:solidFill>
                  <a:srgbClr val="222222"/>
                </a:solidFill>
                <a:latin typeface="Arial Bold Italics"/>
                <a:ea typeface="Arial Bold Italics"/>
                <a:cs typeface="Arial Bold Italics"/>
                <a:sym typeface="Arial Bold Italics"/>
              </a:rPr>
              <a:t>68</a:t>
            </a:r>
            <a:r>
              <a:rPr lang="en-US" sz="1097" spc="1">
                <a:solidFill>
                  <a:srgbClr val="222222"/>
                </a:solidFill>
                <a:latin typeface="Arial"/>
                <a:ea typeface="Arial"/>
                <a:cs typeface="Arial"/>
                <a:sym typeface="Arial"/>
              </a:rPr>
              <a:t>(1), 116.</a:t>
            </a:r>
            <a:r>
              <a:rPr lang="en-US" sz="1097" spc="1">
                <a:solidFill>
                  <a:srgbClr val="000000"/>
                </a:solidFill>
                <a:latin typeface="Arial"/>
                <a:ea typeface="Arial"/>
                <a:cs typeface="Arial"/>
                <a:sym typeface="Arial"/>
              </a:rPr>
              <a:t> </a:t>
            </a:r>
          </a:p>
        </p:txBody>
      </p:sp>
      <p:sp>
        <p:nvSpPr>
          <p:cNvPr name="TextBox 9" id="9"/>
          <p:cNvSpPr txBox="true"/>
          <p:nvPr/>
        </p:nvSpPr>
        <p:spPr>
          <a:xfrm rot="0">
            <a:off x="914400" y="876529"/>
            <a:ext cx="6090285" cy="5823566"/>
          </a:xfrm>
          <a:prstGeom prst="rect">
            <a:avLst/>
          </a:prstGeom>
        </p:spPr>
        <p:txBody>
          <a:bodyPr anchor="t" rtlCol="false" tIns="0" lIns="0" bIns="0" rIns="0">
            <a:spAutoFit/>
          </a:bodyPr>
          <a:lstStyle/>
          <a:p>
            <a:pPr algn="l">
              <a:lnSpc>
                <a:spcPts val="1451"/>
              </a:lnSpc>
            </a:pPr>
            <a:r>
              <a:rPr lang="en-US" b="true" sz="1097" spc="1">
                <a:solidFill>
                  <a:srgbClr val="000000"/>
                </a:solidFill>
                <a:latin typeface="Arial Bold"/>
                <a:ea typeface="Arial Bold"/>
                <a:cs typeface="Arial Bold"/>
                <a:sym typeface="Arial Bold"/>
              </a:rPr>
              <a:t>Intrinsic load</a:t>
            </a:r>
            <a:r>
              <a:rPr lang="en-US" sz="1097" spc="1">
                <a:solidFill>
                  <a:srgbClr val="000000"/>
                </a:solidFill>
                <a:latin typeface="Arial"/>
                <a:ea typeface="Arial"/>
                <a:cs typeface="Arial"/>
                <a:sym typeface="Arial"/>
              </a:rPr>
              <a:t> represents the inherent complexity of the material being learned. This load varies based on the learner's prior knowledge and the complexity of the content itself. Effective instruction carefully manages this essential processing to enhance learning (Clark &amp; Mayer, 2024). </a:t>
            </a:r>
          </a:p>
          <a:p>
            <a:pPr algn="l">
              <a:lnSpc>
                <a:spcPts val="2744"/>
              </a:lnSpc>
            </a:pPr>
            <a:r>
              <a:rPr lang="en-US" b="true" sz="1097" spc="1">
                <a:solidFill>
                  <a:srgbClr val="000000"/>
                </a:solidFill>
                <a:latin typeface="Arial Bold"/>
                <a:ea typeface="Arial Bold"/>
                <a:cs typeface="Arial Bold"/>
                <a:sym typeface="Arial Bold"/>
              </a:rPr>
              <a:t>Extraneous load</a:t>
            </a:r>
            <a:r>
              <a:rPr lang="en-US" sz="1097" spc="1">
                <a:solidFill>
                  <a:srgbClr val="000000"/>
                </a:solidFill>
                <a:latin typeface="Arial"/>
                <a:ea typeface="Arial"/>
                <a:cs typeface="Arial"/>
                <a:sym typeface="Arial"/>
              </a:rPr>
              <a:t> is the unnecessary mental effort caused by poor instructional design. This </a:t>
            </a:r>
          </a:p>
          <a:p>
            <a:pPr algn="l">
              <a:lnSpc>
                <a:spcPts val="548"/>
              </a:lnSpc>
            </a:pPr>
            <a:r>
              <a:rPr lang="en-US" sz="1097" spc="1">
                <a:solidFill>
                  <a:srgbClr val="000000"/>
                </a:solidFill>
                <a:latin typeface="Arial"/>
                <a:ea typeface="Arial"/>
                <a:cs typeface="Arial"/>
                <a:sym typeface="Arial"/>
              </a:rPr>
              <a:t>includes confusing layouts, irrelevant information, or unnecessarily complex explanations. As </a:t>
            </a:r>
          </a:p>
          <a:p>
            <a:pPr algn="l">
              <a:lnSpc>
                <a:spcPts val="2355"/>
              </a:lnSpc>
            </a:pPr>
            <a:r>
              <a:rPr lang="en-US" sz="1097" spc="1">
                <a:solidFill>
                  <a:srgbClr val="000000"/>
                </a:solidFill>
                <a:latin typeface="Arial"/>
                <a:ea typeface="Arial"/>
                <a:cs typeface="Arial"/>
                <a:sym typeface="Arial"/>
              </a:rPr>
              <a:t>Clark and Mayer (2024) emphasize, well-designed courses minimize extraneous processing </a:t>
            </a:r>
          </a:p>
          <a:p>
            <a:pPr algn="l">
              <a:lnSpc>
                <a:spcPts val="548"/>
              </a:lnSpc>
            </a:pPr>
            <a:r>
              <a:rPr lang="en-US" sz="1097" spc="1">
                <a:solidFill>
                  <a:srgbClr val="000000"/>
                </a:solidFill>
                <a:latin typeface="Arial"/>
                <a:ea typeface="Arial"/>
                <a:cs typeface="Arial"/>
                <a:sym typeface="Arial"/>
              </a:rPr>
              <a:t>through thoughtful design strategies. </a:t>
            </a:r>
          </a:p>
          <a:p>
            <a:pPr algn="l">
              <a:lnSpc>
                <a:spcPts val="2744"/>
              </a:lnSpc>
            </a:pPr>
            <a:r>
              <a:rPr lang="en-US" b="true" sz="1097" spc="1">
                <a:solidFill>
                  <a:srgbClr val="000000"/>
                </a:solidFill>
                <a:latin typeface="Arial Bold"/>
                <a:ea typeface="Arial Bold"/>
                <a:cs typeface="Arial Bold"/>
                <a:sym typeface="Arial Bold"/>
              </a:rPr>
              <a:t>Germane load</a:t>
            </a:r>
            <a:r>
              <a:rPr lang="en-US" sz="1097" spc="1">
                <a:solidFill>
                  <a:srgbClr val="000000"/>
                </a:solidFill>
                <a:latin typeface="Arial"/>
                <a:ea typeface="Arial"/>
                <a:cs typeface="Arial"/>
                <a:sym typeface="Arial"/>
              </a:rPr>
              <a:t> is the productive mental effort that contributes to deeper understanding. This </a:t>
            </a:r>
          </a:p>
          <a:p>
            <a:pPr algn="l">
              <a:lnSpc>
                <a:spcPts val="548"/>
              </a:lnSpc>
            </a:pPr>
            <a:r>
              <a:rPr lang="en-US" sz="1097" spc="1">
                <a:solidFill>
                  <a:srgbClr val="000000"/>
                </a:solidFill>
                <a:latin typeface="Arial"/>
                <a:ea typeface="Arial"/>
                <a:cs typeface="Arial"/>
                <a:sym typeface="Arial"/>
              </a:rPr>
              <a:t>includes activities that help learners construct schemas and apply knowledge. Courses should </a:t>
            </a:r>
          </a:p>
          <a:p>
            <a:pPr algn="l">
              <a:lnSpc>
                <a:spcPts val="2355"/>
              </a:lnSpc>
            </a:pPr>
            <a:r>
              <a:rPr lang="en-US" sz="1097" spc="1">
                <a:solidFill>
                  <a:srgbClr val="000000"/>
                </a:solidFill>
                <a:latin typeface="Arial"/>
                <a:ea typeface="Arial"/>
                <a:cs typeface="Arial"/>
                <a:sym typeface="Arial"/>
              </a:rPr>
              <a:t>intentionally foster this generative processing to maximize learning and create lasting memories </a:t>
            </a:r>
          </a:p>
          <a:p>
            <a:pPr algn="l">
              <a:lnSpc>
                <a:spcPts val="561"/>
              </a:lnSpc>
            </a:pPr>
            <a:r>
              <a:rPr lang="en-US" sz="1097" spc="1">
                <a:solidFill>
                  <a:srgbClr val="000000"/>
                </a:solidFill>
                <a:latin typeface="Arial"/>
                <a:ea typeface="Arial"/>
                <a:cs typeface="Arial"/>
                <a:sym typeface="Arial"/>
              </a:rPr>
              <a:t>(Clark &amp; Mayer, 2024). </a:t>
            </a:r>
          </a:p>
          <a:p>
            <a:pPr algn="l">
              <a:lnSpc>
                <a:spcPts val="2744"/>
              </a:lnSpc>
            </a:pPr>
            <a:r>
              <a:rPr lang="en-US" sz="1097" spc="1">
                <a:solidFill>
                  <a:srgbClr val="000000"/>
                </a:solidFill>
                <a:latin typeface="Arial"/>
                <a:ea typeface="Arial"/>
                <a:cs typeface="Arial"/>
                <a:sym typeface="Arial"/>
              </a:rPr>
              <a:t>In simple terms, cognitive load can be understood as the total mental effort required by a </a:t>
            </a:r>
          </a:p>
          <a:p>
            <a:pPr algn="l">
              <a:lnSpc>
                <a:spcPts val="548"/>
              </a:lnSpc>
            </a:pPr>
            <a:r>
              <a:rPr lang="en-US" sz="1097" spc="1">
                <a:solidFill>
                  <a:srgbClr val="000000"/>
                </a:solidFill>
                <a:latin typeface="Arial"/>
                <a:ea typeface="Arial"/>
                <a:cs typeface="Arial"/>
                <a:sym typeface="Arial"/>
              </a:rPr>
              <a:t>learner's brain when processing new information. Instructional designers must carefully balance </a:t>
            </a:r>
          </a:p>
          <a:p>
            <a:pPr algn="l">
              <a:lnSpc>
                <a:spcPts val="2355"/>
              </a:lnSpc>
            </a:pPr>
            <a:r>
              <a:rPr lang="en-US" sz="1097" spc="1">
                <a:solidFill>
                  <a:srgbClr val="000000"/>
                </a:solidFill>
                <a:latin typeface="Arial"/>
                <a:ea typeface="Arial"/>
                <a:cs typeface="Arial"/>
                <a:sym typeface="Arial"/>
              </a:rPr>
              <a:t>these three types of cognitive load—reducing extraneous load, managing intrinsic load, and </a:t>
            </a:r>
          </a:p>
          <a:p>
            <a:pPr algn="l">
              <a:lnSpc>
                <a:spcPts val="561"/>
              </a:lnSpc>
            </a:pPr>
            <a:r>
              <a:rPr lang="en-US" sz="1097" spc="1">
                <a:solidFill>
                  <a:srgbClr val="000000"/>
                </a:solidFill>
                <a:latin typeface="Arial"/>
                <a:ea typeface="Arial"/>
                <a:cs typeface="Arial"/>
                <a:sym typeface="Arial"/>
              </a:rPr>
              <a:t>optimizing germane load—to create effective learning experiences. </a:t>
            </a:r>
          </a:p>
          <a:p>
            <a:pPr algn="l">
              <a:lnSpc>
                <a:spcPts val="1679"/>
              </a:lnSpc>
            </a:pPr>
            <a:r>
              <a:rPr lang="en-US" b="true" sz="1200" spc="6">
                <a:solidFill>
                  <a:srgbClr val="05213B"/>
                </a:solidFill>
                <a:latin typeface="Arial Bold"/>
                <a:ea typeface="Arial Bold"/>
                <a:cs typeface="Arial Bold"/>
                <a:sym typeface="Arial Bold"/>
              </a:rPr>
              <a:t>Example </a:t>
            </a:r>
          </a:p>
          <a:p>
            <a:pPr algn="l">
              <a:lnSpc>
                <a:spcPts val="1452"/>
              </a:lnSpc>
            </a:pPr>
            <a:r>
              <a:rPr lang="en-US" sz="1097" spc="1">
                <a:solidFill>
                  <a:srgbClr val="000000"/>
                </a:solidFill>
                <a:latin typeface="Arial"/>
                <a:ea typeface="Arial"/>
                <a:cs typeface="Arial"/>
                <a:sym typeface="Arial"/>
              </a:rPr>
              <a:t>Cognitive load theory would apply during any instructional design project. If instructors were designing online professional development for training on new gradebook software at a school, they would minimize unnecessary cognitive burdens because learners have limited working memory capacity (Sweller, 2020). The designer would manage the intrinsic load by referring to what the staff currently uses for a gradebook. The course would refer to terms and names that the staff knows and break each component into smaller bits of information. The designer would minimize extraneous load by using a variety of learning experiences. The necessary content would be concise, include well-organized images, highlight important steps, and show each step necessary. Staff could easily follow the steps needed to learn the new gradebook. The training would maximize germane load by asking staff to work in groups and practice what they are learning during the training. The professional development would include scenarios asking the staff to solve problems using the new gradebook. </a:t>
            </a:r>
          </a:p>
        </p:txBody>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36 </a:t>
            </a:r>
          </a:p>
        </p:txBody>
      </p:sp>
      <p:sp>
        <p:nvSpPr>
          <p:cNvPr name="TextBox 11" id="1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2" id="12"/>
          <p:cNvSpPr txBox="true"/>
          <p:nvPr/>
        </p:nvSpPr>
        <p:spPr>
          <a:xfrm rot="0">
            <a:off x="914400" y="8618068"/>
            <a:ext cx="3286592" cy="396202"/>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26</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Mayer’sPrinciples: Using multimedia for e-learning. </a:t>
            </a:r>
          </a:p>
        </p:txBody>
      </p:sp>
      <p:sp>
        <p:nvSpPr>
          <p:cNvPr name="TextBox 13" id="13"/>
          <p:cNvSpPr txBox="true"/>
          <p:nvPr/>
        </p:nvSpPr>
        <p:spPr>
          <a:xfrm rot="0">
            <a:off x="914400" y="6774571"/>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14" id="14"/>
          <p:cNvSpPr txBox="true"/>
          <p:nvPr/>
        </p:nvSpPr>
        <p:spPr>
          <a:xfrm rot="0">
            <a:off x="3142745" y="7009333"/>
            <a:ext cx="3783873" cy="202549"/>
          </a:xfrm>
          <a:prstGeom prst="rect">
            <a:avLst/>
          </a:prstGeom>
        </p:spPr>
        <p:txBody>
          <a:bodyPr anchor="t" rtlCol="false" tIns="0" lIns="0" bIns="0" rIns="0">
            <a:spAutoFit/>
          </a:bodyPr>
          <a:lstStyle/>
          <a:p>
            <a:pPr algn="l">
              <a:lnSpc>
                <a:spcPts val="1458"/>
              </a:lnSpc>
            </a:pPr>
            <a:r>
              <a:rPr lang="en-US" b="true" sz="1097" i="true">
                <a:solidFill>
                  <a:srgbClr val="000000"/>
                </a:solidFill>
                <a:latin typeface="Arial Bold Italics"/>
                <a:ea typeface="Arial Bold Italics"/>
                <a:cs typeface="Arial Bold Italics"/>
                <a:sym typeface="Arial Bold Italics"/>
              </a:rPr>
              <a:t>E-learningand thescienceofinstruction:Provenguidelines </a:t>
            </a:r>
          </a:p>
        </p:txBody>
      </p:sp>
      <p:sp>
        <p:nvSpPr>
          <p:cNvPr name="TextBox 15" id="15"/>
          <p:cNvSpPr txBox="true"/>
          <p:nvPr/>
        </p:nvSpPr>
        <p:spPr>
          <a:xfrm rot="0">
            <a:off x="1371857" y="7194499"/>
            <a:ext cx="3268561" cy="202549"/>
          </a:xfrm>
          <a:prstGeom prst="rect">
            <a:avLst/>
          </a:prstGeom>
        </p:spPr>
        <p:txBody>
          <a:bodyPr anchor="t" rtlCol="false" tIns="0" lIns="0" bIns="0" rIns="0">
            <a:spAutoFit/>
          </a:bodyPr>
          <a:lstStyle/>
          <a:p>
            <a:pPr algn="l">
              <a:lnSpc>
                <a:spcPts val="1458"/>
              </a:lnSpc>
            </a:pPr>
            <a:r>
              <a:rPr lang="en-US" b="true" sz="1097" i="true">
                <a:solidFill>
                  <a:srgbClr val="000000"/>
                </a:solidFill>
                <a:latin typeface="Arial Bold Italics"/>
                <a:ea typeface="Arial Bold Italics"/>
                <a:cs typeface="Arial Bold Italics"/>
                <a:sym typeface="Arial Bold Italics"/>
              </a:rPr>
              <a:t>forconsumersanddesignersofmultimedia learning</a:t>
            </a:r>
          </a:p>
        </p:txBody>
      </p:sp>
      <p:sp>
        <p:nvSpPr>
          <p:cNvPr name="TextBox 16" id="16"/>
          <p:cNvSpPr txBox="true"/>
          <p:nvPr/>
        </p:nvSpPr>
        <p:spPr>
          <a:xfrm rot="0">
            <a:off x="5209537" y="7356424"/>
            <a:ext cx="1560700" cy="326374"/>
          </a:xfrm>
          <a:prstGeom prst="rect">
            <a:avLst/>
          </a:prstGeom>
        </p:spPr>
        <p:txBody>
          <a:bodyPr anchor="t" rtlCol="false" tIns="0" lIns="0" bIns="0" rIns="0">
            <a:spAutoFit/>
          </a:bodyPr>
          <a:lstStyle/>
          <a:p>
            <a:pPr algn="l">
              <a:lnSpc>
                <a:spcPts val="2744"/>
              </a:lnSpc>
            </a:pPr>
            <a:r>
              <a:rPr lang="en-US" b="true" sz="1097" i="true" spc="1">
                <a:solidFill>
                  <a:srgbClr val="222222"/>
                </a:solidFill>
                <a:latin typeface="Arial Bold Italics"/>
                <a:ea typeface="Arial Bold Italics"/>
                <a:cs typeface="Arial Bold Italics"/>
                <a:sym typeface="Arial Bold Italics"/>
              </a:rPr>
              <a:t>EducationalTechnology </a:t>
            </a:r>
          </a:p>
        </p:txBody>
      </p:sp>
      <p:sp>
        <p:nvSpPr>
          <p:cNvPr name="TextBox 17" id="17"/>
          <p:cNvSpPr txBox="true"/>
          <p:nvPr/>
        </p:nvSpPr>
        <p:spPr>
          <a:xfrm rot="0">
            <a:off x="914400" y="8000352"/>
            <a:ext cx="2428151" cy="616468"/>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Managing Cognitive Load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Multimedia Principle </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1200912"/>
            <a:ext cx="5651497" cy="3244720"/>
          </a:xfrm>
          <a:custGeom>
            <a:avLst/>
            <a:gdLst/>
            <a:ahLst/>
            <a:cxnLst/>
            <a:rect r="r" b="b" t="t" l="l"/>
            <a:pathLst>
              <a:path h="3244720" w="5651497">
                <a:moveTo>
                  <a:pt x="0" y="0"/>
                </a:moveTo>
                <a:lnTo>
                  <a:pt x="5651497" y="0"/>
                </a:lnTo>
                <a:lnTo>
                  <a:pt x="5651497" y="3244720"/>
                </a:lnTo>
                <a:lnTo>
                  <a:pt x="0" y="3244720"/>
                </a:lnTo>
                <a:lnTo>
                  <a:pt x="0" y="0"/>
                </a:lnTo>
                <a:close/>
              </a:path>
            </a:pathLst>
          </a:custGeom>
          <a:blipFill>
            <a:blip r:embed="rId2"/>
            <a:stretch>
              <a:fillRect l="0" t="-3" r="0" b="0"/>
            </a:stretch>
          </a:blipFill>
        </p:spPr>
      </p:sp>
      <p:sp>
        <p:nvSpPr>
          <p:cNvPr name="TextBox 3" id="3"/>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37 </a:t>
            </a:r>
          </a:p>
        </p:txBody>
      </p:sp>
      <p:sp>
        <p:nvSpPr>
          <p:cNvPr name="TextBox 4" id="4"/>
          <p:cNvSpPr txBox="true"/>
          <p:nvPr/>
        </p:nvSpPr>
        <p:spPr>
          <a:xfrm rot="0">
            <a:off x="914400" y="4533348"/>
            <a:ext cx="6050470" cy="1597543"/>
          </a:xfrm>
          <a:prstGeom prst="rect">
            <a:avLst/>
          </a:prstGeom>
        </p:spPr>
        <p:txBody>
          <a:bodyPr anchor="t" rtlCol="false" tIns="0" lIns="0" bIns="0" rIns="0">
            <a:spAutoFit/>
          </a:bodyPr>
          <a:lstStyle/>
          <a:p>
            <a:pPr algn="l">
              <a:lnSpc>
                <a:spcPts val="1455"/>
              </a:lnSpc>
            </a:pPr>
            <a:r>
              <a:rPr lang="en-US" sz="1097">
                <a:solidFill>
                  <a:srgbClr val="000000"/>
                </a:solidFill>
                <a:latin typeface="Arial"/>
                <a:ea typeface="Arial"/>
                <a:cs typeface="Arial"/>
                <a:sym typeface="Arial"/>
              </a:rPr>
              <a:t>From </a:t>
            </a:r>
            <a:r>
              <a:rPr lang="en-US" b="true" sz="1097" i="true">
                <a:solidFill>
                  <a:srgbClr val="000000"/>
                </a:solidFill>
                <a:latin typeface="Arial Bold Italics"/>
                <a:ea typeface="Arial Bold Italics"/>
                <a:cs typeface="Arial Bold Italics"/>
                <a:sym typeface="Arial Bold Italics"/>
              </a:rPr>
              <a:t>Using multimedia for e-learning: Scientific support for the split-attention principle</a:t>
            </a:r>
            <a:r>
              <a:rPr lang="en-US" sz="1097">
                <a:solidFill>
                  <a:srgbClr val="000000"/>
                </a:solidFill>
                <a:latin typeface="Arial"/>
                <a:ea typeface="Arial"/>
                <a:cs typeface="Arial"/>
                <a:sym typeface="Arial"/>
              </a:rPr>
              <a:t>, byB. Meyer, 2017, </a:t>
            </a:r>
            <a:r>
              <a:rPr lang="en-US" b="true" sz="1097" i="true">
                <a:solidFill>
                  <a:srgbClr val="000000"/>
                </a:solidFill>
                <a:latin typeface="Arial Bold Italics"/>
                <a:ea typeface="Arial Bold Italics"/>
                <a:cs typeface="Arial Bold Italics"/>
                <a:sym typeface="Arial Bold Italics"/>
              </a:rPr>
              <a:t>Journal of Computer Assisted Learning, 33</a:t>
            </a:r>
            <a:r>
              <a:rPr lang="en-US" sz="1097">
                <a:solidFill>
                  <a:srgbClr val="000000"/>
                </a:solidFill>
                <a:latin typeface="Arial"/>
                <a:ea typeface="Arial"/>
                <a:cs typeface="Arial"/>
                <a:sym typeface="Arial"/>
              </a:rPr>
              <a:t>(6), p. 557. https://doi.org/10.1111/jcal.12165. Copyright © 2017 The Authors. Published by John Wiley&amp; Sons Ltd. </a:t>
            </a:r>
          </a:p>
          <a:p>
            <a:pPr algn="l">
              <a:lnSpc>
                <a:spcPts val="2744"/>
              </a:lnSpc>
            </a:pPr>
            <a:r>
              <a:rPr lang="en-US" sz="1097" spc="1">
                <a:solidFill>
                  <a:srgbClr val="000000"/>
                </a:solidFill>
                <a:latin typeface="Arial"/>
                <a:ea typeface="Arial"/>
                <a:cs typeface="Arial"/>
                <a:sym typeface="Arial"/>
              </a:rPr>
              <a:t>Cognitive theory of multimedia learning (CTML) is a “continuing and evolving attempt to </a:t>
            </a:r>
          </a:p>
          <a:p>
            <a:pPr algn="l">
              <a:lnSpc>
                <a:spcPts val="548"/>
              </a:lnSpc>
            </a:pPr>
            <a:r>
              <a:rPr lang="en-US" sz="1097" spc="1">
                <a:solidFill>
                  <a:srgbClr val="000000"/>
                </a:solidFill>
                <a:latin typeface="Arial"/>
                <a:ea typeface="Arial"/>
                <a:cs typeface="Arial"/>
                <a:sym typeface="Arial"/>
              </a:rPr>
              <a:t>understand how meaningful learning works” (Mayer, 2024). Multimedia is the use of verbal and </a:t>
            </a:r>
          </a:p>
          <a:p>
            <a:pPr algn="l">
              <a:lnSpc>
                <a:spcPts val="2355"/>
              </a:lnSpc>
            </a:pPr>
            <a:r>
              <a:rPr lang="en-US" sz="1097" spc="1">
                <a:solidFill>
                  <a:srgbClr val="000000"/>
                </a:solidFill>
                <a:latin typeface="Arial"/>
                <a:ea typeface="Arial"/>
                <a:cs typeface="Arial"/>
                <a:sym typeface="Arial"/>
              </a:rPr>
              <a:t>visual components together to present information (Richter et al., 2016). Mayer(2005) proposed </a:t>
            </a:r>
          </a:p>
          <a:p>
            <a:pPr algn="l">
              <a:lnSpc>
                <a:spcPts val="548"/>
              </a:lnSpc>
            </a:pPr>
            <a:r>
              <a:rPr lang="en-US" sz="1097" spc="1">
                <a:solidFill>
                  <a:srgbClr val="000000"/>
                </a:solidFill>
                <a:latin typeface="Arial"/>
                <a:ea typeface="Arial"/>
                <a:cs typeface="Arial"/>
                <a:sym typeface="Arial"/>
              </a:rPr>
              <a:t>three key assumptions in multimedia learning, which Akçayir et al (2012) elaborate: </a:t>
            </a:r>
          </a:p>
        </p:txBody>
      </p:sp>
      <p:sp>
        <p:nvSpPr>
          <p:cNvPr name="TextBox 5" id="5"/>
          <p:cNvSpPr txBox="true"/>
          <p:nvPr/>
        </p:nvSpPr>
        <p:spPr>
          <a:xfrm rot="0">
            <a:off x="1143000" y="6091018"/>
            <a:ext cx="5609177"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Dual-channel – Information can be presented and learned through two key channels: </a:t>
            </a:r>
          </a:p>
        </p:txBody>
      </p:sp>
      <p:sp>
        <p:nvSpPr>
          <p:cNvPr name="TextBox 6" id="6"/>
          <p:cNvSpPr txBox="true"/>
          <p:nvPr/>
        </p:nvSpPr>
        <p:spPr>
          <a:xfrm rot="0">
            <a:off x="1371857" y="6485734"/>
            <a:ext cx="1433913"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visually and auditorily. </a:t>
            </a:r>
          </a:p>
        </p:txBody>
      </p:sp>
      <p:sp>
        <p:nvSpPr>
          <p:cNvPr name="TextBox 7" id="7"/>
          <p:cNvSpPr txBox="true"/>
          <p:nvPr/>
        </p:nvSpPr>
        <p:spPr>
          <a:xfrm rot="0">
            <a:off x="1143000" y="6498688"/>
            <a:ext cx="5659507" cy="288274"/>
          </a:xfrm>
          <a:prstGeom prst="rect">
            <a:avLst/>
          </a:prstGeom>
        </p:spPr>
        <p:txBody>
          <a:bodyPr anchor="t" rtlCol="false" tIns="0" lIns="0" bIns="0" rIns="0">
            <a:spAutoFit/>
          </a:bodyPr>
          <a:lstStyle/>
          <a:p>
            <a:pPr algn="l">
              <a:lnSpc>
                <a:spcPts val="2355"/>
              </a:lnSpc>
            </a:pPr>
            <a:r>
              <a:rPr lang="en-US" sz="1097" spc="1">
                <a:solidFill>
                  <a:srgbClr val="000000"/>
                </a:solidFill>
                <a:latin typeface="Arial"/>
                <a:ea typeface="Arial"/>
                <a:cs typeface="Arial"/>
                <a:sym typeface="Arial"/>
              </a:rPr>
              <a:t>2. Limited Capacity – Each channel has limited capacity for processing at a given period </a:t>
            </a:r>
          </a:p>
        </p:txBody>
      </p:sp>
      <p:sp>
        <p:nvSpPr>
          <p:cNvPr name="TextBox 8" id="8"/>
          <p:cNvSpPr txBox="true"/>
          <p:nvPr/>
        </p:nvSpPr>
        <p:spPr>
          <a:xfrm rot="0">
            <a:off x="1371857" y="6855304"/>
            <a:ext cx="1353855" cy="116824"/>
          </a:xfrm>
          <a:prstGeom prst="rect">
            <a:avLst/>
          </a:prstGeom>
        </p:spPr>
        <p:txBody>
          <a:bodyPr anchor="t" rtlCol="false" tIns="0" lIns="0" bIns="0" rIns="0">
            <a:spAutoFit/>
          </a:bodyPr>
          <a:lstStyle/>
          <a:p>
            <a:pPr algn="l">
              <a:lnSpc>
                <a:spcPts val="561"/>
              </a:lnSpc>
            </a:pPr>
            <a:r>
              <a:rPr lang="en-US" sz="1097" spc="1">
                <a:solidFill>
                  <a:srgbClr val="000000"/>
                </a:solidFill>
                <a:latin typeface="Arial"/>
                <a:ea typeface="Arial"/>
                <a:cs typeface="Arial"/>
                <a:sym typeface="Arial"/>
              </a:rPr>
              <a:t>(aka, cognitive load). </a:t>
            </a:r>
          </a:p>
        </p:txBody>
      </p:sp>
      <p:sp>
        <p:nvSpPr>
          <p:cNvPr name="TextBox 9" id="9"/>
          <p:cNvSpPr txBox="true"/>
          <p:nvPr/>
        </p:nvSpPr>
        <p:spPr>
          <a:xfrm rot="0">
            <a:off x="1143000" y="6868258"/>
            <a:ext cx="4502972" cy="288274"/>
          </a:xfrm>
          <a:prstGeom prst="rect">
            <a:avLst/>
          </a:prstGeom>
        </p:spPr>
        <p:txBody>
          <a:bodyPr anchor="t" rtlCol="false" tIns="0" lIns="0" bIns="0" rIns="0">
            <a:spAutoFit/>
          </a:bodyPr>
          <a:lstStyle/>
          <a:p>
            <a:pPr algn="l">
              <a:lnSpc>
                <a:spcPts val="2343"/>
              </a:lnSpc>
            </a:pPr>
            <a:r>
              <a:rPr lang="en-US" sz="1097" spc="1">
                <a:solidFill>
                  <a:srgbClr val="000000"/>
                </a:solidFill>
                <a:latin typeface="Arial"/>
                <a:ea typeface="Arial"/>
                <a:cs typeface="Arial"/>
                <a:sym typeface="Arial"/>
              </a:rPr>
              <a:t>3. Active Processing – The learner actively joins the learning process. </a:t>
            </a:r>
          </a:p>
        </p:txBody>
      </p:sp>
      <p:sp>
        <p:nvSpPr>
          <p:cNvPr name="TextBox 10" id="10"/>
          <p:cNvSpPr txBox="true"/>
          <p:nvPr/>
        </p:nvSpPr>
        <p:spPr>
          <a:xfrm rot="0">
            <a:off x="1600457" y="7224112"/>
            <a:ext cx="5389797" cy="486394"/>
          </a:xfrm>
          <a:prstGeom prst="rect">
            <a:avLst/>
          </a:prstGeom>
        </p:spPr>
        <p:txBody>
          <a:bodyPr anchor="t" rtlCol="false" tIns="0" lIns="0" bIns="0" rIns="0">
            <a:spAutoFit/>
          </a:bodyPr>
          <a:lstStyle/>
          <a:p>
            <a:pPr algn="l">
              <a:lnSpc>
                <a:spcPts val="561"/>
              </a:lnSpc>
            </a:pPr>
            <a:r>
              <a:rPr lang="en-US" sz="1097" spc="1">
                <a:solidFill>
                  <a:srgbClr val="000000"/>
                </a:solidFill>
                <a:latin typeface="Arial"/>
                <a:ea typeface="Arial"/>
                <a:cs typeface="Arial"/>
                <a:sym typeface="Arial"/>
              </a:rPr>
              <a:t>a. The learner “selects” visual and auditory information via eyes and ears, </a:t>
            </a:r>
          </a:p>
          <a:p>
            <a:pPr algn="l">
              <a:lnSpc>
                <a:spcPts val="2355"/>
              </a:lnSpc>
            </a:pPr>
            <a:r>
              <a:rPr lang="en-US" sz="1097" spc="1">
                <a:solidFill>
                  <a:srgbClr val="000000"/>
                </a:solidFill>
                <a:latin typeface="Arial"/>
                <a:ea typeface="Arial"/>
                <a:cs typeface="Arial"/>
                <a:sym typeface="Arial"/>
              </a:rPr>
              <a:t>b. the “selected” information is processed into “mental interpretations,” and </a:t>
            </a:r>
          </a:p>
          <a:p>
            <a:pPr algn="l">
              <a:lnSpc>
                <a:spcPts val="548"/>
              </a:lnSpc>
            </a:pPr>
            <a:r>
              <a:rPr lang="en-US" sz="1097" spc="1">
                <a:solidFill>
                  <a:srgbClr val="000000"/>
                </a:solidFill>
                <a:latin typeface="Arial"/>
                <a:ea typeface="Arial"/>
                <a:cs typeface="Arial"/>
                <a:sym typeface="Arial"/>
              </a:rPr>
              <a:t>c. finally, the information is integrated into pre-existing knowledge from the learner’s </a:t>
            </a:r>
          </a:p>
        </p:txBody>
      </p:sp>
      <p:sp>
        <p:nvSpPr>
          <p:cNvPr name="TextBox 11" id="11"/>
          <p:cNvSpPr txBox="true"/>
          <p:nvPr/>
        </p:nvSpPr>
        <p:spPr>
          <a:xfrm rot="0">
            <a:off x="1829057" y="7607398"/>
            <a:ext cx="1234164" cy="288274"/>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long-term memory. </a:t>
            </a:r>
          </a:p>
        </p:txBody>
      </p:sp>
      <p:sp>
        <p:nvSpPr>
          <p:cNvPr name="TextBox 12" id="12"/>
          <p:cNvSpPr txBox="true"/>
          <p:nvPr/>
        </p:nvSpPr>
        <p:spPr>
          <a:xfrm rot="0">
            <a:off x="1371857" y="7963252"/>
            <a:ext cx="1782118"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(Akçayir and Akçayir, 2012) </a:t>
            </a:r>
          </a:p>
        </p:txBody>
      </p:sp>
      <p:sp>
        <p:nvSpPr>
          <p:cNvPr name="TextBox 13" id="13"/>
          <p:cNvSpPr txBox="true"/>
          <p:nvPr/>
        </p:nvSpPr>
        <p:spPr>
          <a:xfrm rot="0">
            <a:off x="914400" y="8040214"/>
            <a:ext cx="5497058"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To limit extraneous cognitive load, Mayer and Jackson (2005) proposed five principles: </a:t>
            </a:r>
          </a:p>
        </p:txBody>
      </p:sp>
      <p:sp>
        <p:nvSpPr>
          <p:cNvPr name="TextBox 14" id="14"/>
          <p:cNvSpPr txBox="true"/>
          <p:nvPr/>
        </p:nvSpPr>
        <p:spPr>
          <a:xfrm rot="0">
            <a:off x="1143000" y="8421976"/>
            <a:ext cx="5642124" cy="600951"/>
          </a:xfrm>
          <a:prstGeom prst="rect">
            <a:avLst/>
          </a:prstGeom>
        </p:spPr>
        <p:txBody>
          <a:bodyPr anchor="t" rtlCol="false" tIns="0" lIns="0" bIns="0" rIns="0">
            <a:spAutoFit/>
          </a:bodyPr>
          <a:lstStyle/>
          <a:p>
            <a:pPr algn="l">
              <a:lnSpc>
                <a:spcPts val="1766"/>
              </a:lnSpc>
            </a:pPr>
            <a:r>
              <a:rPr lang="en-US" sz="1097" spc="1">
                <a:solidFill>
                  <a:srgbClr val="000000"/>
                </a:solidFill>
                <a:latin typeface="Arial"/>
                <a:ea typeface="Arial"/>
                <a:cs typeface="Arial"/>
                <a:sym typeface="Arial"/>
              </a:rPr>
              <a:t>1. Coherence – Avoid irrelevant information, even if it is interesting. </a:t>
            </a:r>
          </a:p>
          <a:p>
            <a:pPr algn="l">
              <a:lnSpc>
                <a:spcPts val="1140"/>
              </a:lnSpc>
            </a:pPr>
            <a:r>
              <a:rPr lang="en-US" sz="1097" spc="1">
                <a:solidFill>
                  <a:srgbClr val="000000"/>
                </a:solidFill>
                <a:latin typeface="Arial"/>
                <a:ea typeface="Arial"/>
                <a:cs typeface="Arial"/>
                <a:sym typeface="Arial"/>
              </a:rPr>
              <a:t>2. Signaling – Use cues (arrows, highlights, circles, etc) within learning materials to help </a:t>
            </a:r>
          </a:p>
          <a:p>
            <a:pPr algn="l">
              <a:lnSpc>
                <a:spcPts val="1775"/>
              </a:lnSpc>
            </a:pPr>
            <a:r>
              <a:rPr lang="en-US" sz="1097" spc="1">
                <a:solidFill>
                  <a:srgbClr val="000000"/>
                </a:solidFill>
                <a:latin typeface="Arial"/>
                <a:ea typeface="Arial"/>
                <a:cs typeface="Arial"/>
                <a:sym typeface="Arial"/>
              </a:rPr>
              <a:t>learners efficiently identify and pay attention to the essential parts of the materials </a:t>
            </a:r>
          </a:p>
        </p:txBody>
      </p:sp>
      <p:sp>
        <p:nvSpPr>
          <p:cNvPr name="TextBox 15" id="15"/>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38 </a:t>
            </a:r>
          </a:p>
        </p:txBody>
      </p:sp>
      <p:sp>
        <p:nvSpPr>
          <p:cNvPr name="TextBox 3" id="3"/>
          <p:cNvSpPr txBox="true"/>
          <p:nvPr/>
        </p:nvSpPr>
        <p:spPr>
          <a:xfrm rot="0">
            <a:off x="914400" y="6331429"/>
            <a:ext cx="6011580" cy="386953"/>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I will examine signaling and segmenting in more detail in the following sections. Here are some of the other principles that will apply to adult training, learning, and development: </a:t>
            </a:r>
          </a:p>
        </p:txBody>
      </p:sp>
      <p:sp>
        <p:nvSpPr>
          <p:cNvPr name="TextBox 4" id="4"/>
          <p:cNvSpPr txBox="true"/>
          <p:nvPr/>
        </p:nvSpPr>
        <p:spPr>
          <a:xfrm rot="0">
            <a:off x="1143000" y="6630819"/>
            <a:ext cx="65141" cy="316592"/>
          </a:xfrm>
          <a:prstGeom prst="rect">
            <a:avLst/>
          </a:prstGeom>
        </p:spPr>
        <p:txBody>
          <a:bodyPr anchor="t" rtlCol="false" tIns="0" lIns="0" bIns="0" rIns="0">
            <a:spAutoFit/>
          </a:bodyPr>
          <a:lstStyle/>
          <a:p>
            <a:pPr algn="l">
              <a:lnSpc>
                <a:spcPts val="2744"/>
              </a:lnSpc>
            </a:pPr>
            <a:r>
              <a:rPr lang="en-US" sz="1097">
                <a:solidFill>
                  <a:srgbClr val="000000"/>
                </a:solidFill>
                <a:latin typeface="Arimo"/>
                <a:ea typeface="Arimo"/>
                <a:cs typeface="Arimo"/>
                <a:sym typeface="Arimo"/>
              </a:rPr>
              <a:t>▪</a:t>
            </a:r>
          </a:p>
        </p:txBody>
      </p:sp>
      <p:sp>
        <p:nvSpPr>
          <p:cNvPr name="TextBox 5" id="5"/>
          <p:cNvSpPr txBox="true"/>
          <p:nvPr/>
        </p:nvSpPr>
        <p:spPr>
          <a:xfrm rot="0">
            <a:off x="1207008" y="6888070"/>
            <a:ext cx="39538"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 </a:t>
            </a:r>
          </a:p>
        </p:txBody>
      </p:sp>
      <p:sp>
        <p:nvSpPr>
          <p:cNvPr name="TextBox 6" id="6"/>
          <p:cNvSpPr txBox="true"/>
          <p:nvPr/>
        </p:nvSpPr>
        <p:spPr>
          <a:xfrm rot="0">
            <a:off x="1371857" y="6888070"/>
            <a:ext cx="5623760" cy="2149335"/>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Dual-channel – Volunteer and staff training modules include pictures combined with </a:t>
            </a:r>
          </a:p>
          <a:p>
            <a:pPr algn="l">
              <a:lnSpc>
                <a:spcPts val="2355"/>
              </a:lnSpc>
            </a:pPr>
            <a:r>
              <a:rPr lang="en-US" sz="1097" spc="1">
                <a:solidFill>
                  <a:srgbClr val="000000"/>
                </a:solidFill>
                <a:latin typeface="Arial"/>
                <a:ea typeface="Arial"/>
                <a:cs typeface="Arial"/>
                <a:sym typeface="Arial"/>
              </a:rPr>
              <a:t>narration. </a:t>
            </a:r>
          </a:p>
          <a:p>
            <a:pPr algn="l">
              <a:lnSpc>
                <a:spcPts val="554"/>
              </a:lnSpc>
            </a:pPr>
            <a:r>
              <a:rPr lang="en-US" sz="1097" spc="1">
                <a:solidFill>
                  <a:srgbClr val="000000"/>
                </a:solidFill>
                <a:latin typeface="Arial"/>
                <a:ea typeface="Arial"/>
                <a:cs typeface="Arial"/>
                <a:sym typeface="Arial"/>
              </a:rPr>
              <a:t>Limited Capacity – Onboarding modules will feature a limited number of key pieces of </a:t>
            </a:r>
          </a:p>
          <a:p>
            <a:pPr algn="l">
              <a:lnSpc>
                <a:spcPts val="2355"/>
              </a:lnSpc>
            </a:pPr>
            <a:r>
              <a:rPr lang="en-US" sz="1097" spc="1">
                <a:solidFill>
                  <a:srgbClr val="000000"/>
                </a:solidFill>
                <a:latin typeface="Arial"/>
                <a:ea typeface="Arial"/>
                <a:cs typeface="Arial"/>
                <a:sym typeface="Arial"/>
              </a:rPr>
              <a:t>information. For consistency, each module focuses on only 3-4 pieces of key </a:t>
            </a:r>
          </a:p>
          <a:p>
            <a:pPr algn="l">
              <a:lnSpc>
                <a:spcPts val="561"/>
              </a:lnSpc>
            </a:pPr>
            <a:r>
              <a:rPr lang="en-US" sz="1097" spc="1">
                <a:solidFill>
                  <a:srgbClr val="000000"/>
                </a:solidFill>
                <a:latin typeface="Arial"/>
                <a:ea typeface="Arial"/>
                <a:cs typeface="Arial"/>
                <a:sym typeface="Arial"/>
              </a:rPr>
              <a:t>information. Active Learning – Learners will have the opportunity to engage in discussions, practices, </a:t>
            </a:r>
          </a:p>
          <a:p>
            <a:pPr algn="l">
              <a:lnSpc>
                <a:spcPts val="2355"/>
              </a:lnSpc>
            </a:pPr>
            <a:r>
              <a:rPr lang="en-US" sz="1097">
                <a:solidFill>
                  <a:srgbClr val="000000"/>
                </a:solidFill>
                <a:latin typeface="Arial"/>
                <a:ea typeface="Arial"/>
                <a:cs typeface="Arial"/>
                <a:sym typeface="Arial"/>
              </a:rPr>
              <a:t>etc. </a:t>
            </a:r>
          </a:p>
          <a:p>
            <a:pPr algn="l">
              <a:lnSpc>
                <a:spcPts val="554"/>
              </a:lnSpc>
            </a:pPr>
            <a:r>
              <a:rPr lang="en-US" sz="1097" spc="1">
                <a:solidFill>
                  <a:srgbClr val="000000"/>
                </a:solidFill>
                <a:latin typeface="Arial"/>
                <a:ea typeface="Arial"/>
                <a:cs typeface="Arial"/>
                <a:sym typeface="Arial"/>
              </a:rPr>
              <a:t>Coherence – Standardized information emails can be sent out to new volunteers that are </a:t>
            </a:r>
          </a:p>
          <a:p>
            <a:pPr algn="l">
              <a:lnSpc>
                <a:spcPts val="2355"/>
              </a:lnSpc>
            </a:pPr>
            <a:r>
              <a:rPr lang="en-US" sz="1097" spc="1">
                <a:solidFill>
                  <a:srgbClr val="000000"/>
                </a:solidFill>
                <a:latin typeface="Arial"/>
                <a:ea typeface="Arial"/>
                <a:cs typeface="Arial"/>
                <a:sym typeface="Arial"/>
              </a:rPr>
              <a:t>designed to keep information clear and not overwhelming. </a:t>
            </a:r>
          </a:p>
          <a:p>
            <a:pPr algn="l">
              <a:lnSpc>
                <a:spcPts val="554"/>
              </a:lnSpc>
            </a:pPr>
            <a:r>
              <a:rPr lang="en-US" sz="1097" spc="1">
                <a:solidFill>
                  <a:srgbClr val="000000"/>
                </a:solidFill>
                <a:latin typeface="Arial"/>
                <a:ea typeface="Arial"/>
                <a:cs typeface="Arial"/>
                <a:sym typeface="Arial"/>
              </a:rPr>
              <a:t>Redundancy- Online modules will not combine the use of text captions with narration. </a:t>
            </a:r>
          </a:p>
          <a:p>
            <a:pPr algn="l">
              <a:lnSpc>
                <a:spcPts val="2358"/>
              </a:lnSpc>
            </a:pPr>
            <a:r>
              <a:rPr lang="en-US" sz="1097" spc="1">
                <a:solidFill>
                  <a:srgbClr val="000000"/>
                </a:solidFill>
                <a:latin typeface="Arial"/>
                <a:ea typeface="Arial"/>
                <a:cs typeface="Arial"/>
                <a:sym typeface="Arial"/>
              </a:rPr>
              <a:t>Learners have the choice of spoken or text, but will not be provide both at the same </a:t>
            </a:r>
          </a:p>
          <a:p>
            <a:pPr algn="l">
              <a:lnSpc>
                <a:spcPts val="556"/>
              </a:lnSpc>
            </a:pPr>
            <a:r>
              <a:rPr lang="en-US" sz="1097" spc="1">
                <a:solidFill>
                  <a:srgbClr val="000000"/>
                </a:solidFill>
                <a:latin typeface="Arial"/>
                <a:ea typeface="Arial"/>
                <a:cs typeface="Arial"/>
                <a:sym typeface="Arial"/>
              </a:rPr>
              <a:t>time, to reduce cognitive load and distraction. </a:t>
            </a:r>
          </a:p>
        </p:txBody>
      </p:sp>
      <p:sp>
        <p:nvSpPr>
          <p:cNvPr name="TextBox 7" id="7"/>
          <p:cNvSpPr txBox="true"/>
          <p:nvPr/>
        </p:nvSpPr>
        <p:spPr>
          <a:xfrm rot="0">
            <a:off x="1143000" y="7209939"/>
            <a:ext cx="65141" cy="107042"/>
          </a:xfrm>
          <a:prstGeom prst="rect">
            <a:avLst/>
          </a:prstGeom>
        </p:spPr>
        <p:txBody>
          <a:bodyPr anchor="t" rtlCol="false" tIns="0" lIns="0" bIns="0" rIns="0">
            <a:spAutoFit/>
          </a:bodyPr>
          <a:lstStyle/>
          <a:p>
            <a:pPr algn="l">
              <a:lnSpc>
                <a:spcPts val="554"/>
              </a:lnSpc>
            </a:pPr>
            <a:r>
              <a:rPr lang="en-US" sz="1097">
                <a:solidFill>
                  <a:srgbClr val="000000"/>
                </a:solidFill>
                <a:latin typeface="Arimo"/>
                <a:ea typeface="Arimo"/>
                <a:cs typeface="Arimo"/>
                <a:sym typeface="Arimo"/>
              </a:rPr>
              <a:t>▪</a:t>
            </a:r>
          </a:p>
        </p:txBody>
      </p:sp>
      <p:sp>
        <p:nvSpPr>
          <p:cNvPr name="TextBox 8" id="8"/>
          <p:cNvSpPr txBox="true"/>
          <p:nvPr/>
        </p:nvSpPr>
        <p:spPr>
          <a:xfrm rot="0">
            <a:off x="1207008" y="7257640"/>
            <a:ext cx="39538" cy="116824"/>
          </a:xfrm>
          <a:prstGeom prst="rect">
            <a:avLst/>
          </a:prstGeom>
        </p:spPr>
        <p:txBody>
          <a:bodyPr anchor="t" rtlCol="false" tIns="0" lIns="0" bIns="0" rIns="0">
            <a:spAutoFit/>
          </a:bodyPr>
          <a:lstStyle/>
          <a:p>
            <a:pPr algn="l">
              <a:lnSpc>
                <a:spcPts val="554"/>
              </a:lnSpc>
            </a:pPr>
            <a:r>
              <a:rPr lang="en-US" sz="1097" spc="1">
                <a:solidFill>
                  <a:srgbClr val="000000"/>
                </a:solidFill>
                <a:latin typeface="Arial"/>
                <a:ea typeface="Arial"/>
                <a:cs typeface="Arial"/>
                <a:sym typeface="Arial"/>
              </a:rPr>
              <a:t> </a:t>
            </a:r>
          </a:p>
        </p:txBody>
      </p:sp>
      <p:sp>
        <p:nvSpPr>
          <p:cNvPr name="TextBox 9" id="9"/>
          <p:cNvSpPr txBox="true"/>
          <p:nvPr/>
        </p:nvSpPr>
        <p:spPr>
          <a:xfrm rot="0">
            <a:off x="1143000" y="7592463"/>
            <a:ext cx="65141" cy="278492"/>
          </a:xfrm>
          <a:prstGeom prst="rect">
            <a:avLst/>
          </a:prstGeom>
        </p:spPr>
        <p:txBody>
          <a:bodyPr anchor="t" rtlCol="false" tIns="0" lIns="0" bIns="0" rIns="0">
            <a:spAutoFit/>
          </a:bodyPr>
          <a:lstStyle/>
          <a:p>
            <a:pPr algn="l">
              <a:lnSpc>
                <a:spcPts val="2343"/>
              </a:lnSpc>
            </a:pPr>
            <a:r>
              <a:rPr lang="en-US" sz="1097">
                <a:solidFill>
                  <a:srgbClr val="000000"/>
                </a:solidFill>
                <a:latin typeface="Arimo"/>
                <a:ea typeface="Arimo"/>
                <a:cs typeface="Arimo"/>
                <a:sym typeface="Arimo"/>
              </a:rPr>
              <a:t>▪</a:t>
            </a:r>
          </a:p>
        </p:txBody>
      </p:sp>
      <p:sp>
        <p:nvSpPr>
          <p:cNvPr name="TextBox 10" id="10"/>
          <p:cNvSpPr txBox="true"/>
          <p:nvPr/>
        </p:nvSpPr>
        <p:spPr>
          <a:xfrm rot="0">
            <a:off x="1207008" y="7811614"/>
            <a:ext cx="39538"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 </a:t>
            </a:r>
          </a:p>
        </p:txBody>
      </p:sp>
      <p:sp>
        <p:nvSpPr>
          <p:cNvPr name="TextBox 11" id="11"/>
          <p:cNvSpPr txBox="true"/>
          <p:nvPr/>
        </p:nvSpPr>
        <p:spPr>
          <a:xfrm rot="0">
            <a:off x="1143000" y="8133483"/>
            <a:ext cx="65141" cy="107042"/>
          </a:xfrm>
          <a:prstGeom prst="rect">
            <a:avLst/>
          </a:prstGeom>
        </p:spPr>
        <p:txBody>
          <a:bodyPr anchor="t" rtlCol="false" tIns="0" lIns="0" bIns="0" rIns="0">
            <a:spAutoFit/>
          </a:bodyPr>
          <a:lstStyle/>
          <a:p>
            <a:pPr algn="l">
              <a:lnSpc>
                <a:spcPts val="554"/>
              </a:lnSpc>
            </a:pPr>
            <a:r>
              <a:rPr lang="en-US" sz="1097">
                <a:solidFill>
                  <a:srgbClr val="000000"/>
                </a:solidFill>
                <a:latin typeface="Arimo"/>
                <a:ea typeface="Arimo"/>
                <a:cs typeface="Arimo"/>
                <a:sym typeface="Arimo"/>
              </a:rPr>
              <a:t>▪</a:t>
            </a:r>
          </a:p>
        </p:txBody>
      </p:sp>
      <p:sp>
        <p:nvSpPr>
          <p:cNvPr name="TextBox 12" id="12"/>
          <p:cNvSpPr txBox="true"/>
          <p:nvPr/>
        </p:nvSpPr>
        <p:spPr>
          <a:xfrm rot="0">
            <a:off x="1207008" y="8181184"/>
            <a:ext cx="39538" cy="116824"/>
          </a:xfrm>
          <a:prstGeom prst="rect">
            <a:avLst/>
          </a:prstGeom>
        </p:spPr>
        <p:txBody>
          <a:bodyPr anchor="t" rtlCol="false" tIns="0" lIns="0" bIns="0" rIns="0">
            <a:spAutoFit/>
          </a:bodyPr>
          <a:lstStyle/>
          <a:p>
            <a:pPr algn="l">
              <a:lnSpc>
                <a:spcPts val="554"/>
              </a:lnSpc>
            </a:pPr>
            <a:r>
              <a:rPr lang="en-US" sz="1097" spc="1">
                <a:solidFill>
                  <a:srgbClr val="000000"/>
                </a:solidFill>
                <a:latin typeface="Arial"/>
                <a:ea typeface="Arial"/>
                <a:cs typeface="Arial"/>
                <a:sym typeface="Arial"/>
              </a:rPr>
              <a:t> </a:t>
            </a:r>
          </a:p>
        </p:txBody>
      </p:sp>
      <p:sp>
        <p:nvSpPr>
          <p:cNvPr name="TextBox 13" id="13"/>
          <p:cNvSpPr txBox="true"/>
          <p:nvPr/>
        </p:nvSpPr>
        <p:spPr>
          <a:xfrm rot="0">
            <a:off x="1143000" y="8503053"/>
            <a:ext cx="65141" cy="107042"/>
          </a:xfrm>
          <a:prstGeom prst="rect">
            <a:avLst/>
          </a:prstGeom>
        </p:spPr>
        <p:txBody>
          <a:bodyPr anchor="t" rtlCol="false" tIns="0" lIns="0" bIns="0" rIns="0">
            <a:spAutoFit/>
          </a:bodyPr>
          <a:lstStyle/>
          <a:p>
            <a:pPr algn="l">
              <a:lnSpc>
                <a:spcPts val="554"/>
              </a:lnSpc>
            </a:pPr>
            <a:r>
              <a:rPr lang="en-US" sz="1097">
                <a:solidFill>
                  <a:srgbClr val="000000"/>
                </a:solidFill>
                <a:latin typeface="Arimo"/>
                <a:ea typeface="Arimo"/>
                <a:cs typeface="Arimo"/>
                <a:sym typeface="Arimo"/>
              </a:rPr>
              <a:t>▪</a:t>
            </a:r>
          </a:p>
        </p:txBody>
      </p:sp>
      <p:sp>
        <p:nvSpPr>
          <p:cNvPr name="TextBox 14" id="14"/>
          <p:cNvSpPr txBox="true"/>
          <p:nvPr/>
        </p:nvSpPr>
        <p:spPr>
          <a:xfrm rot="0">
            <a:off x="1207008" y="8550754"/>
            <a:ext cx="39538" cy="116824"/>
          </a:xfrm>
          <a:prstGeom prst="rect">
            <a:avLst/>
          </a:prstGeom>
        </p:spPr>
        <p:txBody>
          <a:bodyPr anchor="t" rtlCol="false" tIns="0" lIns="0" bIns="0" rIns="0">
            <a:spAutoFit/>
          </a:bodyPr>
          <a:lstStyle/>
          <a:p>
            <a:pPr algn="l">
              <a:lnSpc>
                <a:spcPts val="554"/>
              </a:lnSpc>
            </a:pPr>
            <a:r>
              <a:rPr lang="en-US" sz="1097" spc="1">
                <a:solidFill>
                  <a:srgbClr val="000000"/>
                </a:solidFill>
                <a:latin typeface="Arial"/>
                <a:ea typeface="Arial"/>
                <a:cs typeface="Arial"/>
                <a:sym typeface="Arial"/>
              </a:rPr>
              <a:t> </a:t>
            </a:r>
          </a:p>
        </p:txBody>
      </p:sp>
      <p:sp>
        <p:nvSpPr>
          <p:cNvPr name="TextBox 15" id="15"/>
          <p:cNvSpPr txBox="true"/>
          <p:nvPr/>
        </p:nvSpPr>
        <p:spPr>
          <a:xfrm rot="0">
            <a:off x="1143000" y="876529"/>
            <a:ext cx="5026828" cy="20254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3. Redundancy – Learning is more effective with animation/narration than with </a:t>
            </a:r>
          </a:p>
        </p:txBody>
      </p:sp>
      <p:sp>
        <p:nvSpPr>
          <p:cNvPr name="TextBox 16" id="16"/>
          <p:cNvSpPr txBox="true"/>
          <p:nvPr/>
        </p:nvSpPr>
        <p:spPr>
          <a:xfrm rot="0">
            <a:off x="1371857" y="1060933"/>
            <a:ext cx="4894221" cy="387715"/>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animation/narration/captions, since the addition of the third contend becomes “distracting.” </a:t>
            </a:r>
          </a:p>
        </p:txBody>
      </p:sp>
      <p:sp>
        <p:nvSpPr>
          <p:cNvPr name="TextBox 17" id="17"/>
          <p:cNvSpPr txBox="true"/>
          <p:nvPr/>
        </p:nvSpPr>
        <p:spPr>
          <a:xfrm rot="0">
            <a:off x="1143000" y="1430503"/>
            <a:ext cx="5842416" cy="387972"/>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4. Spatial Contiguity – Visuals and Text should be placed close together for better learning. 5. Temporal Contiguity – Narration should be timed and incorporated to play along with </a:t>
            </a:r>
          </a:p>
        </p:txBody>
      </p:sp>
      <p:sp>
        <p:nvSpPr>
          <p:cNvPr name="TextBox 18" id="18"/>
          <p:cNvSpPr txBox="true"/>
          <p:nvPr/>
        </p:nvSpPr>
        <p:spPr>
          <a:xfrm rot="0">
            <a:off x="1371857" y="1800330"/>
            <a:ext cx="3556816" cy="489061"/>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animations, and not played after or before the narration. </a:t>
            </a:r>
          </a:p>
          <a:p>
            <a:pPr algn="l">
              <a:lnSpc>
                <a:spcPts val="2744"/>
              </a:lnSpc>
            </a:pPr>
            <a:r>
              <a:rPr lang="en-US" sz="1097" spc="1">
                <a:solidFill>
                  <a:srgbClr val="000000"/>
                </a:solidFill>
                <a:latin typeface="Arial"/>
                <a:ea typeface="Arial"/>
                <a:cs typeface="Arial"/>
                <a:sym typeface="Arial"/>
              </a:rPr>
              <a:t>(Mayer and Jackson, 2005) </a:t>
            </a:r>
          </a:p>
        </p:txBody>
      </p:sp>
      <p:sp>
        <p:nvSpPr>
          <p:cNvPr name="TextBox 19" id="19"/>
          <p:cNvSpPr txBox="true"/>
          <p:nvPr/>
        </p:nvSpPr>
        <p:spPr>
          <a:xfrm rot="0">
            <a:off x="914400" y="2344779"/>
            <a:ext cx="4839519" cy="231124"/>
          </a:xfrm>
          <a:prstGeom prst="rect">
            <a:avLst/>
          </a:prstGeom>
        </p:spPr>
        <p:txBody>
          <a:bodyPr anchor="t" rtlCol="false" tIns="0" lIns="0" bIns="0" rIns="0">
            <a:spAutoFit/>
          </a:bodyPr>
          <a:lstStyle/>
          <a:p>
            <a:pPr algn="l">
              <a:lnSpc>
                <a:spcPts val="1766"/>
              </a:lnSpc>
            </a:pPr>
            <a:r>
              <a:rPr lang="en-US" sz="1097" spc="1">
                <a:solidFill>
                  <a:srgbClr val="000000"/>
                </a:solidFill>
                <a:latin typeface="Arial"/>
                <a:ea typeface="Arial"/>
                <a:cs typeface="Arial"/>
                <a:sym typeface="Arial"/>
              </a:rPr>
              <a:t>Akçayir et al (2012) detail three principles to manage intrinsic cognitive load, </a:t>
            </a:r>
          </a:p>
        </p:txBody>
      </p:sp>
      <p:sp>
        <p:nvSpPr>
          <p:cNvPr name="TextBox 20" id="20"/>
          <p:cNvSpPr txBox="true"/>
          <p:nvPr/>
        </p:nvSpPr>
        <p:spPr>
          <a:xfrm rot="0">
            <a:off x="1143000" y="2536041"/>
            <a:ext cx="5491877"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Segmenting – Present information and materials in “smaller portions” and allow the </a:t>
            </a:r>
          </a:p>
        </p:txBody>
      </p:sp>
      <p:sp>
        <p:nvSpPr>
          <p:cNvPr name="TextBox 21" id="21"/>
          <p:cNvSpPr txBox="true"/>
          <p:nvPr/>
        </p:nvSpPr>
        <p:spPr>
          <a:xfrm rot="0">
            <a:off x="1371857" y="2929995"/>
            <a:ext cx="2795892"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learner to “control the speed of multimedia.” </a:t>
            </a:r>
          </a:p>
        </p:txBody>
      </p:sp>
      <p:sp>
        <p:nvSpPr>
          <p:cNvPr name="TextBox 22" id="22"/>
          <p:cNvSpPr txBox="true"/>
          <p:nvPr/>
        </p:nvSpPr>
        <p:spPr>
          <a:xfrm rot="0">
            <a:off x="1143000" y="2942949"/>
            <a:ext cx="5508260" cy="288274"/>
          </a:xfrm>
          <a:prstGeom prst="rect">
            <a:avLst/>
          </a:prstGeom>
        </p:spPr>
        <p:txBody>
          <a:bodyPr anchor="t" rtlCol="false" tIns="0" lIns="0" bIns="0" rIns="0">
            <a:spAutoFit/>
          </a:bodyPr>
          <a:lstStyle/>
          <a:p>
            <a:pPr algn="l">
              <a:lnSpc>
                <a:spcPts val="2355"/>
              </a:lnSpc>
            </a:pPr>
            <a:r>
              <a:rPr lang="en-US" sz="1097" spc="1">
                <a:solidFill>
                  <a:srgbClr val="000000"/>
                </a:solidFill>
                <a:latin typeface="Arial"/>
                <a:ea typeface="Arial"/>
                <a:cs typeface="Arial"/>
                <a:sym typeface="Arial"/>
              </a:rPr>
              <a:t>2. Pre-Training – Provide key concepts, skills, characteristics, vocabulary, etc. prior to </a:t>
            </a:r>
          </a:p>
        </p:txBody>
      </p:sp>
      <p:sp>
        <p:nvSpPr>
          <p:cNvPr name="TextBox 23" id="23"/>
          <p:cNvSpPr txBox="true"/>
          <p:nvPr/>
        </p:nvSpPr>
        <p:spPr>
          <a:xfrm rot="0">
            <a:off x="1371857" y="3299565"/>
            <a:ext cx="585940" cy="116824"/>
          </a:xfrm>
          <a:prstGeom prst="rect">
            <a:avLst/>
          </a:prstGeom>
        </p:spPr>
        <p:txBody>
          <a:bodyPr anchor="t" rtlCol="false" tIns="0" lIns="0" bIns="0" rIns="0">
            <a:spAutoFit/>
          </a:bodyPr>
          <a:lstStyle/>
          <a:p>
            <a:pPr algn="l">
              <a:lnSpc>
                <a:spcPts val="561"/>
              </a:lnSpc>
            </a:pPr>
            <a:r>
              <a:rPr lang="en-US" sz="1097" spc="1">
                <a:solidFill>
                  <a:srgbClr val="000000"/>
                </a:solidFill>
                <a:latin typeface="Arial"/>
                <a:ea typeface="Arial"/>
                <a:cs typeface="Arial"/>
                <a:sym typeface="Arial"/>
              </a:rPr>
              <a:t>learning. </a:t>
            </a:r>
          </a:p>
        </p:txBody>
      </p:sp>
      <p:sp>
        <p:nvSpPr>
          <p:cNvPr name="TextBox 24" id="24"/>
          <p:cNvSpPr txBox="true"/>
          <p:nvPr/>
        </p:nvSpPr>
        <p:spPr>
          <a:xfrm rot="0">
            <a:off x="1143000" y="3312519"/>
            <a:ext cx="5493229" cy="288274"/>
          </a:xfrm>
          <a:prstGeom prst="rect">
            <a:avLst/>
          </a:prstGeom>
        </p:spPr>
        <p:txBody>
          <a:bodyPr anchor="t" rtlCol="false" tIns="0" lIns="0" bIns="0" rIns="0">
            <a:spAutoFit/>
          </a:bodyPr>
          <a:lstStyle/>
          <a:p>
            <a:pPr algn="l">
              <a:lnSpc>
                <a:spcPts val="2343"/>
              </a:lnSpc>
            </a:pPr>
            <a:r>
              <a:rPr lang="en-US" sz="1097" spc="1">
                <a:solidFill>
                  <a:srgbClr val="000000"/>
                </a:solidFill>
                <a:latin typeface="Arial"/>
                <a:ea typeface="Arial"/>
                <a:cs typeface="Arial"/>
                <a:sym typeface="Arial"/>
              </a:rPr>
              <a:t>3. Modality – Learning is more effective as narration paired with visuals, instead of on-</a:t>
            </a:r>
          </a:p>
        </p:txBody>
      </p:sp>
      <p:sp>
        <p:nvSpPr>
          <p:cNvPr name="TextBox 25" id="25"/>
          <p:cNvSpPr txBox="true"/>
          <p:nvPr/>
        </p:nvSpPr>
        <p:spPr>
          <a:xfrm rot="0">
            <a:off x="1371857" y="3669135"/>
            <a:ext cx="776364" cy="116824"/>
          </a:xfrm>
          <a:prstGeom prst="rect">
            <a:avLst/>
          </a:prstGeom>
        </p:spPr>
        <p:txBody>
          <a:bodyPr anchor="t" rtlCol="false" tIns="0" lIns="0" bIns="0" rIns="0">
            <a:spAutoFit/>
          </a:bodyPr>
          <a:lstStyle/>
          <a:p>
            <a:pPr algn="l">
              <a:lnSpc>
                <a:spcPts val="573"/>
              </a:lnSpc>
            </a:pPr>
            <a:r>
              <a:rPr lang="en-US" sz="1097" spc="1">
                <a:solidFill>
                  <a:srgbClr val="000000"/>
                </a:solidFill>
                <a:latin typeface="Arial"/>
                <a:ea typeface="Arial"/>
                <a:cs typeface="Arial"/>
                <a:sym typeface="Arial"/>
              </a:rPr>
              <a:t>screen text. </a:t>
            </a:r>
          </a:p>
        </p:txBody>
      </p:sp>
      <p:sp>
        <p:nvSpPr>
          <p:cNvPr name="TextBox 26" id="26"/>
          <p:cNvSpPr txBox="true"/>
          <p:nvPr/>
        </p:nvSpPr>
        <p:spPr>
          <a:xfrm rot="0">
            <a:off x="914400" y="3745335"/>
            <a:ext cx="3944141"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and the three principles for managing germane cognitive load: </a:t>
            </a:r>
          </a:p>
        </p:txBody>
      </p:sp>
      <p:sp>
        <p:nvSpPr>
          <p:cNvPr name="TextBox 27" id="27"/>
          <p:cNvSpPr txBox="true"/>
          <p:nvPr/>
        </p:nvSpPr>
        <p:spPr>
          <a:xfrm rot="0">
            <a:off x="1143000" y="4127097"/>
            <a:ext cx="5792305" cy="231124"/>
          </a:xfrm>
          <a:prstGeom prst="rect">
            <a:avLst/>
          </a:prstGeom>
        </p:spPr>
        <p:txBody>
          <a:bodyPr anchor="t" rtlCol="false" tIns="0" lIns="0" bIns="0" rIns="0">
            <a:spAutoFit/>
          </a:bodyPr>
          <a:lstStyle/>
          <a:p>
            <a:pPr algn="l">
              <a:lnSpc>
                <a:spcPts val="1766"/>
              </a:lnSpc>
            </a:pPr>
            <a:r>
              <a:rPr lang="en-US" sz="1097" spc="1">
                <a:solidFill>
                  <a:srgbClr val="000000"/>
                </a:solidFill>
                <a:latin typeface="Arial"/>
                <a:ea typeface="Arial"/>
                <a:cs typeface="Arial"/>
                <a:sym typeface="Arial"/>
              </a:rPr>
              <a:t>1. Multimedia Principle – learners learn more effectively when “exposed to both words and </a:t>
            </a:r>
          </a:p>
        </p:txBody>
      </p:sp>
      <p:sp>
        <p:nvSpPr>
          <p:cNvPr name="TextBox 28" id="28"/>
          <p:cNvSpPr txBox="true"/>
          <p:nvPr/>
        </p:nvSpPr>
        <p:spPr>
          <a:xfrm rot="0">
            <a:off x="1371857" y="4369413"/>
            <a:ext cx="5219329" cy="173974"/>
          </a:xfrm>
          <a:prstGeom prst="rect">
            <a:avLst/>
          </a:prstGeom>
        </p:spPr>
        <p:txBody>
          <a:bodyPr anchor="t" rtlCol="false" tIns="0" lIns="0" bIns="0" rIns="0">
            <a:spAutoFit/>
          </a:bodyPr>
          <a:lstStyle/>
          <a:p>
            <a:pPr algn="l">
              <a:lnSpc>
                <a:spcPts val="1148"/>
              </a:lnSpc>
            </a:pPr>
            <a:r>
              <a:rPr lang="en-US" sz="1097" spc="1">
                <a:solidFill>
                  <a:srgbClr val="000000"/>
                </a:solidFill>
                <a:latin typeface="Arial"/>
                <a:ea typeface="Arial"/>
                <a:cs typeface="Arial"/>
                <a:sym typeface="Arial"/>
              </a:rPr>
              <a:t>images” but to not use both forms of words (spoken and printed) at the same time. </a:t>
            </a:r>
          </a:p>
        </p:txBody>
      </p:sp>
      <p:sp>
        <p:nvSpPr>
          <p:cNvPr name="TextBox 29" id="29"/>
          <p:cNvSpPr txBox="true"/>
          <p:nvPr/>
        </p:nvSpPr>
        <p:spPr>
          <a:xfrm rot="0">
            <a:off x="1143000" y="4496667"/>
            <a:ext cx="5830757" cy="231124"/>
          </a:xfrm>
          <a:prstGeom prst="rect">
            <a:avLst/>
          </a:prstGeom>
        </p:spPr>
        <p:txBody>
          <a:bodyPr anchor="t" rtlCol="false" tIns="0" lIns="0" bIns="0" rIns="0">
            <a:spAutoFit/>
          </a:bodyPr>
          <a:lstStyle/>
          <a:p>
            <a:pPr algn="l">
              <a:lnSpc>
                <a:spcPts val="1754"/>
              </a:lnSpc>
            </a:pPr>
            <a:r>
              <a:rPr lang="en-US" sz="1097" spc="1">
                <a:solidFill>
                  <a:srgbClr val="000000"/>
                </a:solidFill>
                <a:latin typeface="Arial"/>
                <a:ea typeface="Arial"/>
                <a:cs typeface="Arial"/>
                <a:sym typeface="Arial"/>
              </a:rPr>
              <a:t>2. Personalization – Learners learn more effectively when information has a conversational </a:t>
            </a:r>
          </a:p>
        </p:txBody>
      </p:sp>
      <p:sp>
        <p:nvSpPr>
          <p:cNvPr name="TextBox 30" id="30"/>
          <p:cNvSpPr txBox="true"/>
          <p:nvPr/>
        </p:nvSpPr>
        <p:spPr>
          <a:xfrm rot="0">
            <a:off x="1371857" y="4738983"/>
            <a:ext cx="2131095" cy="173974"/>
          </a:xfrm>
          <a:prstGeom prst="rect">
            <a:avLst/>
          </a:prstGeom>
        </p:spPr>
        <p:txBody>
          <a:bodyPr anchor="t" rtlCol="false" tIns="0" lIns="0" bIns="0" rIns="0">
            <a:spAutoFit/>
          </a:bodyPr>
          <a:lstStyle/>
          <a:p>
            <a:pPr algn="l">
              <a:lnSpc>
                <a:spcPts val="1160"/>
              </a:lnSpc>
            </a:pPr>
            <a:r>
              <a:rPr lang="en-US" sz="1097" spc="1">
                <a:solidFill>
                  <a:srgbClr val="000000"/>
                </a:solidFill>
                <a:latin typeface="Arial"/>
                <a:ea typeface="Arial"/>
                <a:cs typeface="Arial"/>
                <a:sym typeface="Arial"/>
              </a:rPr>
              <a:t>style and tone rather than formal. </a:t>
            </a:r>
          </a:p>
        </p:txBody>
      </p:sp>
      <p:sp>
        <p:nvSpPr>
          <p:cNvPr name="TextBox 31" id="31"/>
          <p:cNvSpPr txBox="true"/>
          <p:nvPr/>
        </p:nvSpPr>
        <p:spPr>
          <a:xfrm rot="0">
            <a:off x="1143000" y="4866237"/>
            <a:ext cx="5822394" cy="231124"/>
          </a:xfrm>
          <a:prstGeom prst="rect">
            <a:avLst/>
          </a:prstGeom>
        </p:spPr>
        <p:txBody>
          <a:bodyPr anchor="t" rtlCol="false" tIns="0" lIns="0" bIns="0" rIns="0">
            <a:spAutoFit/>
          </a:bodyPr>
          <a:lstStyle/>
          <a:p>
            <a:pPr algn="l">
              <a:lnSpc>
                <a:spcPts val="1742"/>
              </a:lnSpc>
            </a:pPr>
            <a:r>
              <a:rPr lang="en-US" sz="1097" spc="1">
                <a:solidFill>
                  <a:srgbClr val="000000"/>
                </a:solidFill>
                <a:latin typeface="Arial"/>
                <a:ea typeface="Arial"/>
                <a:cs typeface="Arial"/>
                <a:sym typeface="Arial"/>
              </a:rPr>
              <a:t>3. Voice Principles – Learners learn better when words are spoken by a human rather than </a:t>
            </a:r>
          </a:p>
        </p:txBody>
      </p:sp>
      <p:sp>
        <p:nvSpPr>
          <p:cNvPr name="TextBox 32" id="32"/>
          <p:cNvSpPr txBox="true"/>
          <p:nvPr/>
        </p:nvSpPr>
        <p:spPr>
          <a:xfrm rot="0">
            <a:off x="1371857" y="5108038"/>
            <a:ext cx="617811" cy="173974"/>
          </a:xfrm>
          <a:prstGeom prst="rect">
            <a:avLst/>
          </a:prstGeom>
        </p:spPr>
        <p:txBody>
          <a:bodyPr anchor="t" rtlCol="false" tIns="0" lIns="0" bIns="0" rIns="0">
            <a:spAutoFit/>
          </a:bodyPr>
          <a:lstStyle/>
          <a:p>
            <a:pPr algn="l">
              <a:lnSpc>
                <a:spcPts val="1164"/>
              </a:lnSpc>
            </a:pPr>
            <a:r>
              <a:rPr lang="en-US" sz="1097" spc="1">
                <a:solidFill>
                  <a:srgbClr val="000000"/>
                </a:solidFill>
                <a:latin typeface="Arial"/>
                <a:ea typeface="Arial"/>
                <a:cs typeface="Arial"/>
                <a:sym typeface="Arial"/>
              </a:rPr>
              <a:t>machine. </a:t>
            </a:r>
          </a:p>
        </p:txBody>
      </p:sp>
      <p:sp>
        <p:nvSpPr>
          <p:cNvPr name="TextBox 33" id="33"/>
          <p:cNvSpPr txBox="true"/>
          <p:nvPr/>
        </p:nvSpPr>
        <p:spPr>
          <a:xfrm rot="0">
            <a:off x="1143000" y="5236054"/>
            <a:ext cx="5529634" cy="231124"/>
          </a:xfrm>
          <a:prstGeom prst="rect">
            <a:avLst/>
          </a:prstGeom>
        </p:spPr>
        <p:txBody>
          <a:bodyPr anchor="t" rtlCol="false" tIns="0" lIns="0" bIns="0" rIns="0">
            <a:spAutoFit/>
          </a:bodyPr>
          <a:lstStyle/>
          <a:p>
            <a:pPr algn="l">
              <a:lnSpc>
                <a:spcPts val="1751"/>
              </a:lnSpc>
            </a:pPr>
            <a:r>
              <a:rPr lang="en-US" sz="1097" spc="1">
                <a:solidFill>
                  <a:srgbClr val="000000"/>
                </a:solidFill>
                <a:latin typeface="Arial"/>
                <a:ea typeface="Arial"/>
                <a:cs typeface="Arial"/>
                <a:sym typeface="Arial"/>
              </a:rPr>
              <a:t>4. Image Principles – Adding interesting visuals do not improve learning if they are not </a:t>
            </a:r>
          </a:p>
        </p:txBody>
      </p:sp>
      <p:sp>
        <p:nvSpPr>
          <p:cNvPr name="TextBox 34" id="34"/>
          <p:cNvSpPr txBox="true"/>
          <p:nvPr/>
        </p:nvSpPr>
        <p:spPr>
          <a:xfrm rot="0">
            <a:off x="1371857" y="5477608"/>
            <a:ext cx="1782118" cy="359140"/>
          </a:xfrm>
          <a:prstGeom prst="rect">
            <a:avLst/>
          </a:prstGeom>
        </p:spPr>
        <p:txBody>
          <a:bodyPr anchor="t" rtlCol="false" tIns="0" lIns="0" bIns="0" rIns="0">
            <a:spAutoFit/>
          </a:bodyPr>
          <a:lstStyle/>
          <a:p>
            <a:pPr algn="l">
              <a:lnSpc>
                <a:spcPts val="1152"/>
              </a:lnSpc>
            </a:pPr>
            <a:r>
              <a:rPr lang="en-US" sz="1097" spc="1">
                <a:solidFill>
                  <a:srgbClr val="000000"/>
                </a:solidFill>
                <a:latin typeface="Arial"/>
                <a:ea typeface="Arial"/>
                <a:cs typeface="Arial"/>
                <a:sym typeface="Arial"/>
              </a:rPr>
              <a:t>relevant to the material </a:t>
            </a:r>
          </a:p>
          <a:p>
            <a:pPr algn="l">
              <a:lnSpc>
                <a:spcPts val="1763"/>
              </a:lnSpc>
            </a:pPr>
            <a:r>
              <a:rPr lang="en-US" sz="1097" spc="1">
                <a:solidFill>
                  <a:srgbClr val="000000"/>
                </a:solidFill>
                <a:latin typeface="Arial"/>
                <a:ea typeface="Arial"/>
                <a:cs typeface="Arial"/>
                <a:sym typeface="Arial"/>
              </a:rPr>
              <a:t>(Akçayir and Akçayir, 2012) </a:t>
            </a:r>
          </a:p>
        </p:txBody>
      </p:sp>
      <p:sp>
        <p:nvSpPr>
          <p:cNvPr name="TextBox 35" id="35"/>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36" id="36"/>
          <p:cNvSpPr txBox="true"/>
          <p:nvPr/>
        </p:nvSpPr>
        <p:spPr>
          <a:xfrm rot="0">
            <a:off x="914400" y="6095629"/>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95350" y="2072135"/>
            <a:ext cx="5982462" cy="6096"/>
            <a:chOff x="0" y="0"/>
            <a:chExt cx="5982462" cy="6096"/>
          </a:xfrm>
        </p:grpSpPr>
        <p:sp>
          <p:nvSpPr>
            <p:cNvPr name="Freeform 3" id="3"/>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grpSp>
        <p:nvGrpSpPr>
          <p:cNvPr name="Group 4" id="4"/>
          <p:cNvGrpSpPr>
            <a:grpSpLocks noChangeAspect="true"/>
          </p:cNvGrpSpPr>
          <p:nvPr/>
        </p:nvGrpSpPr>
        <p:grpSpPr>
          <a:xfrm rot="0">
            <a:off x="895350" y="2516381"/>
            <a:ext cx="5982462" cy="6096"/>
            <a:chOff x="0" y="0"/>
            <a:chExt cx="5982462" cy="6096"/>
          </a:xfrm>
        </p:grpSpPr>
        <p:sp>
          <p:nvSpPr>
            <p:cNvPr name="Freeform 5" id="5"/>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sp>
        <p:nvSpPr>
          <p:cNvPr name="Freeform 6" id="6"/>
          <p:cNvSpPr/>
          <p:nvPr/>
        </p:nvSpPr>
        <p:spPr>
          <a:xfrm flipH="false" flipV="false" rot="0">
            <a:off x="914400" y="3537204"/>
            <a:ext cx="4126230" cy="2749677"/>
          </a:xfrm>
          <a:custGeom>
            <a:avLst/>
            <a:gdLst/>
            <a:ahLst/>
            <a:cxnLst/>
            <a:rect r="r" b="b" t="t" l="l"/>
            <a:pathLst>
              <a:path h="2749677" w="4126230">
                <a:moveTo>
                  <a:pt x="0" y="0"/>
                </a:moveTo>
                <a:lnTo>
                  <a:pt x="4126230" y="0"/>
                </a:lnTo>
                <a:lnTo>
                  <a:pt x="4126230" y="2749677"/>
                </a:lnTo>
                <a:lnTo>
                  <a:pt x="0" y="2749677"/>
                </a:lnTo>
                <a:lnTo>
                  <a:pt x="0" y="0"/>
                </a:lnTo>
                <a:close/>
              </a:path>
            </a:pathLst>
          </a:custGeom>
          <a:blipFill>
            <a:blip r:embed="rId2"/>
            <a:stretch>
              <a:fillRect l="0" t="-9" r="0" b="0"/>
            </a:stretch>
          </a:blipFill>
        </p:spPr>
      </p:sp>
      <p:sp>
        <p:nvSpPr>
          <p:cNvPr name="TextBox 7" id="7"/>
          <p:cNvSpPr txBox="true"/>
          <p:nvPr/>
        </p:nvSpPr>
        <p:spPr>
          <a:xfrm rot="0">
            <a:off x="3599183" y="2157327"/>
            <a:ext cx="625840" cy="212074"/>
          </a:xfrm>
          <a:prstGeom prst="rect">
            <a:avLst/>
          </a:prstGeom>
        </p:spPr>
        <p:txBody>
          <a:bodyPr anchor="t" rtlCol="false" tIns="0" lIns="0" bIns="0" rIns="0">
            <a:spAutoFit/>
          </a:bodyPr>
          <a:lstStyle/>
          <a:p>
            <a:pPr algn="l">
              <a:lnSpc>
                <a:spcPts val="1537"/>
              </a:lnSpc>
            </a:pPr>
            <a:r>
              <a:rPr lang="en-US" sz="1097" spc="1">
                <a:solidFill>
                  <a:srgbClr val="1D7A8C"/>
                </a:solidFill>
                <a:latin typeface="Arial"/>
                <a:ea typeface="Arial"/>
                <a:cs typeface="Arial"/>
                <a:sym typeface="Arial"/>
              </a:rPr>
              <a:t>Module 1 </a:t>
            </a:r>
          </a:p>
        </p:txBody>
      </p:sp>
      <p:sp>
        <p:nvSpPr>
          <p:cNvPr name="TextBox 8" id="8"/>
          <p:cNvSpPr txBox="true"/>
          <p:nvPr/>
        </p:nvSpPr>
        <p:spPr>
          <a:xfrm rot="0">
            <a:off x="5048755" y="6137881"/>
            <a:ext cx="39538" cy="183499"/>
          </a:xfrm>
          <a:prstGeom prst="rect">
            <a:avLst/>
          </a:prstGeom>
        </p:spPr>
        <p:txBody>
          <a:bodyPr anchor="t" rtlCol="false" tIns="0" lIns="0" bIns="0" rIns="0">
            <a:spAutoFit/>
          </a:bodyPr>
          <a:lstStyle/>
          <a:p>
            <a:pPr algn="l">
              <a:lnSpc>
                <a:spcPts val="1217"/>
              </a:lnSpc>
            </a:pPr>
            <a:r>
              <a:rPr lang="en-US" sz="1097">
                <a:solidFill>
                  <a:srgbClr val="000000"/>
                </a:solidFill>
                <a:latin typeface="Arial"/>
                <a:ea typeface="Arial"/>
                <a:cs typeface="Arial"/>
                <a:sym typeface="Arial"/>
              </a:rPr>
              <a:t> </a:t>
            </a:r>
          </a:p>
        </p:txBody>
      </p:sp>
      <p:sp>
        <p:nvSpPr>
          <p:cNvPr name="TextBox 9" id="9"/>
          <p:cNvSpPr txBox="true"/>
          <p:nvPr/>
        </p:nvSpPr>
        <p:spPr>
          <a:xfrm rot="0">
            <a:off x="914400" y="6292291"/>
            <a:ext cx="6091561" cy="2830459"/>
          </a:xfrm>
          <a:prstGeom prst="rect">
            <a:avLst/>
          </a:prstGeom>
        </p:spPr>
        <p:txBody>
          <a:bodyPr anchor="t" rtlCol="false" tIns="0" lIns="0" bIns="0" rIns="0">
            <a:spAutoFit/>
          </a:bodyPr>
          <a:lstStyle/>
          <a:p>
            <a:pPr algn="l">
              <a:lnSpc>
                <a:spcPts val="1217"/>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Three Major Types of Behavioral Learning</a:t>
            </a:r>
            <a:r>
              <a:rPr lang="en-US" sz="1097" spc="1">
                <a:solidFill>
                  <a:srgbClr val="000000"/>
                </a:solidFill>
                <a:latin typeface="Arial"/>
                <a:ea typeface="Arial"/>
                <a:cs typeface="Arial"/>
                <a:sym typeface="Arial"/>
              </a:rPr>
              <a:t> [Graphic], by Psychology and Counselling, </a:t>
            </a:r>
          </a:p>
          <a:p>
            <a:pPr algn="l">
              <a:lnSpc>
                <a:spcPts val="1697"/>
              </a:lnSpc>
            </a:pPr>
            <a:r>
              <a:rPr lang="en-US" sz="1097" spc="1">
                <a:solidFill>
                  <a:srgbClr val="000000"/>
                </a:solidFill>
                <a:latin typeface="Arial"/>
                <a:ea typeface="Arial"/>
                <a:cs typeface="Arial"/>
                <a:sym typeface="Arial"/>
              </a:rPr>
              <a:t>2023, March 5, </a:t>
            </a:r>
            <a:r>
              <a:rPr lang="en-US" b="true" sz="1097" i="true" spc="1">
                <a:solidFill>
                  <a:srgbClr val="000000"/>
                </a:solidFill>
                <a:latin typeface="Arial Bold Italics"/>
                <a:ea typeface="Arial Bold Italics"/>
                <a:cs typeface="Arial Bold Italics"/>
                <a:sym typeface="Arial Bold Italics"/>
              </a:rPr>
              <a:t>Facebook</a:t>
            </a:r>
            <a:r>
              <a:rPr lang="en-US" sz="1097" spc="1">
                <a:solidFill>
                  <a:srgbClr val="000000"/>
                </a:solidFill>
                <a:latin typeface="Arial"/>
                <a:ea typeface="Arial"/>
                <a:cs typeface="Arial"/>
                <a:sym typeface="Arial"/>
              </a:rPr>
              <a:t> </a:t>
            </a:r>
          </a:p>
          <a:p>
            <a:pPr algn="l">
              <a:lnSpc>
                <a:spcPts val="2744"/>
              </a:lnSpc>
            </a:pPr>
            <a:r>
              <a:rPr lang="en-US" sz="1097" spc="1">
                <a:solidFill>
                  <a:srgbClr val="000000"/>
                </a:solidFill>
                <a:latin typeface="Arial"/>
                <a:ea typeface="Arial"/>
                <a:cs typeface="Arial"/>
                <a:sym typeface="Arial"/>
              </a:rPr>
              <a:t>Behavioral theory focuses on the way humans learn through interaction with their environment. </a:t>
            </a:r>
          </a:p>
          <a:p>
            <a:pPr algn="l">
              <a:lnSpc>
                <a:spcPts val="548"/>
              </a:lnSpc>
            </a:pPr>
            <a:r>
              <a:rPr lang="en-US" sz="1097" spc="1">
                <a:solidFill>
                  <a:srgbClr val="000000"/>
                </a:solidFill>
                <a:latin typeface="Arial"/>
                <a:ea typeface="Arial"/>
                <a:cs typeface="Arial"/>
                <a:sym typeface="Arial"/>
              </a:rPr>
              <a:t>Behaviorism solidifies the fact that behaviors are learned through conditioning. Skinner </a:t>
            </a:r>
          </a:p>
          <a:p>
            <a:pPr algn="l">
              <a:lnSpc>
                <a:spcPts val="2367"/>
              </a:lnSpc>
            </a:pPr>
            <a:r>
              <a:rPr lang="en-US" sz="1097" spc="1">
                <a:solidFill>
                  <a:srgbClr val="000000"/>
                </a:solidFill>
                <a:latin typeface="Arial"/>
                <a:ea typeface="Arial"/>
                <a:cs typeface="Arial"/>
                <a:sym typeface="Arial"/>
              </a:rPr>
              <a:t>mentioned that conditioning is a procedure that utilizes punishment and reinforcement. The </a:t>
            </a:r>
          </a:p>
          <a:p>
            <a:pPr algn="l">
              <a:lnSpc>
                <a:spcPts val="548"/>
              </a:lnSpc>
            </a:pPr>
            <a:r>
              <a:rPr lang="en-US" sz="1097" spc="1">
                <a:solidFill>
                  <a:srgbClr val="000000"/>
                </a:solidFill>
                <a:latin typeface="Arial"/>
                <a:ea typeface="Arial"/>
                <a:cs typeface="Arial"/>
                <a:sym typeface="Arial"/>
              </a:rPr>
              <a:t>behavioral model provides an organized approach to teaching, allowing educators to set clear </a:t>
            </a:r>
          </a:p>
          <a:p>
            <a:pPr algn="l">
              <a:lnSpc>
                <a:spcPts val="2355"/>
              </a:lnSpc>
            </a:pPr>
            <a:r>
              <a:rPr lang="en-US" sz="1097" spc="1">
                <a:solidFill>
                  <a:srgbClr val="000000"/>
                </a:solidFill>
                <a:latin typeface="Arial"/>
                <a:ea typeface="Arial"/>
                <a:cs typeface="Arial"/>
                <a:sym typeface="Arial"/>
              </a:rPr>
              <a:t>expectations and provide consistent routines. Behavioral theorists believe there is a certain way </a:t>
            </a:r>
          </a:p>
          <a:p>
            <a:pPr algn="l">
              <a:lnSpc>
                <a:spcPts val="561"/>
              </a:lnSpc>
            </a:pPr>
            <a:r>
              <a:rPr lang="en-US" sz="1097" spc="1">
                <a:solidFill>
                  <a:srgbClr val="000000"/>
                </a:solidFill>
                <a:latin typeface="Arial"/>
                <a:ea typeface="Arial"/>
                <a:cs typeface="Arial"/>
                <a:sym typeface="Arial"/>
              </a:rPr>
              <a:t>to do tasks to cultivate a desired outcome, and the teacher determines what that looks like </a:t>
            </a:r>
          </a:p>
          <a:p>
            <a:pPr algn="l">
              <a:lnSpc>
                <a:spcPts val="2343"/>
              </a:lnSpc>
            </a:pPr>
            <a:r>
              <a:rPr lang="en-US" sz="1097" spc="1">
                <a:solidFill>
                  <a:srgbClr val="000000"/>
                </a:solidFill>
                <a:latin typeface="Arial"/>
                <a:ea typeface="Arial"/>
                <a:cs typeface="Arial"/>
                <a:sym typeface="Arial"/>
              </a:rPr>
              <a:t>(Samoila et al., 2023). </a:t>
            </a:r>
          </a:p>
          <a:p>
            <a:pPr algn="l">
              <a:lnSpc>
                <a:spcPts val="1679"/>
              </a:lnSpc>
            </a:pPr>
            <a:r>
              <a:rPr lang="en-US" b="true" sz="1200" spc="6">
                <a:solidFill>
                  <a:srgbClr val="05213B"/>
                </a:solidFill>
                <a:latin typeface="Arial Bold"/>
                <a:ea typeface="Arial Bold"/>
                <a:cs typeface="Arial Bold"/>
                <a:sym typeface="Arial Bold"/>
              </a:rPr>
              <a:t>Example </a:t>
            </a:r>
          </a:p>
          <a:p>
            <a:pPr algn="l">
              <a:lnSpc>
                <a:spcPts val="1451"/>
              </a:lnSpc>
            </a:pPr>
            <a:r>
              <a:rPr lang="en-US" sz="1097" spc="1">
                <a:solidFill>
                  <a:srgbClr val="000000"/>
                </a:solidFill>
                <a:latin typeface="Arial"/>
                <a:ea typeface="Arial"/>
                <a:cs typeface="Arial"/>
                <a:sym typeface="Arial"/>
              </a:rPr>
              <a:t>This theory can be applied to student behavior plans. Many students thrive with positive They can better interact in school when their positive behaviors are rewarded (Bright, 2023). For example, if a young student struggles with speaking out inappropriately in class, they may have a positive behavior plan to encourage them when they appropriately follow classroom </a:t>
            </a:r>
          </a:p>
        </p:txBody>
      </p:sp>
      <p:sp>
        <p:nvSpPr>
          <p:cNvPr name="TextBox 10" id="10"/>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3</a:t>
            </a:r>
          </a:p>
        </p:txBody>
      </p:sp>
      <p:sp>
        <p:nvSpPr>
          <p:cNvPr name="TextBox 11" id="1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2" id="12"/>
          <p:cNvSpPr txBox="true"/>
          <p:nvPr/>
        </p:nvSpPr>
        <p:spPr>
          <a:xfrm rot="0">
            <a:off x="2154431" y="843410"/>
            <a:ext cx="3612671" cy="491242"/>
          </a:xfrm>
          <a:prstGeom prst="rect">
            <a:avLst/>
          </a:prstGeom>
        </p:spPr>
        <p:txBody>
          <a:bodyPr anchor="t" rtlCol="false" tIns="0" lIns="0" bIns="0" rIns="0">
            <a:spAutoFit/>
          </a:bodyPr>
          <a:lstStyle/>
          <a:p>
            <a:pPr algn="l">
              <a:lnSpc>
                <a:spcPts val="3922"/>
              </a:lnSpc>
            </a:pPr>
            <a:r>
              <a:rPr lang="en-US" sz="2802">
                <a:solidFill>
                  <a:srgbClr val="B70404"/>
                </a:solidFill>
                <a:latin typeface="Cambria"/>
                <a:ea typeface="Cambria"/>
                <a:cs typeface="Cambria"/>
                <a:sym typeface="Cambria"/>
              </a:rPr>
              <a:t>Learning Design Toolkit </a:t>
            </a:r>
          </a:p>
        </p:txBody>
      </p:sp>
      <p:sp>
        <p:nvSpPr>
          <p:cNvPr name="TextBox 13" id="13"/>
          <p:cNvSpPr txBox="true"/>
          <p:nvPr/>
        </p:nvSpPr>
        <p:spPr>
          <a:xfrm rot="0">
            <a:off x="2867663" y="1519266"/>
            <a:ext cx="2078012" cy="326298"/>
          </a:xfrm>
          <a:prstGeom prst="rect">
            <a:avLst/>
          </a:prstGeom>
        </p:spPr>
        <p:txBody>
          <a:bodyPr anchor="t" rtlCol="false" tIns="0" lIns="0" bIns="0" rIns="0">
            <a:spAutoFit/>
          </a:bodyPr>
          <a:lstStyle/>
          <a:p>
            <a:pPr algn="l">
              <a:lnSpc>
                <a:spcPts val="2662"/>
              </a:lnSpc>
            </a:pPr>
            <a:r>
              <a:rPr lang="en-US" b="true" sz="1902">
                <a:solidFill>
                  <a:srgbClr val="144282"/>
                </a:solidFill>
                <a:latin typeface="Cambria Bold"/>
                <a:ea typeface="Cambria Bold"/>
                <a:cs typeface="Cambria Bold"/>
                <a:sym typeface="Cambria Bold"/>
              </a:rPr>
              <a:t>Learning</a:t>
            </a:r>
            <a:r>
              <a:rPr lang="en-US" b="true" sz="1902">
                <a:solidFill>
                  <a:srgbClr val="000000"/>
                </a:solidFill>
                <a:latin typeface="Cambria Bold"/>
                <a:ea typeface="Cambria Bold"/>
                <a:cs typeface="Cambria Bold"/>
                <a:sym typeface="Cambria Bold"/>
              </a:rPr>
              <a:t> </a:t>
            </a:r>
            <a:r>
              <a:rPr lang="en-US" b="true" sz="1902">
                <a:solidFill>
                  <a:srgbClr val="144282"/>
                </a:solidFill>
                <a:latin typeface="Cambria Bold"/>
                <a:ea typeface="Cambria Bold"/>
                <a:cs typeface="Cambria Bold"/>
                <a:sym typeface="Cambria Bold"/>
              </a:rPr>
              <a:t>Theories</a:t>
            </a:r>
          </a:p>
        </p:txBody>
      </p:sp>
      <p:sp>
        <p:nvSpPr>
          <p:cNvPr name="TextBox 14" id="14"/>
          <p:cNvSpPr txBox="true"/>
          <p:nvPr/>
        </p:nvSpPr>
        <p:spPr>
          <a:xfrm rot="0">
            <a:off x="914400" y="2711825"/>
            <a:ext cx="1259186" cy="516417"/>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Behaviorism </a:t>
            </a:r>
          </a:p>
          <a:p>
            <a:pPr algn="l">
              <a:lnSpc>
                <a:spcPts val="1458"/>
              </a:lnSpc>
            </a:pPr>
            <a:r>
              <a:rPr lang="en-US" b="true" sz="1097" spc="1">
                <a:solidFill>
                  <a:srgbClr val="000000"/>
                </a:solidFill>
                <a:latin typeface="Arial Bold"/>
                <a:ea typeface="Arial Bold"/>
                <a:cs typeface="Arial Bold"/>
                <a:sym typeface="Arial Bold"/>
              </a:rPr>
              <a:t>Figure1</a:t>
            </a:r>
          </a:p>
        </p:txBody>
      </p:sp>
      <p:sp>
        <p:nvSpPr>
          <p:cNvPr name="TextBox 15" id="15"/>
          <p:cNvSpPr txBox="true"/>
          <p:nvPr/>
        </p:nvSpPr>
        <p:spPr>
          <a:xfrm rot="0">
            <a:off x="1279055" y="3212802"/>
            <a:ext cx="39538" cy="202549"/>
          </a:xfrm>
          <a:prstGeom prst="rect">
            <a:avLst/>
          </a:prstGeom>
        </p:spPr>
        <p:txBody>
          <a:bodyPr anchor="t" rtlCol="false" tIns="0" lIns="0" bIns="0" rIns="0">
            <a:spAutoFit/>
          </a:bodyPr>
          <a:lstStyle/>
          <a:p>
            <a:pPr algn="l">
              <a:lnSpc>
                <a:spcPts val="1458"/>
              </a:lnSpc>
            </a:pPr>
            <a:r>
              <a:rPr lang="en-US" b="true" sz="1097" i="true">
                <a:solidFill>
                  <a:srgbClr val="000000"/>
                </a:solidFill>
                <a:latin typeface="Arial Bold Italics"/>
                <a:ea typeface="Arial Bold Italics"/>
                <a:cs typeface="Arial Bold Italics"/>
                <a:sym typeface="Arial Bold Italics"/>
              </a:rPr>
              <a:t> </a:t>
            </a:r>
          </a:p>
        </p:txBody>
      </p:sp>
      <p:sp>
        <p:nvSpPr>
          <p:cNvPr name="TextBox 16" id="16"/>
          <p:cNvSpPr txBox="true"/>
          <p:nvPr/>
        </p:nvSpPr>
        <p:spPr>
          <a:xfrm rot="0">
            <a:off x="914400" y="3203277"/>
            <a:ext cx="2740714" cy="212350"/>
          </a:xfrm>
          <a:prstGeom prst="rect">
            <a:avLst/>
          </a:prstGeom>
        </p:spPr>
        <p:txBody>
          <a:bodyPr anchor="t" rtlCol="false" tIns="0" lIns="0" bIns="0" rIns="0">
            <a:spAutoFit/>
          </a:bodyPr>
          <a:lstStyle/>
          <a:p>
            <a:pPr algn="l">
              <a:lnSpc>
                <a:spcPts val="1537"/>
              </a:lnSpc>
            </a:pPr>
            <a:r>
              <a:rPr lang="en-US" b="true" sz="1097" i="true" spc="1">
                <a:solidFill>
                  <a:srgbClr val="000000"/>
                </a:solidFill>
                <a:latin typeface="Arial Bold Italics"/>
                <a:ea typeface="Arial Bold Italics"/>
                <a:cs typeface="Arial Bold Italics"/>
                <a:sym typeface="Arial Bold Italics"/>
              </a:rPr>
              <a:t>ThreeMajor Types of Behavioral Learning.</a:t>
            </a:r>
            <a:r>
              <a:rPr lang="en-US" sz="1097" spc="1">
                <a:solidFill>
                  <a:srgbClr val="000000"/>
                </a:solidFill>
                <a:latin typeface="Arial"/>
                <a:ea typeface="Arial"/>
                <a:cs typeface="Arial"/>
                <a:sym typeface="Arial"/>
              </a:rPr>
              <a:t> </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5352793"/>
            <a:ext cx="5460235" cy="9906"/>
          </a:xfrm>
          <a:custGeom>
            <a:avLst/>
            <a:gdLst/>
            <a:ahLst/>
            <a:cxnLst/>
            <a:rect r="r" b="b" t="t" l="l"/>
            <a:pathLst>
              <a:path h="9906" w="5460235">
                <a:moveTo>
                  <a:pt x="0" y="0"/>
                </a:moveTo>
                <a:lnTo>
                  <a:pt x="5460235" y="0"/>
                </a:lnTo>
                <a:lnTo>
                  <a:pt x="5460235"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6193279"/>
            <a:ext cx="5442709" cy="9906"/>
          </a:xfrm>
          <a:custGeom>
            <a:avLst/>
            <a:gdLst/>
            <a:ahLst/>
            <a:cxnLst/>
            <a:rect r="r" b="b" t="t" l="l"/>
            <a:pathLst>
              <a:path h="9906" w="5442709">
                <a:moveTo>
                  <a:pt x="0" y="0"/>
                </a:moveTo>
                <a:lnTo>
                  <a:pt x="5442709" y="0"/>
                </a:lnTo>
                <a:lnTo>
                  <a:pt x="544270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4611119"/>
            <a:ext cx="5421373" cy="9906"/>
          </a:xfrm>
          <a:custGeom>
            <a:avLst/>
            <a:gdLst/>
            <a:ahLst/>
            <a:cxnLst/>
            <a:rect r="r" b="b" t="t" l="l"/>
            <a:pathLst>
              <a:path h="9906" w="5421373">
                <a:moveTo>
                  <a:pt x="0" y="0"/>
                </a:moveTo>
                <a:lnTo>
                  <a:pt x="5421373" y="0"/>
                </a:lnTo>
                <a:lnTo>
                  <a:pt x="5421373"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4771901"/>
            <a:ext cx="4970783" cy="9906"/>
          </a:xfrm>
          <a:custGeom>
            <a:avLst/>
            <a:gdLst/>
            <a:ahLst/>
            <a:cxnLst/>
            <a:rect r="r" b="b" t="t" l="l"/>
            <a:pathLst>
              <a:path h="9906" w="4970783">
                <a:moveTo>
                  <a:pt x="0" y="0"/>
                </a:moveTo>
                <a:lnTo>
                  <a:pt x="4970783" y="0"/>
                </a:lnTo>
                <a:lnTo>
                  <a:pt x="4970783"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4002281"/>
            <a:ext cx="4534919" cy="9906"/>
          </a:xfrm>
          <a:custGeom>
            <a:avLst/>
            <a:gdLst/>
            <a:ahLst/>
            <a:cxnLst/>
            <a:rect r="r" b="b" t="t" l="l"/>
            <a:pathLst>
              <a:path h="9906" w="4534919">
                <a:moveTo>
                  <a:pt x="0" y="0"/>
                </a:moveTo>
                <a:lnTo>
                  <a:pt x="4534919" y="0"/>
                </a:lnTo>
                <a:lnTo>
                  <a:pt x="4534919"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71857" y="6378445"/>
            <a:ext cx="4471673" cy="9906"/>
          </a:xfrm>
          <a:custGeom>
            <a:avLst/>
            <a:gdLst/>
            <a:ahLst/>
            <a:cxnLst/>
            <a:rect r="r" b="b" t="t" l="l"/>
            <a:pathLst>
              <a:path h="9906" w="4471673">
                <a:moveTo>
                  <a:pt x="0" y="0"/>
                </a:moveTo>
                <a:lnTo>
                  <a:pt x="4471673" y="0"/>
                </a:lnTo>
                <a:lnTo>
                  <a:pt x="4471673"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371857" y="8137903"/>
            <a:ext cx="4371851" cy="9906"/>
          </a:xfrm>
          <a:custGeom>
            <a:avLst/>
            <a:gdLst/>
            <a:ahLst/>
            <a:cxnLst/>
            <a:rect r="r" b="b" t="t" l="l"/>
            <a:pathLst>
              <a:path h="9906" w="4371851">
                <a:moveTo>
                  <a:pt x="0" y="0"/>
                </a:moveTo>
                <a:lnTo>
                  <a:pt x="4371851" y="0"/>
                </a:lnTo>
                <a:lnTo>
                  <a:pt x="4371851"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371857" y="5537959"/>
            <a:ext cx="1949958" cy="9906"/>
          </a:xfrm>
          <a:custGeom>
            <a:avLst/>
            <a:gdLst/>
            <a:ahLst/>
            <a:cxnLst/>
            <a:rect r="r" b="b" t="t" l="l"/>
            <a:pathLst>
              <a:path h="9906" w="1949958">
                <a:moveTo>
                  <a:pt x="0" y="0"/>
                </a:moveTo>
                <a:lnTo>
                  <a:pt x="1949958" y="0"/>
                </a:lnTo>
                <a:lnTo>
                  <a:pt x="1949958" y="9906"/>
                </a:lnTo>
                <a:lnTo>
                  <a:pt x="0" y="99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1371857" y="876529"/>
            <a:ext cx="5597881" cy="2235060"/>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Spatial Continuity – Relevant text is placed near accompanying imagery and uses signaling cues (see below) within modules. Temporal Continuity and Modality– Modules will incorporate narration with the imagery and will not break them into separate parts. Pre-Training – Before a new staff or volunteer begins onboarding and training modules, 1-on-1 opportunities will be provided to review important information ahead of time, such as how to locate, log in, and navigate the training site. </a:t>
            </a:r>
          </a:p>
          <a:p>
            <a:pPr algn="l">
              <a:lnSpc>
                <a:spcPts val="548"/>
              </a:lnSpc>
            </a:pPr>
            <a:r>
              <a:rPr lang="en-US" sz="1097" spc="1">
                <a:solidFill>
                  <a:srgbClr val="000000"/>
                </a:solidFill>
                <a:latin typeface="Arial"/>
                <a:ea typeface="Arial"/>
                <a:cs typeface="Arial"/>
                <a:sym typeface="Arial"/>
              </a:rPr>
              <a:t>Multimedia Principle – All learning modules include the pairing of images and words. </a:t>
            </a:r>
          </a:p>
          <a:p>
            <a:pPr algn="l">
              <a:lnSpc>
                <a:spcPts val="2367"/>
              </a:lnSpc>
            </a:pPr>
            <a:r>
              <a:rPr lang="en-US" sz="1097" spc="1">
                <a:solidFill>
                  <a:srgbClr val="000000"/>
                </a:solidFill>
                <a:latin typeface="Arial"/>
                <a:ea typeface="Arial"/>
                <a:cs typeface="Arial"/>
                <a:sym typeface="Arial"/>
              </a:rPr>
              <a:t>When teaching about best practices for a vendor table setup, use pictures of tables and </a:t>
            </a:r>
          </a:p>
          <a:p>
            <a:pPr algn="l">
              <a:lnSpc>
                <a:spcPts val="548"/>
              </a:lnSpc>
            </a:pPr>
            <a:r>
              <a:rPr lang="en-US" sz="1097" spc="1">
                <a:solidFill>
                  <a:srgbClr val="000000"/>
                </a:solidFill>
                <a:latin typeface="Arial"/>
                <a:ea typeface="Arial"/>
                <a:cs typeface="Arial"/>
                <a:sym typeface="Arial"/>
              </a:rPr>
              <a:t>visual cues to illustrate different aspects of a vendor booth. Personalization – Modules will use simple language that is not formal. Voice Principle – A person will record the narrations, not AI. </a:t>
            </a:r>
          </a:p>
        </p:txBody>
      </p:sp>
      <p:sp>
        <p:nvSpPr>
          <p:cNvPr name="TextBox 11" id="11"/>
          <p:cNvSpPr txBox="true"/>
          <p:nvPr/>
        </p:nvSpPr>
        <p:spPr>
          <a:xfrm rot="0">
            <a:off x="1143000" y="2122189"/>
            <a:ext cx="65141" cy="192767"/>
          </a:xfrm>
          <a:prstGeom prst="rect">
            <a:avLst/>
          </a:prstGeom>
        </p:spPr>
        <p:txBody>
          <a:bodyPr anchor="t" rtlCol="false" tIns="0" lIns="0" bIns="0" rIns="0">
            <a:spAutoFit/>
          </a:bodyPr>
          <a:lstStyle/>
          <a:p>
            <a:pPr algn="l">
              <a:lnSpc>
                <a:spcPts val="1451"/>
              </a:lnSpc>
            </a:pPr>
            <a:r>
              <a:rPr lang="en-US" sz="1097">
                <a:solidFill>
                  <a:srgbClr val="000000"/>
                </a:solidFill>
                <a:latin typeface="Arimo"/>
                <a:ea typeface="Arimo"/>
                <a:cs typeface="Arimo"/>
                <a:sym typeface="Arimo"/>
              </a:rPr>
              <a:t>▪</a:t>
            </a:r>
          </a:p>
        </p:txBody>
      </p:sp>
      <p:sp>
        <p:nvSpPr>
          <p:cNvPr name="TextBox 12" id="12"/>
          <p:cNvSpPr txBox="true"/>
          <p:nvPr/>
        </p:nvSpPr>
        <p:spPr>
          <a:xfrm rot="0">
            <a:off x="1207008" y="2255625"/>
            <a:ext cx="39538"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 </a:t>
            </a:r>
          </a:p>
        </p:txBody>
      </p:sp>
      <p:sp>
        <p:nvSpPr>
          <p:cNvPr name="TextBox 13" id="13"/>
          <p:cNvSpPr txBox="true"/>
          <p:nvPr/>
        </p:nvSpPr>
        <p:spPr>
          <a:xfrm rot="0">
            <a:off x="1143000" y="2590438"/>
            <a:ext cx="65141" cy="463658"/>
          </a:xfrm>
          <a:prstGeom prst="rect">
            <a:avLst/>
          </a:prstGeom>
        </p:spPr>
        <p:txBody>
          <a:bodyPr anchor="t" rtlCol="false" tIns="0" lIns="0" bIns="0" rIns="0">
            <a:spAutoFit/>
          </a:bodyPr>
          <a:lstStyle/>
          <a:p>
            <a:pPr algn="just">
              <a:lnSpc>
                <a:spcPts val="2355"/>
              </a:lnSpc>
            </a:pPr>
            <a:r>
              <a:rPr lang="en-US" sz="1097">
                <a:solidFill>
                  <a:srgbClr val="000000"/>
                </a:solidFill>
                <a:latin typeface="Arimo"/>
                <a:ea typeface="Arimo"/>
                <a:cs typeface="Arimo"/>
                <a:sym typeface="Arimo"/>
              </a:rPr>
              <a:t>▪ ▪</a:t>
            </a:r>
          </a:p>
        </p:txBody>
      </p:sp>
      <p:sp>
        <p:nvSpPr>
          <p:cNvPr name="TextBox 14" id="14"/>
          <p:cNvSpPr txBox="true"/>
          <p:nvPr/>
        </p:nvSpPr>
        <p:spPr>
          <a:xfrm rot="0">
            <a:off x="1207008" y="2809599"/>
            <a:ext cx="39538" cy="301990"/>
          </a:xfrm>
          <a:prstGeom prst="rect">
            <a:avLst/>
          </a:prstGeom>
        </p:spPr>
        <p:txBody>
          <a:bodyPr anchor="t" rtlCol="false" tIns="0" lIns="0" bIns="0" rIns="0">
            <a:spAutoFit/>
          </a:bodyPr>
          <a:lstStyle/>
          <a:p>
            <a:pPr algn="just">
              <a:lnSpc>
                <a:spcPts val="548"/>
              </a:lnSpc>
            </a:pPr>
            <a:r>
              <a:rPr lang="en-US" sz="1097" spc="1">
                <a:solidFill>
                  <a:srgbClr val="000000"/>
                </a:solidFill>
                <a:latin typeface="Arial"/>
                <a:ea typeface="Arial"/>
                <a:cs typeface="Arial"/>
                <a:sym typeface="Arial"/>
              </a:rPr>
              <a:t> </a:t>
            </a:r>
          </a:p>
          <a:p>
            <a:pPr algn="just">
              <a:lnSpc>
                <a:spcPts val="548"/>
              </a:lnSpc>
            </a:pPr>
            <a:r>
              <a:rPr lang="en-US" sz="1097" spc="1">
                <a:solidFill>
                  <a:srgbClr val="000000"/>
                </a:solidFill>
                <a:latin typeface="Arial"/>
                <a:ea typeface="Arial"/>
                <a:cs typeface="Arial"/>
                <a:sym typeface="Arial"/>
              </a:rPr>
              <a:t> </a:t>
            </a:r>
          </a:p>
        </p:txBody>
      </p:sp>
      <p:sp>
        <p:nvSpPr>
          <p:cNvPr name="TextBox 15" id="1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39 </a:t>
            </a:r>
          </a:p>
        </p:txBody>
      </p:sp>
      <p:sp>
        <p:nvSpPr>
          <p:cNvPr name="TextBox 16" id="16"/>
          <p:cNvSpPr txBox="true"/>
          <p:nvPr/>
        </p:nvSpPr>
        <p:spPr>
          <a:xfrm rot="0">
            <a:off x="914400" y="3516354"/>
            <a:ext cx="5309492" cy="183499"/>
          </a:xfrm>
          <a:prstGeom prst="rect">
            <a:avLst/>
          </a:prstGeom>
        </p:spPr>
        <p:txBody>
          <a:bodyPr anchor="t" rtlCol="false" tIns="0" lIns="0" bIns="0" rIns="0">
            <a:spAutoFit/>
          </a:bodyPr>
          <a:lstStyle/>
          <a:p>
            <a:pPr algn="l">
              <a:lnSpc>
                <a:spcPts val="1265"/>
              </a:lnSpc>
            </a:pPr>
            <a:r>
              <a:rPr lang="en-US" sz="1097">
                <a:solidFill>
                  <a:srgbClr val="000000"/>
                </a:solidFill>
                <a:latin typeface="Arial"/>
                <a:ea typeface="Arial"/>
                <a:cs typeface="Arial"/>
                <a:sym typeface="Arial"/>
              </a:rPr>
              <a:t>Akçayir, G., &amp; Akçayir, M. (2022). Multimedia learning principles in different learning </a:t>
            </a:r>
          </a:p>
        </p:txBody>
      </p:sp>
      <p:sp>
        <p:nvSpPr>
          <p:cNvPr name="TextBox 17" id="17"/>
          <p:cNvSpPr txBox="true"/>
          <p:nvPr/>
        </p:nvSpPr>
        <p:spPr>
          <a:xfrm rot="0">
            <a:off x="1371857" y="3677136"/>
            <a:ext cx="4788913" cy="344281"/>
          </a:xfrm>
          <a:prstGeom prst="rect">
            <a:avLst/>
          </a:prstGeom>
        </p:spPr>
        <p:txBody>
          <a:bodyPr anchor="t" rtlCol="false" tIns="0" lIns="0" bIns="0" rIns="0">
            <a:spAutoFit/>
          </a:bodyPr>
          <a:lstStyle/>
          <a:p>
            <a:pPr algn="l">
              <a:lnSpc>
                <a:spcPts val="1265"/>
              </a:lnSpc>
            </a:pPr>
            <a:r>
              <a:rPr lang="en-US" sz="1097" spc="1">
                <a:solidFill>
                  <a:srgbClr val="000000"/>
                </a:solidFill>
                <a:latin typeface="Arial"/>
                <a:ea typeface="Arial"/>
                <a:cs typeface="Arial"/>
                <a:sym typeface="Arial"/>
              </a:rPr>
              <a:t>environments: a systematic review. Smart Learning Environments, 9(1), 10. </a:t>
            </a:r>
            <a:r>
              <a:rPr lang="en-US" sz="1097" spc="1">
                <a:solidFill>
                  <a:srgbClr val="B70404"/>
                </a:solidFill>
                <a:latin typeface="Arial"/>
                <a:ea typeface="Arial"/>
                <a:cs typeface="Arial"/>
                <a:sym typeface="Arial"/>
                <a:hlinkClick r:id="rId18" tooltip="https://slejournal.springeropen.com/articles/10.1186/s40561-022-00200-2"/>
              </a:rPr>
              <a:t>https://slejournal.springeropen.com/articles/10.1186/s40561-022-00200-2</a:t>
            </a:r>
            <a:r>
              <a:rPr lang="en-US" sz="1097" spc="1">
                <a:solidFill>
                  <a:srgbClr val="000000"/>
                </a:solidFill>
                <a:latin typeface="Arial"/>
                <a:ea typeface="Arial"/>
                <a:cs typeface="Arial"/>
                <a:sym typeface="Arial"/>
                <a:hlinkClick r:id="rId19" tooltip="https://slejournal.springeropen.com/articles/10.1186/s40561-022-00200-2"/>
              </a:rPr>
              <a:t> </a:t>
            </a:r>
          </a:p>
        </p:txBody>
      </p:sp>
      <p:sp>
        <p:nvSpPr>
          <p:cNvPr name="TextBox 18" id="18"/>
          <p:cNvSpPr txBox="true"/>
          <p:nvPr/>
        </p:nvSpPr>
        <p:spPr>
          <a:xfrm rot="0">
            <a:off x="914400" y="3982317"/>
            <a:ext cx="5755824"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Mayer, R. E. (1997). A cognitive theory of multimedia learning: implications for instructional </a:t>
            </a:r>
          </a:p>
        </p:txBody>
      </p:sp>
      <p:sp>
        <p:nvSpPr>
          <p:cNvPr name="TextBox 19" id="19"/>
          <p:cNvSpPr txBox="true"/>
          <p:nvPr/>
        </p:nvSpPr>
        <p:spPr>
          <a:xfrm rot="0">
            <a:off x="1371857" y="4352649"/>
            <a:ext cx="5529501" cy="448523"/>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design. Journal of Educational Psychology, 91(2), 358–367. </a:t>
            </a:r>
          </a:p>
          <a:p>
            <a:pPr algn="l">
              <a:lnSpc>
                <a:spcPts val="1982"/>
              </a:lnSpc>
            </a:pPr>
            <a:r>
              <a:rPr lang="en-US" sz="1097" spc="1">
                <a:solidFill>
                  <a:srgbClr val="B70404"/>
                </a:solidFill>
                <a:latin typeface="Arial"/>
                <a:ea typeface="Arial"/>
                <a:cs typeface="Arial"/>
                <a:sym typeface="Arial"/>
                <a:hlinkClick r:id="rId20" tooltip="https://media.repository.chds.hsph.harvard.edu/static/filer_public/ca/62/ca625803%E2%80%913d73%E2%80%914855%E2%80%91b3e1%E2%80%91765870ce3772/2023_jwaxman_monograph_cogtheory_multimed.pdf"/>
              </a:rPr>
              <a:t>https://media.repository.chds.hsph.harvard.edu/static/filer_public/ca/62/ca625803-3d73-</a:t>
            </a:r>
          </a:p>
          <a:p>
            <a:pPr algn="l">
              <a:lnSpc>
                <a:spcPts val="548"/>
              </a:lnSpc>
            </a:pPr>
            <a:r>
              <a:rPr lang="en-US" sz="1097" spc="1">
                <a:solidFill>
                  <a:srgbClr val="B70404"/>
                </a:solidFill>
                <a:latin typeface="Arial"/>
                <a:ea typeface="Arial"/>
                <a:cs typeface="Arial"/>
                <a:sym typeface="Arial"/>
                <a:hlinkClick r:id="rId21" tooltip="https://media.repository.chds.hsph.harvard.edu/static/filer_public/ca/62/ca625803%E2%80%913d73%E2%80%914855%E2%80%91b3e1%E2%80%91765870ce3772/2023_jwaxman_monograph_cogtheory_multimed.pdf"/>
              </a:rPr>
              <a:t>4855-b3e1-765870ce3772/2023_jwaxman_monograph_cogtheory_multimed.pdf</a:t>
            </a:r>
            <a:r>
              <a:rPr lang="en-US" b="true" sz="1097" i="true" spc="1">
                <a:solidFill>
                  <a:srgbClr val="144282"/>
                </a:solidFill>
                <a:latin typeface="Arial Bold Italics"/>
                <a:ea typeface="Arial Bold Italics"/>
                <a:cs typeface="Arial Bold Italics"/>
                <a:sym typeface="Arial Bold Italics"/>
                <a:hlinkClick r:id="rId22" tooltip="https://media.repository.chds.hsph.harvard.edu/static/filer_public/ca/62/ca625803%E2%80%913d73%E2%80%914855%E2%80%91b3e1%E2%80%91765870ce3772/2023_jwaxman_monograph_cogtheory_multimed.pdf"/>
              </a:rPr>
              <a:t> </a:t>
            </a:r>
          </a:p>
        </p:txBody>
      </p:sp>
      <p:sp>
        <p:nvSpPr>
          <p:cNvPr name="TextBox 20" id="20"/>
          <p:cNvSpPr txBox="true"/>
          <p:nvPr/>
        </p:nvSpPr>
        <p:spPr>
          <a:xfrm rot="0">
            <a:off x="914400" y="4675737"/>
            <a:ext cx="5905310"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Mayer, R. E., &amp; Moreno, R. (2003). Nine ways to reduce cognitive load in multimedia learning </a:t>
            </a:r>
          </a:p>
        </p:txBody>
      </p:sp>
      <p:sp>
        <p:nvSpPr>
          <p:cNvPr name="TextBox 21" id="21"/>
          <p:cNvSpPr txBox="true"/>
          <p:nvPr/>
        </p:nvSpPr>
        <p:spPr>
          <a:xfrm rot="0">
            <a:off x="1371857" y="5070177"/>
            <a:ext cx="5565086" cy="48692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(pdf). </a:t>
            </a:r>
            <a:r>
              <a:rPr lang="en-US" b="true" sz="1097" i="true" spc="1">
                <a:solidFill>
                  <a:srgbClr val="000000"/>
                </a:solidFill>
                <a:latin typeface="Arial Bold Italics"/>
                <a:ea typeface="Arial Bold Italics"/>
                <a:cs typeface="Arial Bold Italics"/>
                <a:sym typeface="Arial Bold Italics"/>
              </a:rPr>
              <a:t>Instructional Science</a:t>
            </a:r>
            <a:r>
              <a:rPr lang="en-US" sz="1097" spc="1">
                <a:solidFill>
                  <a:srgbClr val="000000"/>
                </a:solidFill>
                <a:latin typeface="Arial"/>
                <a:ea typeface="Arial"/>
                <a:cs typeface="Arial"/>
                <a:sym typeface="Arial"/>
              </a:rPr>
              <a:t>. Retrieved from </a:t>
            </a:r>
          </a:p>
          <a:p>
            <a:pPr algn="l">
              <a:lnSpc>
                <a:spcPts val="2358"/>
              </a:lnSpc>
            </a:pPr>
            <a:r>
              <a:rPr lang="en-US" sz="1097" spc="1">
                <a:solidFill>
                  <a:srgbClr val="B70404"/>
                </a:solidFill>
                <a:latin typeface="Arial"/>
                <a:ea typeface="Arial"/>
                <a:cs typeface="Arial"/>
                <a:sym typeface="Arial"/>
                <a:hlinkClick r:id="rId23" tooltip="https://www.researchgate.net/publication/253772914_Nine_Ways_to_Reduce_Cognitive_Load_in_Multimedia_Learning"/>
              </a:rPr>
              <a:t>https://www.researchgate.net/publication/253772914_Nine_Ways_to_Reduce_Cognitive</a:t>
            </a:r>
          </a:p>
          <a:p>
            <a:pPr algn="l">
              <a:lnSpc>
                <a:spcPts val="556"/>
              </a:lnSpc>
            </a:pPr>
            <a:r>
              <a:rPr lang="en-US" sz="1097" spc="1">
                <a:solidFill>
                  <a:srgbClr val="B70404"/>
                </a:solidFill>
                <a:latin typeface="Arial"/>
                <a:ea typeface="Arial"/>
                <a:cs typeface="Arial"/>
                <a:sym typeface="Arial"/>
                <a:hlinkClick r:id="rId24" tooltip="https://www.researchgate.net/publication/253772914_Nine_Ways_to_Reduce_Cognitive_Load_in_Multimedia_Learning"/>
              </a:rPr>
              <a:t>_Load_in_Multimedia_Learning</a:t>
            </a:r>
            <a:r>
              <a:rPr lang="en-US" sz="1097" spc="1">
                <a:solidFill>
                  <a:srgbClr val="000000"/>
                </a:solidFill>
                <a:latin typeface="Arial"/>
                <a:ea typeface="Arial"/>
                <a:cs typeface="Arial"/>
                <a:sym typeface="Arial"/>
                <a:hlinkClick r:id="rId25" tooltip="https://www.researchgate.net/publication/253772914_Nine_Ways_to_Reduce_Cognitive_Load_in_Multimedia_Learning"/>
              </a:rPr>
              <a:t> </a:t>
            </a:r>
          </a:p>
        </p:txBody>
      </p:sp>
      <p:sp>
        <p:nvSpPr>
          <p:cNvPr name="TextBox 22" id="22"/>
          <p:cNvSpPr txBox="true"/>
          <p:nvPr/>
        </p:nvSpPr>
        <p:spPr>
          <a:xfrm rot="0">
            <a:off x="914400" y="5516470"/>
            <a:ext cx="6099686"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Mayer, R. E. (2024). The past, present, and future of the cognitive theory of multimedia learning. </a:t>
            </a:r>
          </a:p>
        </p:txBody>
      </p:sp>
      <p:sp>
        <p:nvSpPr>
          <p:cNvPr name="TextBox 23" id="23"/>
          <p:cNvSpPr txBox="true"/>
          <p:nvPr/>
        </p:nvSpPr>
        <p:spPr>
          <a:xfrm rot="0">
            <a:off x="1371857" y="5910910"/>
            <a:ext cx="5547160" cy="486670"/>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Educational Psychology Review, 36</a:t>
            </a:r>
            <a:r>
              <a:rPr lang="en-US" sz="1097" spc="1">
                <a:solidFill>
                  <a:srgbClr val="000000"/>
                </a:solidFill>
                <a:latin typeface="Arial"/>
                <a:ea typeface="Arial"/>
                <a:cs typeface="Arial"/>
                <a:sym typeface="Arial"/>
              </a:rPr>
              <a:t>(1), 1–25. </a:t>
            </a:r>
          </a:p>
          <a:p>
            <a:pPr algn="l">
              <a:lnSpc>
                <a:spcPts val="2355"/>
              </a:lnSpc>
            </a:pPr>
            <a:r>
              <a:rPr lang="en-US" sz="1097" spc="1">
                <a:solidFill>
                  <a:srgbClr val="B70404"/>
                </a:solidFill>
                <a:latin typeface="Arial"/>
                <a:ea typeface="Arial"/>
                <a:cs typeface="Arial"/>
                <a:sym typeface="Arial"/>
                <a:hlinkClick r:id="rId26" tooltip="https://research.ebsco.com/c/36ffkw/search/details/re3lsq5jbb?limiters=FT%3AY&amp;q=A%20cognitive%20theory%20of%20multimedia%20learning%2C%20Mayer"/>
              </a:rPr>
              <a:t>https://research.ebsco.com/c/36ffkw/search/details/re3lsq5jbb?limiters=FT%3AY&amp;q=A%</a:t>
            </a:r>
          </a:p>
          <a:p>
            <a:pPr algn="l">
              <a:lnSpc>
                <a:spcPts val="561"/>
              </a:lnSpc>
            </a:pPr>
            <a:r>
              <a:rPr lang="en-US" sz="1097" spc="1">
                <a:solidFill>
                  <a:srgbClr val="B70404"/>
                </a:solidFill>
                <a:latin typeface="Arial"/>
                <a:ea typeface="Arial"/>
                <a:cs typeface="Arial"/>
                <a:sym typeface="Arial"/>
                <a:hlinkClick r:id="rId27" tooltip="https://research.ebsco.com/c/36ffkw/search/details/re3lsq5jbb?limiters=FT%3AY&amp;q=A%20cognitive%20theory%20of%20multimedia%20learning%2C%20Mayer"/>
              </a:rPr>
              <a:t>20cognitive%20theory%20of%20multimedia%20learning%2C%20Mayer</a:t>
            </a:r>
            <a:r>
              <a:rPr lang="en-US" sz="1097" spc="1">
                <a:solidFill>
                  <a:srgbClr val="000000"/>
                </a:solidFill>
                <a:latin typeface="Arial"/>
                <a:ea typeface="Arial"/>
                <a:cs typeface="Arial"/>
                <a:sym typeface="Arial"/>
                <a:hlinkClick r:id="rId28" tooltip="https://research.ebsco.com/c/36ffkw/search/details/re3lsq5jbb?limiters=FT%3AY&amp;q=A%20cognitive%20theory%20of%20multimedia%20learning%2C%20Mayer"/>
              </a:rPr>
              <a:t> </a:t>
            </a:r>
          </a:p>
        </p:txBody>
      </p:sp>
      <p:sp>
        <p:nvSpPr>
          <p:cNvPr name="TextBox 24" id="24"/>
          <p:cNvSpPr txBox="true"/>
          <p:nvPr/>
        </p:nvSpPr>
        <p:spPr>
          <a:xfrm rot="0">
            <a:off x="914400" y="6356956"/>
            <a:ext cx="5398103"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Mayer, R. E., &amp; Jackson, J. (2005). The case for coherence in scientific explanations: </a:t>
            </a:r>
          </a:p>
        </p:txBody>
      </p:sp>
      <p:sp>
        <p:nvSpPr>
          <p:cNvPr name="TextBox 25" id="25"/>
          <p:cNvSpPr txBox="true"/>
          <p:nvPr/>
        </p:nvSpPr>
        <p:spPr>
          <a:xfrm rot="0">
            <a:off x="1371857" y="6751396"/>
            <a:ext cx="5004854" cy="30150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Quantitative details can hurt qualitative understanding. </a:t>
            </a:r>
            <a:r>
              <a:rPr lang="en-US" b="true" sz="1097" i="true" spc="1">
                <a:solidFill>
                  <a:srgbClr val="000000"/>
                </a:solidFill>
                <a:latin typeface="Arial Bold Italics"/>
                <a:ea typeface="Arial Bold Italics"/>
                <a:cs typeface="Arial Bold Italics"/>
                <a:sym typeface="Arial Bold Italics"/>
              </a:rPr>
              <a:t>Journal of Experimental </a:t>
            </a:r>
          </a:p>
          <a:p>
            <a:pPr algn="l">
              <a:lnSpc>
                <a:spcPts val="2256"/>
              </a:lnSpc>
            </a:pPr>
            <a:r>
              <a:rPr lang="en-US" b="true" sz="1097" i="true" spc="1">
                <a:solidFill>
                  <a:srgbClr val="000000"/>
                </a:solidFill>
                <a:latin typeface="Arial Bold Italics"/>
                <a:ea typeface="Arial Bold Italics"/>
                <a:cs typeface="Arial Bold Italics"/>
                <a:sym typeface="Arial Bold Italics"/>
              </a:rPr>
              <a:t>Psychology: Applied,</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11</a:t>
            </a:r>
            <a:r>
              <a:rPr lang="en-US" sz="1097" spc="1">
                <a:solidFill>
                  <a:srgbClr val="000000"/>
                </a:solidFill>
                <a:latin typeface="Arial"/>
                <a:ea typeface="Arial"/>
                <a:cs typeface="Arial"/>
                <a:sym typeface="Arial"/>
              </a:rPr>
              <a:t>(1), 13. </a:t>
            </a:r>
          </a:p>
        </p:txBody>
      </p:sp>
      <p:sp>
        <p:nvSpPr>
          <p:cNvPr name="TextBox 26" id="26"/>
          <p:cNvSpPr txBox="true"/>
          <p:nvPr/>
        </p:nvSpPr>
        <p:spPr>
          <a:xfrm rot="0">
            <a:off x="914400" y="7060663"/>
            <a:ext cx="5519966" cy="278749"/>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Richter, J., Scheiter, K., &amp; Eitel, A. (2016). Signaling text-picture relations in multimedia </a:t>
            </a:r>
          </a:p>
        </p:txBody>
      </p:sp>
      <p:sp>
        <p:nvSpPr>
          <p:cNvPr name="TextBox 27" id="27"/>
          <p:cNvSpPr txBox="true"/>
          <p:nvPr/>
        </p:nvSpPr>
        <p:spPr>
          <a:xfrm rot="0">
            <a:off x="1371857" y="7388428"/>
            <a:ext cx="5378663" cy="136150"/>
          </a:xfrm>
          <a:prstGeom prst="rect">
            <a:avLst/>
          </a:prstGeom>
        </p:spPr>
        <p:txBody>
          <a:bodyPr anchor="t" rtlCol="false" tIns="0" lIns="0" bIns="0" rIns="0">
            <a:spAutoFit/>
          </a:bodyPr>
          <a:lstStyle/>
          <a:p>
            <a:pPr algn="l">
              <a:lnSpc>
                <a:spcPts val="758"/>
              </a:lnSpc>
            </a:pPr>
            <a:r>
              <a:rPr lang="en-US" sz="1097" spc="1">
                <a:solidFill>
                  <a:srgbClr val="000000"/>
                </a:solidFill>
                <a:latin typeface="Arial"/>
                <a:ea typeface="Arial"/>
                <a:cs typeface="Arial"/>
                <a:sym typeface="Arial"/>
              </a:rPr>
              <a:t>learning: A comprehensive meta-analysis. </a:t>
            </a:r>
            <a:r>
              <a:rPr lang="en-US" b="true" sz="1097" i="true" spc="1">
                <a:solidFill>
                  <a:srgbClr val="000000"/>
                </a:solidFill>
                <a:latin typeface="Arial Bold Italics"/>
                <a:ea typeface="Arial Bold Italics"/>
                <a:cs typeface="Arial Bold Italics"/>
                <a:sym typeface="Arial Bold Italics"/>
              </a:rPr>
              <a:t>Educational Research Review,</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17</a:t>
            </a:r>
            <a:r>
              <a:rPr lang="en-US" sz="1097" spc="1">
                <a:solidFill>
                  <a:srgbClr val="000000"/>
                </a:solidFill>
                <a:latin typeface="Arial"/>
                <a:ea typeface="Arial"/>
                <a:cs typeface="Arial"/>
                <a:sym typeface="Arial"/>
              </a:rPr>
              <a:t>, 19–36. </a:t>
            </a:r>
          </a:p>
        </p:txBody>
      </p:sp>
      <p:sp>
        <p:nvSpPr>
          <p:cNvPr name="TextBox 28" id="28"/>
          <p:cNvSpPr txBox="true"/>
          <p:nvPr/>
        </p:nvSpPr>
        <p:spPr>
          <a:xfrm rot="0">
            <a:off x="914400" y="7509100"/>
            <a:ext cx="5881268"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Sweller, J., van Merriënboer, J. J., &amp; Paas, F. (2019). Cognitive architecture and instructional </a:t>
            </a:r>
          </a:p>
        </p:txBody>
      </p:sp>
      <p:sp>
        <p:nvSpPr>
          <p:cNvPr name="TextBox 29" id="29"/>
          <p:cNvSpPr txBox="true"/>
          <p:nvPr/>
        </p:nvSpPr>
        <p:spPr>
          <a:xfrm rot="0">
            <a:off x="1371857" y="7879432"/>
            <a:ext cx="4587526" cy="27760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design: 20 years later. Educational Psychology Review, 31(2), 261–292. </a:t>
            </a:r>
          </a:p>
          <a:p>
            <a:pPr algn="l">
              <a:lnSpc>
                <a:spcPts val="1982"/>
              </a:lnSpc>
            </a:pPr>
            <a:r>
              <a:rPr lang="en-US" sz="1097" spc="1">
                <a:solidFill>
                  <a:srgbClr val="B70404"/>
                </a:solidFill>
                <a:latin typeface="Arial"/>
                <a:ea typeface="Arial"/>
                <a:cs typeface="Arial"/>
                <a:sym typeface="Arial"/>
                <a:hlinkClick r:id="rId29" tooltip="https://www.sciencedirect.com/science/article/pii/S036013151930171X"/>
              </a:rPr>
              <a:t>https://www.sciencedirect.com/science/article/pii/S036013151930171X</a:t>
            </a:r>
            <a:r>
              <a:rPr lang="en-US" sz="1097" spc="1">
                <a:solidFill>
                  <a:srgbClr val="000000"/>
                </a:solidFill>
                <a:latin typeface="Arial"/>
                <a:ea typeface="Arial"/>
                <a:cs typeface="Arial"/>
                <a:sym typeface="Arial"/>
                <a:hlinkClick r:id="rId30" tooltip="https://www.sciencedirect.com/science/article/pii/S036013151930171X"/>
              </a:rPr>
              <a:t> </a:t>
            </a:r>
          </a:p>
        </p:txBody>
      </p:sp>
      <p:sp>
        <p:nvSpPr>
          <p:cNvPr name="TextBox 30" id="3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31" id="31"/>
          <p:cNvSpPr txBox="true"/>
          <p:nvPr/>
        </p:nvSpPr>
        <p:spPr>
          <a:xfrm rot="0">
            <a:off x="1143000" y="914552"/>
            <a:ext cx="65141" cy="107042"/>
          </a:xfrm>
          <a:prstGeom prst="rect">
            <a:avLst/>
          </a:prstGeom>
        </p:spPr>
        <p:txBody>
          <a:bodyPr anchor="t" rtlCol="false" tIns="0" lIns="0" bIns="0" rIns="0">
            <a:spAutoFit/>
          </a:bodyPr>
          <a:lstStyle/>
          <a:p>
            <a:pPr algn="l">
              <a:lnSpc>
                <a:spcPts val="548"/>
              </a:lnSpc>
            </a:pPr>
            <a:r>
              <a:rPr lang="en-US" sz="1097">
                <a:solidFill>
                  <a:srgbClr val="000000"/>
                </a:solidFill>
                <a:latin typeface="Arimo"/>
                <a:ea typeface="Arimo"/>
                <a:cs typeface="Arimo"/>
                <a:sym typeface="Arimo"/>
              </a:rPr>
              <a:t>▪</a:t>
            </a:r>
          </a:p>
        </p:txBody>
      </p:sp>
      <p:sp>
        <p:nvSpPr>
          <p:cNvPr name="TextBox 32" id="32"/>
          <p:cNvSpPr txBox="true"/>
          <p:nvPr/>
        </p:nvSpPr>
        <p:spPr>
          <a:xfrm rot="0">
            <a:off x="1207008" y="962254"/>
            <a:ext cx="39538" cy="116824"/>
          </a:xfrm>
          <a:prstGeom prst="rect">
            <a:avLst/>
          </a:prstGeom>
        </p:spPr>
        <p:txBody>
          <a:bodyPr anchor="t" rtlCol="false" tIns="0" lIns="0" bIns="0" rIns="0">
            <a:spAutoFit/>
          </a:bodyPr>
          <a:lstStyle/>
          <a:p>
            <a:pPr algn="l">
              <a:lnSpc>
                <a:spcPts val="548"/>
              </a:lnSpc>
            </a:pPr>
            <a:r>
              <a:rPr lang="en-US" sz="1097">
                <a:solidFill>
                  <a:srgbClr val="000000"/>
                </a:solidFill>
                <a:latin typeface="Arial"/>
                <a:ea typeface="Arial"/>
                <a:cs typeface="Arial"/>
                <a:sym typeface="Arial"/>
              </a:rPr>
              <a:t> </a:t>
            </a:r>
          </a:p>
        </p:txBody>
      </p:sp>
      <p:sp>
        <p:nvSpPr>
          <p:cNvPr name="TextBox 33" id="33"/>
          <p:cNvSpPr txBox="true"/>
          <p:nvPr/>
        </p:nvSpPr>
        <p:spPr>
          <a:xfrm rot="0">
            <a:off x="1143000" y="1074572"/>
            <a:ext cx="65141" cy="316592"/>
          </a:xfrm>
          <a:prstGeom prst="rect">
            <a:avLst/>
          </a:prstGeom>
        </p:spPr>
        <p:txBody>
          <a:bodyPr anchor="t" rtlCol="false" tIns="0" lIns="0" bIns="0" rIns="0">
            <a:spAutoFit/>
          </a:bodyPr>
          <a:lstStyle/>
          <a:p>
            <a:pPr algn="l">
              <a:lnSpc>
                <a:spcPts val="2744"/>
              </a:lnSpc>
            </a:pPr>
            <a:r>
              <a:rPr lang="en-US" sz="1097">
                <a:solidFill>
                  <a:srgbClr val="000000"/>
                </a:solidFill>
                <a:latin typeface="Arimo"/>
                <a:ea typeface="Arimo"/>
                <a:cs typeface="Arimo"/>
                <a:sym typeface="Arimo"/>
              </a:rPr>
              <a:t>▪</a:t>
            </a:r>
          </a:p>
        </p:txBody>
      </p:sp>
      <p:sp>
        <p:nvSpPr>
          <p:cNvPr name="TextBox 34" id="34"/>
          <p:cNvSpPr txBox="true"/>
          <p:nvPr/>
        </p:nvSpPr>
        <p:spPr>
          <a:xfrm rot="0">
            <a:off x="1207008" y="1331824"/>
            <a:ext cx="39538" cy="116824"/>
          </a:xfrm>
          <a:prstGeom prst="rect">
            <a:avLst/>
          </a:prstGeom>
        </p:spPr>
        <p:txBody>
          <a:bodyPr anchor="t" rtlCol="false" tIns="0" lIns="0" bIns="0" rIns="0">
            <a:spAutoFit/>
          </a:bodyPr>
          <a:lstStyle/>
          <a:p>
            <a:pPr algn="l">
              <a:lnSpc>
                <a:spcPts val="548"/>
              </a:lnSpc>
            </a:pPr>
            <a:r>
              <a:rPr lang="en-US" sz="1097">
                <a:solidFill>
                  <a:srgbClr val="000000"/>
                </a:solidFill>
                <a:latin typeface="Arial"/>
                <a:ea typeface="Arial"/>
                <a:cs typeface="Arial"/>
                <a:sym typeface="Arial"/>
              </a:rPr>
              <a:t> </a:t>
            </a:r>
          </a:p>
        </p:txBody>
      </p:sp>
      <p:sp>
        <p:nvSpPr>
          <p:cNvPr name="TextBox 35" id="35"/>
          <p:cNvSpPr txBox="true"/>
          <p:nvPr/>
        </p:nvSpPr>
        <p:spPr>
          <a:xfrm rot="0">
            <a:off x="1143000" y="1444390"/>
            <a:ext cx="65141" cy="316592"/>
          </a:xfrm>
          <a:prstGeom prst="rect">
            <a:avLst/>
          </a:prstGeom>
        </p:spPr>
        <p:txBody>
          <a:bodyPr anchor="t" rtlCol="false" tIns="0" lIns="0" bIns="0" rIns="0">
            <a:spAutoFit/>
          </a:bodyPr>
          <a:lstStyle/>
          <a:p>
            <a:pPr algn="l">
              <a:lnSpc>
                <a:spcPts val="2744"/>
              </a:lnSpc>
            </a:pPr>
            <a:r>
              <a:rPr lang="en-US" sz="1097">
                <a:solidFill>
                  <a:srgbClr val="000000"/>
                </a:solidFill>
                <a:latin typeface="Arimo"/>
                <a:ea typeface="Arimo"/>
                <a:cs typeface="Arimo"/>
                <a:sym typeface="Arimo"/>
              </a:rPr>
              <a:t>▪</a:t>
            </a:r>
          </a:p>
        </p:txBody>
      </p:sp>
      <p:sp>
        <p:nvSpPr>
          <p:cNvPr name="TextBox 36" id="36"/>
          <p:cNvSpPr txBox="true"/>
          <p:nvPr/>
        </p:nvSpPr>
        <p:spPr>
          <a:xfrm rot="0">
            <a:off x="1207008" y="1701651"/>
            <a:ext cx="39538" cy="116824"/>
          </a:xfrm>
          <a:prstGeom prst="rect">
            <a:avLst/>
          </a:prstGeom>
        </p:spPr>
        <p:txBody>
          <a:bodyPr anchor="t" rtlCol="false" tIns="0" lIns="0" bIns="0" rIns="0">
            <a:spAutoFit/>
          </a:bodyPr>
          <a:lstStyle/>
          <a:p>
            <a:pPr algn="l">
              <a:lnSpc>
                <a:spcPts val="548"/>
              </a:lnSpc>
            </a:pPr>
            <a:r>
              <a:rPr lang="en-US" sz="1097">
                <a:solidFill>
                  <a:srgbClr val="000000"/>
                </a:solidFill>
                <a:latin typeface="Arial"/>
                <a:ea typeface="Arial"/>
                <a:cs typeface="Arial"/>
                <a:sym typeface="Arial"/>
              </a:rPr>
              <a:t> </a:t>
            </a:r>
          </a:p>
        </p:txBody>
      </p:sp>
      <p:sp>
        <p:nvSpPr>
          <p:cNvPr name="TextBox 37" id="37"/>
          <p:cNvSpPr txBox="true"/>
          <p:nvPr/>
        </p:nvSpPr>
        <p:spPr>
          <a:xfrm rot="0">
            <a:off x="914400" y="3186065"/>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38" id="38"/>
          <p:cNvSpPr txBox="true"/>
          <p:nvPr/>
        </p:nvSpPr>
        <p:spPr>
          <a:xfrm rot="0">
            <a:off x="1340968" y="8501605"/>
            <a:ext cx="39538" cy="202549"/>
          </a:xfrm>
          <a:prstGeom prst="rect">
            <a:avLst/>
          </a:prstGeom>
        </p:spPr>
        <p:txBody>
          <a:bodyPr anchor="t" rtlCol="false" tIns="0" lIns="0" bIns="0" rIns="0">
            <a:spAutoFit/>
          </a:bodyPr>
          <a:lstStyle/>
          <a:p>
            <a:pPr algn="l">
              <a:lnSpc>
                <a:spcPts val="1453"/>
              </a:lnSpc>
            </a:pPr>
            <a:r>
              <a:rPr lang="en-US" b="true" sz="1097">
                <a:solidFill>
                  <a:srgbClr val="000000"/>
                </a:solidFill>
                <a:latin typeface="Arial Bold"/>
                <a:ea typeface="Arial Bold"/>
                <a:cs typeface="Arial Bold"/>
                <a:sym typeface="Arial Bold"/>
              </a:rPr>
              <a:t> </a:t>
            </a:r>
          </a:p>
        </p:txBody>
      </p:sp>
      <p:sp>
        <p:nvSpPr>
          <p:cNvPr name="TextBox 39" id="39"/>
          <p:cNvSpPr txBox="true"/>
          <p:nvPr/>
        </p:nvSpPr>
        <p:spPr>
          <a:xfrm rot="0">
            <a:off x="914400" y="8685990"/>
            <a:ext cx="1497130" cy="202549"/>
          </a:xfrm>
          <a:prstGeom prst="rect">
            <a:avLst/>
          </a:prstGeom>
        </p:spPr>
        <p:txBody>
          <a:bodyPr anchor="t" rtlCol="false" tIns="0" lIns="0" bIns="0" rIns="0">
            <a:spAutoFit/>
          </a:bodyPr>
          <a:lstStyle/>
          <a:p>
            <a:pPr algn="l">
              <a:lnSpc>
                <a:spcPts val="1453"/>
              </a:lnSpc>
            </a:pPr>
            <a:r>
              <a:rPr lang="en-US" b="true" sz="1097" i="true" spc="1">
                <a:solidFill>
                  <a:srgbClr val="000000"/>
                </a:solidFill>
                <a:latin typeface="Arial Bold Italics"/>
                <a:ea typeface="Arial Bold Italics"/>
                <a:cs typeface="Arial Bold Italics"/>
                <a:sym typeface="Arial Bold Italics"/>
              </a:rPr>
              <a:t>The Signaling Principle </a:t>
            </a:r>
          </a:p>
        </p:txBody>
      </p:sp>
      <p:sp>
        <p:nvSpPr>
          <p:cNvPr name="TextBox 40" id="40"/>
          <p:cNvSpPr txBox="true"/>
          <p:nvPr/>
        </p:nvSpPr>
        <p:spPr>
          <a:xfrm rot="0">
            <a:off x="914400" y="8250412"/>
            <a:ext cx="815007"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Signaling </a:t>
            </a:r>
          </a:p>
        </p:txBody>
      </p:sp>
      <p:sp>
        <p:nvSpPr>
          <p:cNvPr name="TextBox 41" id="41"/>
          <p:cNvSpPr txBox="true"/>
          <p:nvPr/>
        </p:nvSpPr>
        <p:spPr>
          <a:xfrm rot="0">
            <a:off x="914400" y="8492080"/>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27</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4684271"/>
            <a:ext cx="5108191" cy="9906"/>
          </a:xfrm>
          <a:custGeom>
            <a:avLst/>
            <a:gdLst/>
            <a:ahLst/>
            <a:cxnLst/>
            <a:rect r="r" b="b" t="t" l="l"/>
            <a:pathLst>
              <a:path h="9906" w="5108191">
                <a:moveTo>
                  <a:pt x="0" y="0"/>
                </a:moveTo>
                <a:lnTo>
                  <a:pt x="5108191" y="0"/>
                </a:lnTo>
                <a:lnTo>
                  <a:pt x="510819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8868156"/>
            <a:ext cx="3145031" cy="9906"/>
          </a:xfrm>
          <a:custGeom>
            <a:avLst/>
            <a:gdLst/>
            <a:ahLst/>
            <a:cxnLst/>
            <a:rect r="r" b="b" t="t" l="l"/>
            <a:pathLst>
              <a:path h="9906" w="3145031">
                <a:moveTo>
                  <a:pt x="0" y="0"/>
                </a:moveTo>
                <a:lnTo>
                  <a:pt x="3145031" y="0"/>
                </a:lnTo>
                <a:lnTo>
                  <a:pt x="314503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914400"/>
            <a:ext cx="5943600" cy="3128648"/>
          </a:xfrm>
          <a:custGeom>
            <a:avLst/>
            <a:gdLst/>
            <a:ahLst/>
            <a:cxnLst/>
            <a:rect r="r" b="b" t="t" l="l"/>
            <a:pathLst>
              <a:path h="3128648" w="5943600">
                <a:moveTo>
                  <a:pt x="0" y="0"/>
                </a:moveTo>
                <a:lnTo>
                  <a:pt x="5943600" y="0"/>
                </a:lnTo>
                <a:lnTo>
                  <a:pt x="5943600" y="3128648"/>
                </a:lnTo>
                <a:lnTo>
                  <a:pt x="0" y="3128648"/>
                </a:lnTo>
                <a:lnTo>
                  <a:pt x="0" y="0"/>
                </a:lnTo>
                <a:close/>
              </a:path>
            </a:pathLst>
          </a:custGeom>
          <a:blipFill>
            <a:blip r:embed="rId6"/>
            <a:stretch>
              <a:fillRect l="0" t="0" r="0" b="0"/>
            </a:stretch>
          </a:blipFill>
        </p:spPr>
      </p:sp>
      <p:sp>
        <p:nvSpPr>
          <p:cNvPr name="TextBox 5" id="5"/>
          <p:cNvSpPr txBox="true"/>
          <p:nvPr/>
        </p:nvSpPr>
        <p:spPr>
          <a:xfrm rot="0">
            <a:off x="1884683" y="8060827"/>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6" id="6"/>
          <p:cNvSpPr txBox="true"/>
          <p:nvPr/>
        </p:nvSpPr>
        <p:spPr>
          <a:xfrm rot="0">
            <a:off x="914400" y="8295865"/>
            <a:ext cx="5651706"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Richter, J., Scheiter, K., &amp; Eitel, A. (2016). The effect of signaling depends on extraneous </a:t>
            </a:r>
          </a:p>
        </p:txBody>
      </p:sp>
      <p:sp>
        <p:nvSpPr>
          <p:cNvPr name="TextBox 7" id="7"/>
          <p:cNvSpPr txBox="true"/>
          <p:nvPr/>
        </p:nvSpPr>
        <p:spPr>
          <a:xfrm rot="0">
            <a:off x="1371857" y="8518855"/>
            <a:ext cx="3247473" cy="368437"/>
          </a:xfrm>
          <a:prstGeom prst="rect">
            <a:avLst/>
          </a:prstGeom>
        </p:spPr>
        <p:txBody>
          <a:bodyPr anchor="t" rtlCol="false" tIns="0" lIns="0" bIns="0" rIns="0">
            <a:spAutoFit/>
          </a:bodyPr>
          <a:lstStyle/>
          <a:p>
            <a:pPr algn="l">
              <a:lnSpc>
                <a:spcPts val="1230"/>
              </a:lnSpc>
            </a:pPr>
            <a:r>
              <a:rPr lang="en-US" sz="1097" spc="1">
                <a:solidFill>
                  <a:srgbClr val="000000"/>
                </a:solidFill>
                <a:latin typeface="Arial"/>
                <a:ea typeface="Arial"/>
                <a:cs typeface="Arial"/>
                <a:sym typeface="Arial"/>
              </a:rPr>
              <a:t>cognitive load. </a:t>
            </a:r>
            <a:r>
              <a:rPr lang="en-US" b="true" sz="1097" i="true" spc="1">
                <a:solidFill>
                  <a:srgbClr val="000000"/>
                </a:solidFill>
                <a:latin typeface="Arial Bold Italics"/>
                <a:ea typeface="Arial Bold Italics"/>
                <a:cs typeface="Arial Bold Italics"/>
                <a:sym typeface="Arial Bold Italics"/>
              </a:rPr>
              <a:t>Applied Cognitive Psychology</a:t>
            </a:r>
            <a:r>
              <a:rPr lang="en-US" sz="1097" spc="1">
                <a:solidFill>
                  <a:srgbClr val="000000"/>
                </a:solidFill>
                <a:latin typeface="Arial"/>
                <a:ea typeface="Arial"/>
                <a:cs typeface="Arial"/>
                <a:sym typeface="Arial"/>
              </a:rPr>
              <a:t>. </a:t>
            </a:r>
          </a:p>
          <a:p>
            <a:pPr algn="l">
              <a:lnSpc>
                <a:spcPts val="1676"/>
              </a:lnSpc>
            </a:pPr>
            <a:r>
              <a:rPr lang="en-US" sz="1097" spc="1">
                <a:solidFill>
                  <a:srgbClr val="B70404"/>
                </a:solidFill>
                <a:latin typeface="Arial"/>
                <a:ea typeface="Arial"/>
                <a:cs typeface="Arial"/>
                <a:sym typeface="Arial"/>
                <a:hlinkClick r:id="rId7" tooltip="https://pmc.ncbi.nlm.nih.gov/articles/PMC8354981/"/>
              </a:rPr>
              <a:t>https://pmc.ncbi.nlm.nih.gov/articles/PMC8354981/</a:t>
            </a:r>
            <a:r>
              <a:rPr lang="en-US" sz="1097" spc="1">
                <a:solidFill>
                  <a:srgbClr val="000000"/>
                </a:solidFill>
                <a:latin typeface="Arial"/>
                <a:ea typeface="Arial"/>
                <a:cs typeface="Arial"/>
                <a:sym typeface="Arial"/>
                <a:hlinkClick r:id="rId8" tooltip="https://pmc.ncbi.nlm.nih.gov/articles/PMC8354981/"/>
              </a:rPr>
              <a:t> </a:t>
            </a:r>
          </a:p>
        </p:txBody>
      </p:sp>
      <p:sp>
        <p:nvSpPr>
          <p:cNvPr name="TextBox 8" id="8"/>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40 </a:t>
            </a:r>
          </a:p>
        </p:txBody>
      </p:sp>
      <p:sp>
        <p:nvSpPr>
          <p:cNvPr name="TextBox 9" id="9"/>
          <p:cNvSpPr txBox="true"/>
          <p:nvPr/>
        </p:nvSpPr>
        <p:spPr>
          <a:xfrm rot="0">
            <a:off x="914400" y="7433281"/>
            <a:ext cx="6091209" cy="873538"/>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When teaching new staff and volunteers about safe ways to talk about sensitive topics, 3 key Do’s and Don’ts can be highlighted by placing green checkmarks beside a the Do’s and red “X”s for the Don’ts. </a:t>
            </a:r>
          </a:p>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10" id="10"/>
          <p:cNvSpPr txBox="true"/>
          <p:nvPr/>
        </p:nvSpPr>
        <p:spPr>
          <a:xfrm rot="0">
            <a:off x="914400" y="4131012"/>
            <a:ext cx="6027458" cy="3293421"/>
          </a:xfrm>
          <a:prstGeom prst="rect">
            <a:avLst/>
          </a:prstGeom>
        </p:spPr>
        <p:txBody>
          <a:bodyPr anchor="t" rtlCol="false" tIns="0" lIns="0" bIns="0" rIns="0">
            <a:spAutoFit/>
          </a:bodyPr>
          <a:lstStyle/>
          <a:p>
            <a:pPr algn="l">
              <a:lnSpc>
                <a:spcPts val="1455"/>
              </a:lnSpc>
            </a:pPr>
            <a:r>
              <a:rPr lang="en-US" sz="1097">
                <a:solidFill>
                  <a:srgbClr val="000000"/>
                </a:solidFill>
                <a:latin typeface="Arial"/>
                <a:ea typeface="Arial"/>
                <a:cs typeface="Arial"/>
                <a:sym typeface="Arial"/>
              </a:rPr>
              <a:t>From </a:t>
            </a:r>
            <a:r>
              <a:rPr lang="en-US" b="true" sz="1097" i="true">
                <a:solidFill>
                  <a:srgbClr val="000000"/>
                </a:solidFill>
                <a:latin typeface="Arial Bold Italics"/>
                <a:ea typeface="Arial Bold Italics"/>
                <a:cs typeface="Arial Bold Italics"/>
                <a:sym typeface="Arial Bold Italics"/>
              </a:rPr>
              <a:t>Mayer’s 12 Principles of Multimedia Learning — Signaling Principle</a:t>
            </a:r>
            <a:r>
              <a:rPr lang="en-US" sz="1097">
                <a:solidFill>
                  <a:srgbClr val="000000"/>
                </a:solidFill>
                <a:latin typeface="Arial"/>
                <a:ea typeface="Arial"/>
                <a:cs typeface="Arial"/>
                <a:sym typeface="Arial"/>
              </a:rPr>
              <a:t>, by LaurenHays, 2021, on the Digital Learning Institute website. Retrieved from </a:t>
            </a:r>
            <a:r>
              <a:rPr lang="en-US" sz="1097">
                <a:solidFill>
                  <a:srgbClr val="B70404"/>
                </a:solidFill>
                <a:latin typeface="Arial"/>
                <a:ea typeface="Arial"/>
                <a:cs typeface="Arial"/>
                <a:sym typeface="Arial"/>
                <a:hlinkClick r:id="rId9" tooltip="https://www.digitallearninginstitute.com/blog/mayers-principles-multimedia-learning"/>
              </a:rPr>
              <a:t>https://www.digitallearninginstitute.com/blog/mayers-principles-multimedia-learning</a:t>
            </a:r>
          </a:p>
          <a:p>
            <a:pPr algn="l">
              <a:lnSpc>
                <a:spcPts val="2744"/>
              </a:lnSpc>
            </a:pPr>
            <a:r>
              <a:rPr lang="en-US" sz="1097">
                <a:solidFill>
                  <a:srgbClr val="000000"/>
                </a:solidFill>
                <a:latin typeface="Arial"/>
                <a:ea typeface="Arial"/>
                <a:cs typeface="Arial"/>
                <a:sym typeface="Arial"/>
              </a:rPr>
              <a:t>Signaling means to be intentional in the placement of cues (i.e., arrows,circles,highlights,etc.)</a:t>
            </a:r>
          </a:p>
          <a:p>
            <a:pPr algn="l">
              <a:lnSpc>
                <a:spcPts val="548"/>
              </a:lnSpc>
            </a:pPr>
            <a:r>
              <a:rPr lang="en-US" sz="1097">
                <a:solidFill>
                  <a:srgbClr val="000000"/>
                </a:solidFill>
                <a:latin typeface="Arial"/>
                <a:ea typeface="Arial"/>
                <a:cs typeface="Arial"/>
                <a:sym typeface="Arial"/>
              </a:rPr>
              <a:t>to draw a learner’s eyes to specific components of the learning materialattherelevanttimes.</a:t>
            </a:r>
          </a:p>
          <a:p>
            <a:pPr algn="l">
              <a:lnSpc>
                <a:spcPts val="2358"/>
              </a:lnSpc>
            </a:pPr>
            <a:r>
              <a:rPr lang="en-US" sz="1097">
                <a:solidFill>
                  <a:srgbClr val="000000"/>
                </a:solidFill>
                <a:latin typeface="Arial"/>
                <a:ea typeface="Arial"/>
                <a:cs typeface="Arial"/>
                <a:sym typeface="Arial"/>
              </a:rPr>
              <a:t>This reduces cognitive load because learners do not have to expendpartoftheirmentaleffort</a:t>
            </a:r>
          </a:p>
          <a:p>
            <a:pPr algn="l">
              <a:lnSpc>
                <a:spcPts val="556"/>
              </a:lnSpc>
            </a:pPr>
            <a:r>
              <a:rPr lang="en-US" sz="1097">
                <a:solidFill>
                  <a:srgbClr val="000000"/>
                </a:solidFill>
                <a:latin typeface="Arial"/>
                <a:ea typeface="Arial"/>
                <a:cs typeface="Arial"/>
                <a:sym typeface="Arial"/>
              </a:rPr>
              <a:t>on hunting and identifying the relevant information or components.Thegoaloflearningisfor</a:t>
            </a:r>
          </a:p>
          <a:p>
            <a:pPr algn="l">
              <a:lnSpc>
                <a:spcPts val="2347"/>
              </a:lnSpc>
            </a:pPr>
            <a:r>
              <a:rPr lang="en-US" sz="1097">
                <a:solidFill>
                  <a:srgbClr val="000000"/>
                </a:solidFill>
                <a:latin typeface="Arial"/>
                <a:ea typeface="Arial"/>
                <a:cs typeface="Arial"/>
                <a:sym typeface="Arial"/>
              </a:rPr>
              <a:t>learners to “create a meaningful, coherent representation or model”oftheconceptbeingtaught</a:t>
            </a:r>
          </a:p>
          <a:p>
            <a:pPr algn="l">
              <a:lnSpc>
                <a:spcPts val="568"/>
              </a:lnSpc>
            </a:pPr>
            <a:r>
              <a:rPr lang="en-US" sz="1097">
                <a:solidFill>
                  <a:srgbClr val="000000"/>
                </a:solidFill>
                <a:latin typeface="Arial"/>
                <a:ea typeface="Arial"/>
                <a:cs typeface="Arial"/>
                <a:sym typeface="Arial"/>
              </a:rPr>
              <a:t>rather than “just memorizing a set of isolated facts” (Schneideretal,2018,p.377).Signaling</a:t>
            </a:r>
          </a:p>
          <a:p>
            <a:pPr algn="l">
              <a:lnSpc>
                <a:spcPts val="2335"/>
              </a:lnSpc>
            </a:pPr>
            <a:r>
              <a:rPr lang="en-US" sz="1097" spc="1">
                <a:solidFill>
                  <a:srgbClr val="000000"/>
                </a:solidFill>
                <a:latin typeface="Arial"/>
                <a:ea typeface="Arial"/>
                <a:cs typeface="Arial"/>
                <a:sym typeface="Arial"/>
              </a:rPr>
              <a:t>helps learners to “distinguish between learning-relevant and learning-irrelevantinformation,”</a:t>
            </a:r>
          </a:p>
          <a:p>
            <a:pPr algn="l">
              <a:lnSpc>
                <a:spcPts val="580"/>
              </a:lnSpc>
            </a:pPr>
            <a:r>
              <a:rPr lang="en-US" sz="1097" spc="1">
                <a:solidFill>
                  <a:srgbClr val="000000"/>
                </a:solidFill>
                <a:latin typeface="Arial"/>
                <a:ea typeface="Arial"/>
                <a:cs typeface="Arial"/>
                <a:sym typeface="Arial"/>
              </a:rPr>
              <a:t>which reduces frustration and cognitive overload (Richter et al,2016).</a:t>
            </a:r>
          </a:p>
          <a:p>
            <a:pPr algn="l">
              <a:lnSpc>
                <a:spcPts val="2744"/>
              </a:lnSpc>
            </a:pPr>
            <a:r>
              <a:rPr lang="en-US" sz="1097">
                <a:solidFill>
                  <a:srgbClr val="000000"/>
                </a:solidFill>
                <a:latin typeface="Arial"/>
                <a:ea typeface="Arial"/>
                <a:cs typeface="Arial"/>
                <a:sym typeface="Arial"/>
              </a:rPr>
              <a:t>When working with adult learners, one of the key considerationsineducationaldesignisthe</a:t>
            </a:r>
          </a:p>
          <a:p>
            <a:pPr algn="l">
              <a:lnSpc>
                <a:spcPts val="548"/>
              </a:lnSpc>
            </a:pPr>
            <a:r>
              <a:rPr lang="en-US" sz="1097">
                <a:solidFill>
                  <a:srgbClr val="000000"/>
                </a:solidFill>
                <a:latin typeface="Arial"/>
                <a:ea typeface="Arial"/>
                <a:cs typeface="Arial"/>
                <a:sym typeface="Arial"/>
              </a:rPr>
              <a:t>level of prior knowledge. Schneider, et al (2018) proposed that signalingis“especiallybeneficial</a:t>
            </a:r>
          </a:p>
          <a:p>
            <a:pPr algn="l">
              <a:lnSpc>
                <a:spcPts val="2355"/>
              </a:lnSpc>
            </a:pPr>
            <a:r>
              <a:rPr lang="en-US" sz="1097" spc="1">
                <a:solidFill>
                  <a:srgbClr val="000000"/>
                </a:solidFill>
                <a:latin typeface="Arial"/>
                <a:ea typeface="Arial"/>
                <a:cs typeface="Arial"/>
                <a:sym typeface="Arial"/>
              </a:rPr>
              <a:t>for high-prior-knowledge learners” and that “low-prior-knowledgelearnersbenefit…aswell”</a:t>
            </a:r>
          </a:p>
          <a:p>
            <a:pPr algn="l">
              <a:lnSpc>
                <a:spcPts val="561"/>
              </a:lnSpc>
            </a:pPr>
            <a:r>
              <a:rPr lang="en-US" sz="1097" spc="1">
                <a:solidFill>
                  <a:srgbClr val="000000"/>
                </a:solidFill>
                <a:latin typeface="Arial"/>
                <a:ea typeface="Arial"/>
                <a:cs typeface="Arial"/>
                <a:sym typeface="Arial"/>
              </a:rPr>
              <a:t>(Schneider, et al, 2018) </a:t>
            </a:r>
          </a:p>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11" id="1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1429512"/>
            <a:ext cx="5474713" cy="9906"/>
          </a:xfrm>
          <a:custGeom>
            <a:avLst/>
            <a:gdLst/>
            <a:ahLst/>
            <a:cxnLst/>
            <a:rect r="r" b="b" t="t" l="l"/>
            <a:pathLst>
              <a:path h="9906" w="5474713">
                <a:moveTo>
                  <a:pt x="0" y="0"/>
                </a:moveTo>
                <a:lnTo>
                  <a:pt x="5474713" y="0"/>
                </a:lnTo>
                <a:lnTo>
                  <a:pt x="547471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1613916"/>
            <a:ext cx="1482852" cy="9906"/>
          </a:xfrm>
          <a:custGeom>
            <a:avLst/>
            <a:gdLst/>
            <a:ahLst/>
            <a:cxnLst/>
            <a:rect r="r" b="b" t="t" l="l"/>
            <a:pathLst>
              <a:path h="9906" w="1482852">
                <a:moveTo>
                  <a:pt x="0" y="0"/>
                </a:moveTo>
                <a:lnTo>
                  <a:pt x="1482852" y="0"/>
                </a:lnTo>
                <a:lnTo>
                  <a:pt x="1482852"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7963" y="5941819"/>
            <a:ext cx="3122933" cy="9906"/>
          </a:xfrm>
          <a:custGeom>
            <a:avLst/>
            <a:gdLst/>
            <a:ahLst/>
            <a:cxnLst/>
            <a:rect r="r" b="b" t="t" l="l"/>
            <a:pathLst>
              <a:path h="9906" w="3122933">
                <a:moveTo>
                  <a:pt x="0" y="0"/>
                </a:moveTo>
                <a:lnTo>
                  <a:pt x="3122933" y="0"/>
                </a:lnTo>
                <a:lnTo>
                  <a:pt x="3122933"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 y="2510790"/>
            <a:ext cx="5943600" cy="2974848"/>
          </a:xfrm>
          <a:custGeom>
            <a:avLst/>
            <a:gdLst/>
            <a:ahLst/>
            <a:cxnLst/>
            <a:rect r="r" b="b" t="t" l="l"/>
            <a:pathLst>
              <a:path h="2974848" w="5943600">
                <a:moveTo>
                  <a:pt x="0" y="0"/>
                </a:moveTo>
                <a:lnTo>
                  <a:pt x="5943600" y="0"/>
                </a:lnTo>
                <a:lnTo>
                  <a:pt x="5943600" y="2974848"/>
                </a:lnTo>
                <a:lnTo>
                  <a:pt x="0" y="2974848"/>
                </a:lnTo>
                <a:lnTo>
                  <a:pt x="0" y="0"/>
                </a:lnTo>
                <a:close/>
              </a:path>
            </a:pathLst>
          </a:custGeom>
          <a:blipFill>
            <a:blip r:embed="rId8"/>
            <a:stretch>
              <a:fillRect l="0" t="-4" r="0" b="0"/>
            </a:stretch>
          </a:blipFill>
        </p:spPr>
      </p:sp>
      <p:sp>
        <p:nvSpPr>
          <p:cNvPr name="TextBox 6" id="6"/>
          <p:cNvSpPr txBox="true"/>
          <p:nvPr/>
        </p:nvSpPr>
        <p:spPr>
          <a:xfrm rot="0">
            <a:off x="914400" y="8321773"/>
            <a:ext cx="5979319" cy="756780"/>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During volunteer onboarding training, modules can be created to cover volunteer introductory materials. Volunteer onboarding could be broken into the following 5-6-minute modules: Organization Intro, Local chapter overview, Volunteer Expectations, Volunteer Resources, and Next Steps. </a:t>
            </a:r>
          </a:p>
        </p:txBody>
      </p:sp>
      <p:sp>
        <p:nvSpPr>
          <p:cNvPr name="TextBox 7" id="7"/>
          <p:cNvSpPr txBox="true"/>
          <p:nvPr/>
        </p:nvSpPr>
        <p:spPr>
          <a:xfrm rot="0">
            <a:off x="914400" y="5573725"/>
            <a:ext cx="6002541" cy="1412881"/>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rom </a:t>
            </a:r>
            <a:r>
              <a:rPr lang="en-US" b="true" sz="1097" i="true" spc="1">
                <a:solidFill>
                  <a:srgbClr val="000000"/>
                </a:solidFill>
                <a:latin typeface="Arial Bold Italics"/>
                <a:ea typeface="Arial Bold Italics"/>
                <a:cs typeface="Arial Bold Italics"/>
                <a:sym typeface="Arial Bold Italics"/>
              </a:rPr>
              <a:t>The art and science of CHUNKING</a:t>
            </a:r>
            <a:r>
              <a:rPr lang="en-US" sz="1097" spc="1">
                <a:solidFill>
                  <a:srgbClr val="000000"/>
                </a:solidFill>
                <a:latin typeface="Arial"/>
                <a:ea typeface="Arial"/>
                <a:cs typeface="Arial"/>
                <a:sym typeface="Arial"/>
              </a:rPr>
              <a:t> [Infographic], by T. Finley, 2022, August 9, X (formerly Twitter).</a:t>
            </a:r>
            <a:r>
              <a:rPr lang="en-US" sz="1097" spc="1">
                <a:solidFill>
                  <a:srgbClr val="000000"/>
                </a:solidFill>
                <a:latin typeface="Arial"/>
                <a:ea typeface="Arial"/>
                <a:cs typeface="Arial"/>
                <a:sym typeface="Arial"/>
                <a:hlinkClick r:id="rId9" tooltip="https://x.com/finleyt/status/1557202077243379712"/>
              </a:rPr>
              <a:t> </a:t>
            </a:r>
            <a:r>
              <a:rPr lang="en-US" sz="1097" spc="1">
                <a:solidFill>
                  <a:srgbClr val="B70404"/>
                </a:solidFill>
                <a:latin typeface="Arial"/>
                <a:ea typeface="Arial"/>
                <a:cs typeface="Arial"/>
                <a:sym typeface="Arial"/>
                <a:hlinkClick r:id="rId10" tooltip="https://x.com/finleyt/status/1557202077243379712"/>
              </a:rPr>
              <a:t>https://x.com/finleyt/status/1557202077243379712</a:t>
            </a:r>
            <a:r>
              <a:rPr lang="en-US" sz="1097" spc="1">
                <a:solidFill>
                  <a:srgbClr val="000000"/>
                </a:solidFill>
                <a:latin typeface="Arial"/>
                <a:ea typeface="Arial"/>
                <a:cs typeface="Arial"/>
                <a:sym typeface="Arial"/>
                <a:hlinkClick r:id="rId11" tooltip="https://x.com/finleyt/status/1557202077243379712"/>
              </a:rPr>
              <a:t> </a:t>
            </a:r>
          </a:p>
          <a:p>
            <a:pPr algn="l">
              <a:lnSpc>
                <a:spcPts val="2744"/>
              </a:lnSpc>
            </a:pPr>
            <a:r>
              <a:rPr lang="en-US" sz="1097" spc="1">
                <a:solidFill>
                  <a:srgbClr val="000000"/>
                </a:solidFill>
                <a:latin typeface="Arial"/>
                <a:ea typeface="Arial"/>
                <a:cs typeface="Arial"/>
                <a:sym typeface="Arial"/>
              </a:rPr>
              <a:t>Chunking is the learning principle that concludes that information is more effectively learned </a:t>
            </a:r>
          </a:p>
          <a:p>
            <a:pPr algn="l">
              <a:lnSpc>
                <a:spcPts val="548"/>
              </a:lnSpc>
            </a:pPr>
            <a:r>
              <a:rPr lang="en-US" sz="1097">
                <a:solidFill>
                  <a:srgbClr val="000000"/>
                </a:solidFill>
                <a:latin typeface="Arial"/>
                <a:ea typeface="Arial"/>
                <a:cs typeface="Arial"/>
                <a:sym typeface="Arial"/>
              </a:rPr>
              <a:t>whenitis presented in spaller parts, or “chunks.” This principle is based on the knowledge that </a:t>
            </a:r>
          </a:p>
          <a:p>
            <a:pPr algn="l">
              <a:lnSpc>
                <a:spcPts val="2355"/>
              </a:lnSpc>
            </a:pPr>
            <a:r>
              <a:rPr lang="en-US" sz="1097">
                <a:solidFill>
                  <a:srgbClr val="000000"/>
                </a:solidFill>
                <a:latin typeface="Arial"/>
                <a:ea typeface="Arial"/>
                <a:cs typeface="Arial"/>
                <a:sym typeface="Arial"/>
              </a:rPr>
              <a:t>“asthenumber of attributes we have to deal with increases, our capacity for accurately dealing </a:t>
            </a:r>
          </a:p>
          <a:p>
            <a:pPr algn="l">
              <a:lnSpc>
                <a:spcPts val="561"/>
              </a:lnSpc>
            </a:pPr>
            <a:r>
              <a:rPr lang="en-US" sz="1097">
                <a:solidFill>
                  <a:srgbClr val="000000"/>
                </a:solidFill>
                <a:latin typeface="Arial"/>
                <a:ea typeface="Arial"/>
                <a:cs typeface="Arial"/>
                <a:sym typeface="Arial"/>
              </a:rPr>
              <a:t>withthem decreases” (Georgiou, 2010, p. 616). Pappas (2023) outlines three key instructional </a:t>
            </a:r>
          </a:p>
          <a:p>
            <a:pPr algn="l">
              <a:lnSpc>
                <a:spcPts val="2256"/>
              </a:lnSpc>
            </a:pPr>
            <a:r>
              <a:rPr lang="en-US" sz="1097" spc="1">
                <a:solidFill>
                  <a:srgbClr val="000000"/>
                </a:solidFill>
                <a:latin typeface="Arial"/>
                <a:ea typeface="Arial"/>
                <a:cs typeface="Arial"/>
                <a:sym typeface="Arial"/>
              </a:rPr>
              <a:t>designstrategies for chunking: </a:t>
            </a:r>
          </a:p>
        </p:txBody>
      </p:sp>
      <p:sp>
        <p:nvSpPr>
          <p:cNvPr name="TextBox 8" id="8"/>
          <p:cNvSpPr txBox="true"/>
          <p:nvPr/>
        </p:nvSpPr>
        <p:spPr>
          <a:xfrm rot="0">
            <a:off x="1143000" y="6994369"/>
            <a:ext cx="3940254" cy="278749"/>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1.Classify and prioritize content to remove irrelevant content </a:t>
            </a:r>
          </a:p>
        </p:txBody>
      </p:sp>
      <p:sp>
        <p:nvSpPr>
          <p:cNvPr name="TextBox 9" id="9"/>
          <p:cNvSpPr txBox="true"/>
          <p:nvPr/>
        </p:nvSpPr>
        <p:spPr>
          <a:xfrm rot="0">
            <a:off x="1143000" y="7321648"/>
            <a:ext cx="118815" cy="321040"/>
          </a:xfrm>
          <a:prstGeom prst="rect">
            <a:avLst/>
          </a:prstGeom>
        </p:spPr>
        <p:txBody>
          <a:bodyPr anchor="t" rtlCol="false" tIns="0" lIns="0" bIns="0" rIns="0">
            <a:spAutoFit/>
          </a:bodyPr>
          <a:lstStyle/>
          <a:p>
            <a:pPr algn="just">
              <a:lnSpc>
                <a:spcPts val="734"/>
              </a:lnSpc>
            </a:pPr>
            <a:r>
              <a:rPr lang="en-US" sz="1097" spc="1">
                <a:solidFill>
                  <a:srgbClr val="000000"/>
                </a:solidFill>
                <a:latin typeface="Arial"/>
                <a:ea typeface="Arial"/>
                <a:cs typeface="Arial"/>
                <a:sym typeface="Arial"/>
              </a:rPr>
              <a:t>2.</a:t>
            </a:r>
          </a:p>
          <a:p>
            <a:pPr algn="just">
              <a:lnSpc>
                <a:spcPts val="2180"/>
              </a:lnSpc>
            </a:pPr>
            <a:r>
              <a:rPr lang="en-US" sz="1097" spc="1">
                <a:solidFill>
                  <a:srgbClr val="000000"/>
                </a:solidFill>
                <a:latin typeface="Arial"/>
                <a:ea typeface="Arial"/>
                <a:cs typeface="Arial"/>
                <a:sym typeface="Arial"/>
              </a:rPr>
              <a:t>3.</a:t>
            </a:r>
          </a:p>
        </p:txBody>
      </p:sp>
      <p:sp>
        <p:nvSpPr>
          <p:cNvPr name="TextBox 10" id="10"/>
          <p:cNvSpPr txBox="true"/>
          <p:nvPr/>
        </p:nvSpPr>
        <p:spPr>
          <a:xfrm rot="0">
            <a:off x="1371857" y="7321648"/>
            <a:ext cx="4688472" cy="505444"/>
          </a:xfrm>
          <a:prstGeom prst="rect">
            <a:avLst/>
          </a:prstGeom>
        </p:spPr>
        <p:txBody>
          <a:bodyPr anchor="t" rtlCol="false" tIns="0" lIns="0" bIns="0" rIns="0">
            <a:spAutoFit/>
          </a:bodyPr>
          <a:lstStyle/>
          <a:p>
            <a:pPr algn="l">
              <a:lnSpc>
                <a:spcPts val="734"/>
              </a:lnSpc>
            </a:pPr>
            <a:r>
              <a:rPr lang="en-US" sz="1097" spc="1">
                <a:solidFill>
                  <a:srgbClr val="000000"/>
                </a:solidFill>
                <a:latin typeface="Arial"/>
                <a:ea typeface="Arial"/>
                <a:cs typeface="Arial"/>
                <a:sym typeface="Arial"/>
              </a:rPr>
              <a:t>Group and divide course content into sections so learners don’t feel “lost.” </a:t>
            </a:r>
          </a:p>
          <a:p>
            <a:pPr algn="l">
              <a:lnSpc>
                <a:spcPts val="2180"/>
              </a:lnSpc>
            </a:pPr>
            <a:r>
              <a:rPr lang="en-US" sz="1097" spc="1">
                <a:solidFill>
                  <a:srgbClr val="000000"/>
                </a:solidFill>
                <a:latin typeface="Arial"/>
                <a:ea typeface="Arial"/>
                <a:cs typeface="Arial"/>
                <a:sym typeface="Arial"/>
              </a:rPr>
              <a:t>Organize the course structure to have a logical flow. </a:t>
            </a:r>
          </a:p>
          <a:p>
            <a:pPr algn="l">
              <a:lnSpc>
                <a:spcPts val="722"/>
              </a:lnSpc>
            </a:pPr>
            <a:r>
              <a:rPr lang="en-US" sz="1097" spc="1">
                <a:solidFill>
                  <a:srgbClr val="000000"/>
                </a:solidFill>
                <a:latin typeface="Arial"/>
                <a:ea typeface="Arial"/>
                <a:cs typeface="Arial"/>
                <a:sym typeface="Arial"/>
              </a:rPr>
              <a:t>(Pappas, 2013) </a:t>
            </a:r>
          </a:p>
        </p:txBody>
      </p:sp>
      <p:sp>
        <p:nvSpPr>
          <p:cNvPr name="TextBox 11" id="11"/>
          <p:cNvSpPr txBox="true"/>
          <p:nvPr/>
        </p:nvSpPr>
        <p:spPr>
          <a:xfrm rot="0">
            <a:off x="914400" y="876529"/>
            <a:ext cx="5865200" cy="20254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Schneider, B., Xie, H., van Gog, T. et al. (2018). Signaling as a cognitive guide in multimedia </a:t>
            </a:r>
          </a:p>
        </p:txBody>
      </p:sp>
      <p:sp>
        <p:nvSpPr>
          <p:cNvPr name="TextBox 12" id="12"/>
          <p:cNvSpPr txBox="true"/>
          <p:nvPr/>
        </p:nvSpPr>
        <p:spPr>
          <a:xfrm rot="0">
            <a:off x="1371857" y="1060656"/>
            <a:ext cx="5580164" cy="572395"/>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learning. </a:t>
            </a:r>
            <a:r>
              <a:rPr lang="en-US" b="true" sz="1097" i="true" spc="1">
                <a:solidFill>
                  <a:srgbClr val="000000"/>
                </a:solidFill>
                <a:latin typeface="Arial Bold Italics"/>
                <a:ea typeface="Arial Bold Italics"/>
                <a:cs typeface="Arial Bold Italics"/>
                <a:sym typeface="Arial Bold Italics"/>
              </a:rPr>
              <a:t>Schneider &amp; colleagues</a:t>
            </a:r>
            <a:r>
              <a:rPr lang="en-US" sz="1097" spc="1">
                <a:solidFill>
                  <a:srgbClr val="000000"/>
                </a:solidFill>
                <a:latin typeface="Arial"/>
                <a:ea typeface="Arial"/>
                <a:cs typeface="Arial"/>
                <a:sym typeface="Arial"/>
              </a:rPr>
              <a:t>. ResearchGate. </a:t>
            </a:r>
            <a:r>
              <a:rPr lang="en-US" sz="1097" spc="1">
                <a:solidFill>
                  <a:srgbClr val="B70404"/>
                </a:solidFill>
                <a:latin typeface="Arial"/>
                <a:ea typeface="Arial"/>
                <a:cs typeface="Arial"/>
                <a:sym typeface="Arial"/>
                <a:hlinkClick r:id="rId12" tooltip="https://www.researchgate.net/publication/232494695_Signaling_as_a_Cognitive_Guide_in_Multimedia_Learning"/>
              </a:rPr>
              <a:t>https://www.researchgate.net/publication/232494695_Signaling_as_a_Cognitive_Guide_ in_Multimedia_Learning</a:t>
            </a:r>
            <a:r>
              <a:rPr lang="en-US" sz="1097" spc="1">
                <a:solidFill>
                  <a:srgbClr val="000000"/>
                </a:solidFill>
                <a:latin typeface="Arial"/>
                <a:ea typeface="Arial"/>
                <a:cs typeface="Arial"/>
                <a:sym typeface="Arial"/>
                <a:hlinkClick r:id="rId13" tooltip="https://www.researchgate.net/publication/232494695_Signaling_as_a_Cognitive_Guide_in_Multimedia_Learning"/>
              </a:rPr>
              <a:t> </a:t>
            </a:r>
          </a:p>
        </p:txBody>
      </p:sp>
      <p:sp>
        <p:nvSpPr>
          <p:cNvPr name="TextBox 13" id="13"/>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41 </a:t>
            </a:r>
          </a:p>
        </p:txBody>
      </p:sp>
      <p:sp>
        <p:nvSpPr>
          <p:cNvPr name="TextBox 14" id="14"/>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5" id="15"/>
          <p:cNvSpPr txBox="true"/>
          <p:nvPr/>
        </p:nvSpPr>
        <p:spPr>
          <a:xfrm rot="0">
            <a:off x="1340968" y="2002260"/>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16" id="16"/>
          <p:cNvSpPr txBox="true"/>
          <p:nvPr/>
        </p:nvSpPr>
        <p:spPr>
          <a:xfrm rot="0">
            <a:off x="914400" y="2186378"/>
            <a:ext cx="2099491"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The art and science of chunking. </a:t>
            </a:r>
          </a:p>
        </p:txBody>
      </p:sp>
      <p:sp>
        <p:nvSpPr>
          <p:cNvPr name="TextBox 17" id="17"/>
          <p:cNvSpPr txBox="true"/>
          <p:nvPr/>
        </p:nvSpPr>
        <p:spPr>
          <a:xfrm rot="0">
            <a:off x="914400" y="1750304"/>
            <a:ext cx="818121"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Chunking </a:t>
            </a:r>
          </a:p>
        </p:txBody>
      </p:sp>
      <p:sp>
        <p:nvSpPr>
          <p:cNvPr name="TextBox 18" id="18"/>
          <p:cNvSpPr txBox="true"/>
          <p:nvPr/>
        </p:nvSpPr>
        <p:spPr>
          <a:xfrm rot="0">
            <a:off x="914400" y="1992735"/>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Figure28</a:t>
            </a:r>
          </a:p>
        </p:txBody>
      </p:sp>
      <p:sp>
        <p:nvSpPr>
          <p:cNvPr name="TextBox 19" id="19"/>
          <p:cNvSpPr txBox="true"/>
          <p:nvPr/>
        </p:nvSpPr>
        <p:spPr>
          <a:xfrm rot="0">
            <a:off x="914400" y="8085973"/>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5119373"/>
            <a:ext cx="737616" cy="9906"/>
          </a:xfrm>
          <a:custGeom>
            <a:avLst/>
            <a:gdLst/>
            <a:ahLst/>
            <a:cxnLst/>
            <a:rect r="r" b="b" t="t" l="l"/>
            <a:pathLst>
              <a:path h="9906" w="737616">
                <a:moveTo>
                  <a:pt x="0" y="0"/>
                </a:moveTo>
                <a:lnTo>
                  <a:pt x="737616" y="0"/>
                </a:lnTo>
                <a:lnTo>
                  <a:pt x="737616"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4934969"/>
            <a:ext cx="5481571" cy="9906"/>
          </a:xfrm>
          <a:custGeom>
            <a:avLst/>
            <a:gdLst/>
            <a:ahLst/>
            <a:cxnLst/>
            <a:rect r="r" b="b" t="t" l="l"/>
            <a:pathLst>
              <a:path h="9906" w="5481571">
                <a:moveTo>
                  <a:pt x="0" y="0"/>
                </a:moveTo>
                <a:lnTo>
                  <a:pt x="5481571" y="0"/>
                </a:lnTo>
                <a:lnTo>
                  <a:pt x="548157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4278887"/>
            <a:ext cx="2859281" cy="9906"/>
          </a:xfrm>
          <a:custGeom>
            <a:avLst/>
            <a:gdLst/>
            <a:ahLst/>
            <a:cxnLst/>
            <a:rect r="r" b="b" t="t" l="l"/>
            <a:pathLst>
              <a:path h="9906" w="2859281">
                <a:moveTo>
                  <a:pt x="0" y="0"/>
                </a:moveTo>
                <a:lnTo>
                  <a:pt x="2859281" y="0"/>
                </a:lnTo>
                <a:lnTo>
                  <a:pt x="2859281"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1840487"/>
            <a:ext cx="2749553" cy="9906"/>
          </a:xfrm>
          <a:custGeom>
            <a:avLst/>
            <a:gdLst/>
            <a:ahLst/>
            <a:cxnLst/>
            <a:rect r="r" b="b" t="t" l="l"/>
            <a:pathLst>
              <a:path h="9906" w="2749553">
                <a:moveTo>
                  <a:pt x="0" y="0"/>
                </a:moveTo>
                <a:lnTo>
                  <a:pt x="2749553" y="0"/>
                </a:lnTo>
                <a:lnTo>
                  <a:pt x="2749553"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3622805"/>
            <a:ext cx="2546604" cy="9906"/>
          </a:xfrm>
          <a:custGeom>
            <a:avLst/>
            <a:gdLst/>
            <a:ahLst/>
            <a:cxnLst/>
            <a:rect r="r" b="b" t="t" l="l"/>
            <a:pathLst>
              <a:path h="9906" w="2546604">
                <a:moveTo>
                  <a:pt x="0" y="0"/>
                </a:moveTo>
                <a:lnTo>
                  <a:pt x="2546604" y="0"/>
                </a:lnTo>
                <a:lnTo>
                  <a:pt x="2546604"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682753" y="2967485"/>
            <a:ext cx="2042160" cy="9906"/>
          </a:xfrm>
          <a:custGeom>
            <a:avLst/>
            <a:gdLst/>
            <a:ahLst/>
            <a:cxnLst/>
            <a:rect r="r" b="b" t="t" l="l"/>
            <a:pathLst>
              <a:path h="9906" w="2042160">
                <a:moveTo>
                  <a:pt x="0" y="0"/>
                </a:moveTo>
                <a:lnTo>
                  <a:pt x="2042160" y="0"/>
                </a:lnTo>
                <a:lnTo>
                  <a:pt x="2042160"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388365" y="2311403"/>
            <a:ext cx="3123695" cy="9906"/>
          </a:xfrm>
          <a:custGeom>
            <a:avLst/>
            <a:gdLst/>
            <a:ahLst/>
            <a:cxnLst/>
            <a:rect r="r" b="b" t="t" l="l"/>
            <a:pathLst>
              <a:path h="9906" w="3123695">
                <a:moveTo>
                  <a:pt x="0" y="0"/>
                </a:moveTo>
                <a:lnTo>
                  <a:pt x="3123695" y="0"/>
                </a:lnTo>
                <a:lnTo>
                  <a:pt x="3123695"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3343913" y="3438401"/>
            <a:ext cx="3487417" cy="9906"/>
          </a:xfrm>
          <a:custGeom>
            <a:avLst/>
            <a:gdLst/>
            <a:ahLst/>
            <a:cxnLst/>
            <a:rect r="r" b="b" t="t" l="l"/>
            <a:pathLst>
              <a:path h="9906" w="3487417">
                <a:moveTo>
                  <a:pt x="0" y="0"/>
                </a:moveTo>
                <a:lnTo>
                  <a:pt x="3487417" y="0"/>
                </a:lnTo>
                <a:lnTo>
                  <a:pt x="3487417" y="9906"/>
                </a:lnTo>
                <a:lnTo>
                  <a:pt x="0" y="99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42 </a:t>
            </a:r>
          </a:p>
        </p:txBody>
      </p:sp>
      <p:sp>
        <p:nvSpPr>
          <p:cNvPr name="TextBox 11" id="11"/>
          <p:cNvSpPr txBox="true"/>
          <p:nvPr/>
        </p:nvSpPr>
        <p:spPr>
          <a:xfrm rot="0">
            <a:off x="914400" y="1102843"/>
            <a:ext cx="5667489" cy="202549"/>
          </a:xfrm>
          <a:prstGeom prst="rect">
            <a:avLst/>
          </a:prstGeom>
        </p:spPr>
        <p:txBody>
          <a:bodyPr anchor="t" rtlCol="false" tIns="0" lIns="0" bIns="0" rIns="0">
            <a:spAutoFit/>
          </a:bodyPr>
          <a:lstStyle/>
          <a:p>
            <a:pPr algn="l">
              <a:lnSpc>
                <a:spcPts val="1452"/>
              </a:lnSpc>
            </a:pPr>
            <a:r>
              <a:rPr lang="en-US" sz="1097" spc="1">
                <a:solidFill>
                  <a:srgbClr val="000000"/>
                </a:solidFill>
                <a:latin typeface="Arial"/>
                <a:ea typeface="Arial"/>
                <a:cs typeface="Arial"/>
                <a:sym typeface="Arial"/>
              </a:rPr>
              <a:t>Bartsch, L. M., &amp; Shepherdson, P. (2023). Chunking, boosting, or offloading? Using serial </a:t>
            </a:r>
          </a:p>
        </p:txBody>
      </p:sp>
      <p:sp>
        <p:nvSpPr>
          <p:cNvPr name="TextBox 12" id="12"/>
          <p:cNvSpPr txBox="true"/>
          <p:nvPr/>
        </p:nvSpPr>
        <p:spPr>
          <a:xfrm rot="0">
            <a:off x="1371857" y="1287247"/>
            <a:ext cx="5279993" cy="572376"/>
          </a:xfrm>
          <a:prstGeom prst="rect">
            <a:avLst/>
          </a:prstGeom>
        </p:spPr>
        <p:txBody>
          <a:bodyPr anchor="t" rtlCol="false" tIns="0" lIns="0" bIns="0" rIns="0">
            <a:spAutoFit/>
          </a:bodyPr>
          <a:lstStyle/>
          <a:p>
            <a:pPr algn="l">
              <a:lnSpc>
                <a:spcPts val="1452"/>
              </a:lnSpc>
            </a:pPr>
            <a:r>
              <a:rPr lang="en-US" sz="1097" spc="1">
                <a:solidFill>
                  <a:srgbClr val="000000"/>
                </a:solidFill>
                <a:latin typeface="Arial"/>
                <a:ea typeface="Arial"/>
                <a:cs typeface="Arial"/>
                <a:sym typeface="Arial"/>
              </a:rPr>
              <a:t>position to investigate long-term memory’s enhancement of verbal working memory performance. </a:t>
            </a:r>
            <a:r>
              <a:rPr lang="en-US" b="true" sz="1097" i="true" spc="1">
                <a:solidFill>
                  <a:srgbClr val="000000"/>
                </a:solidFill>
                <a:latin typeface="Arial Bold Italics"/>
                <a:ea typeface="Arial Bold Italics"/>
                <a:cs typeface="Arial Bold Italics"/>
                <a:sym typeface="Arial Bold Italics"/>
              </a:rPr>
              <a:t>Attention, Perception, &amp; Psychophysics, 85</a:t>
            </a:r>
            <a:r>
              <a:rPr lang="en-US" sz="1097" spc="1">
                <a:solidFill>
                  <a:srgbClr val="000000"/>
                </a:solidFill>
                <a:latin typeface="Arial"/>
                <a:ea typeface="Arial"/>
                <a:cs typeface="Arial"/>
                <a:sym typeface="Arial"/>
              </a:rPr>
              <a:t>, 1566–1581. </a:t>
            </a:r>
            <a:r>
              <a:rPr lang="en-US" sz="1097" spc="1">
                <a:solidFill>
                  <a:srgbClr val="B70404"/>
                </a:solidFill>
                <a:latin typeface="Arial"/>
                <a:ea typeface="Arial"/>
                <a:cs typeface="Arial"/>
                <a:sym typeface="Arial"/>
                <a:hlinkClick r:id="rId18" tooltip="https://doi.org/10.3758/s13414-022-02625-w"/>
              </a:rPr>
              <a:t>https://doi.org/10.3758/s13414-022-02625-w</a:t>
            </a:r>
            <a:r>
              <a:rPr lang="en-US" sz="1097" spc="1">
                <a:solidFill>
                  <a:srgbClr val="000000"/>
                </a:solidFill>
                <a:latin typeface="Arial"/>
                <a:ea typeface="Arial"/>
                <a:cs typeface="Arial"/>
                <a:sym typeface="Arial"/>
                <a:hlinkClick r:id="rId19" tooltip="https://doi.org/10.3758/s13414-022-02625-w"/>
              </a:rPr>
              <a:t> </a:t>
            </a:r>
          </a:p>
        </p:txBody>
      </p:sp>
      <p:sp>
        <p:nvSpPr>
          <p:cNvPr name="TextBox 13" id="13"/>
          <p:cNvSpPr txBox="true"/>
          <p:nvPr/>
        </p:nvSpPr>
        <p:spPr>
          <a:xfrm rot="0">
            <a:off x="914400" y="1819485"/>
            <a:ext cx="5488515"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Finley, T. [@finleyt]. (2022, August 9). </a:t>
            </a:r>
            <a:r>
              <a:rPr lang="en-US" b="true" sz="1097" i="true" spc="1">
                <a:solidFill>
                  <a:srgbClr val="000000"/>
                </a:solidFill>
                <a:latin typeface="Arial Bold Italics"/>
                <a:ea typeface="Arial Bold Italics"/>
                <a:cs typeface="Arial Bold Italics"/>
                <a:sym typeface="Arial Bold Italics"/>
              </a:rPr>
              <a:t>The art and science of CHUNKING | Brain Blast</a:t>
            </a:r>
            <a:r>
              <a:rPr lang="en-US" sz="1097" spc="1">
                <a:solidFill>
                  <a:srgbClr val="000000"/>
                </a:solidFill>
                <a:latin typeface="Arial"/>
                <a:ea typeface="Arial"/>
                <a:cs typeface="Arial"/>
                <a:sym typeface="Arial"/>
              </a:rPr>
              <a:t> </a:t>
            </a:r>
          </a:p>
        </p:txBody>
      </p:sp>
      <p:sp>
        <p:nvSpPr>
          <p:cNvPr name="TextBox 14" id="14"/>
          <p:cNvSpPr txBox="true"/>
          <p:nvPr/>
        </p:nvSpPr>
        <p:spPr>
          <a:xfrm rot="0">
            <a:off x="1371857" y="2213715"/>
            <a:ext cx="4262542"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[Infographic]. X.</a:t>
            </a:r>
            <a:r>
              <a:rPr lang="en-US" sz="1097" spc="1">
                <a:solidFill>
                  <a:srgbClr val="000000"/>
                </a:solidFill>
                <a:latin typeface="Arial"/>
                <a:ea typeface="Arial"/>
                <a:cs typeface="Arial"/>
                <a:sym typeface="Arial"/>
                <a:hlinkClick r:id="rId20" tooltip="https://x.com/finleyt/status/1557202077243379712"/>
              </a:rPr>
              <a:t> </a:t>
            </a:r>
            <a:r>
              <a:rPr lang="en-US" sz="1097" spc="1">
                <a:solidFill>
                  <a:srgbClr val="B70404"/>
                </a:solidFill>
                <a:latin typeface="Arial"/>
                <a:ea typeface="Arial"/>
                <a:cs typeface="Arial"/>
                <a:sym typeface="Arial"/>
                <a:hlinkClick r:id="rId21" tooltip="https://x.com/finleyt/status/1557202077243379712"/>
              </a:rPr>
              <a:t>https://x.com/finleyt/status/1557202077243379712</a:t>
            </a:r>
            <a:r>
              <a:rPr lang="en-US" sz="1097" spc="1">
                <a:solidFill>
                  <a:srgbClr val="000000"/>
                </a:solidFill>
                <a:latin typeface="Arial"/>
                <a:ea typeface="Arial"/>
                <a:cs typeface="Arial"/>
                <a:sym typeface="Arial"/>
                <a:hlinkClick r:id="rId22" tooltip="https://x.com/finleyt/status/1557202077243379712"/>
              </a:rPr>
              <a:t> </a:t>
            </a:r>
          </a:p>
        </p:txBody>
      </p:sp>
      <p:sp>
        <p:nvSpPr>
          <p:cNvPr name="TextBox 15" id="15"/>
          <p:cNvSpPr txBox="true"/>
          <p:nvPr/>
        </p:nvSpPr>
        <p:spPr>
          <a:xfrm rot="0">
            <a:off x="914400" y="2290677"/>
            <a:ext cx="5820299" cy="695944"/>
          </a:xfrm>
          <a:prstGeom prst="rect">
            <a:avLst/>
          </a:prstGeom>
        </p:spPr>
        <p:txBody>
          <a:bodyPr anchor="t" rtlCol="false" tIns="0" lIns="0" bIns="0" rIns="0">
            <a:spAutoFit/>
          </a:bodyPr>
          <a:lstStyle/>
          <a:p>
            <a:pPr algn="just">
              <a:lnSpc>
                <a:spcPts val="2744"/>
              </a:lnSpc>
            </a:pPr>
            <a:r>
              <a:rPr lang="en-US" sz="1097" spc="1">
                <a:solidFill>
                  <a:srgbClr val="000000"/>
                </a:solidFill>
                <a:latin typeface="Arial"/>
                <a:ea typeface="Arial"/>
                <a:cs typeface="Arial"/>
                <a:sym typeface="Arial"/>
              </a:rPr>
              <a:t>Georgiou, I. (2010). Tools for seven and the sausage machine: Searching for conclusions in </a:t>
            </a:r>
          </a:p>
          <a:p>
            <a:pPr algn="just">
              <a:lnSpc>
                <a:spcPts val="548"/>
              </a:lnSpc>
            </a:pPr>
            <a:r>
              <a:rPr lang="en-US" sz="1097" spc="1">
                <a:solidFill>
                  <a:srgbClr val="000000"/>
                </a:solidFill>
                <a:latin typeface="Arial"/>
                <a:ea typeface="Arial"/>
                <a:cs typeface="Arial"/>
                <a:sym typeface="Arial"/>
              </a:rPr>
              <a:t>Miller’s 1956 magical paper. </a:t>
            </a:r>
            <a:r>
              <a:rPr lang="en-US" b="true" sz="1097" i="true" spc="1">
                <a:solidFill>
                  <a:srgbClr val="000000"/>
                </a:solidFill>
                <a:latin typeface="Arial Bold Italics"/>
                <a:ea typeface="Arial Bold Italics"/>
                <a:cs typeface="Arial Bold Italics"/>
                <a:sym typeface="Arial Bold Italics"/>
              </a:rPr>
              <a:t>Systems Research and Behavioral Science</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27</a:t>
            </a:r>
            <a:r>
              <a:rPr lang="en-US" sz="1097" spc="1">
                <a:solidFill>
                  <a:srgbClr val="000000"/>
                </a:solidFill>
                <a:latin typeface="Arial"/>
                <a:ea typeface="Arial"/>
                <a:cs typeface="Arial"/>
                <a:sym typeface="Arial"/>
              </a:rPr>
              <a:t>(5), 461–</a:t>
            </a:r>
          </a:p>
          <a:p>
            <a:pPr algn="just">
              <a:lnSpc>
                <a:spcPts val="2367"/>
              </a:lnSpc>
            </a:pPr>
            <a:r>
              <a:rPr lang="en-US" sz="1097" spc="1">
                <a:solidFill>
                  <a:srgbClr val="000000"/>
                </a:solidFill>
                <a:latin typeface="Arial"/>
                <a:ea typeface="Arial"/>
                <a:cs typeface="Arial"/>
                <a:sym typeface="Arial"/>
              </a:rPr>
              <a:t>476.</a:t>
            </a:r>
            <a:r>
              <a:rPr lang="en-US" sz="1097" spc="1">
                <a:solidFill>
                  <a:srgbClr val="000000"/>
                </a:solidFill>
                <a:latin typeface="Arial"/>
                <a:ea typeface="Arial"/>
                <a:cs typeface="Arial"/>
                <a:sym typeface="Arial"/>
                <a:hlinkClick r:id="rId23" tooltip="https://doi.org/10.1002/sres.1022"/>
              </a:rPr>
              <a:t> </a:t>
            </a:r>
            <a:r>
              <a:rPr lang="en-US" sz="1097" spc="1">
                <a:solidFill>
                  <a:srgbClr val="B70404"/>
                </a:solidFill>
                <a:latin typeface="Arial"/>
                <a:ea typeface="Arial"/>
                <a:cs typeface="Arial"/>
                <a:sym typeface="Arial"/>
                <a:hlinkClick r:id="rId24" tooltip="https://doi.org/10.1002/sres.1022"/>
              </a:rPr>
              <a:t>https://doi.org/10.1002/sres.1022</a:t>
            </a:r>
            <a:r>
              <a:rPr lang="en-US" sz="1097" spc="1">
                <a:solidFill>
                  <a:srgbClr val="000000"/>
                </a:solidFill>
                <a:latin typeface="Arial"/>
                <a:ea typeface="Arial"/>
                <a:cs typeface="Arial"/>
                <a:sym typeface="Arial"/>
                <a:hlinkClick r:id="rId25" tooltip="https://doi.org/10.1002/sres.1022"/>
              </a:rPr>
              <a:t> </a:t>
            </a:r>
          </a:p>
        </p:txBody>
      </p:sp>
      <p:sp>
        <p:nvSpPr>
          <p:cNvPr name="TextBox 16" id="16"/>
          <p:cNvSpPr txBox="true"/>
          <p:nvPr/>
        </p:nvSpPr>
        <p:spPr>
          <a:xfrm rot="0">
            <a:off x="914400" y="3003633"/>
            <a:ext cx="6013409" cy="269500"/>
          </a:xfrm>
          <a:prstGeom prst="rect">
            <a:avLst/>
          </a:prstGeom>
        </p:spPr>
        <p:txBody>
          <a:bodyPr anchor="t" rtlCol="false" tIns="0" lIns="0" bIns="0" rIns="0">
            <a:spAutoFit/>
          </a:bodyPr>
          <a:lstStyle/>
          <a:p>
            <a:pPr algn="l">
              <a:lnSpc>
                <a:spcPts val="2145"/>
              </a:lnSpc>
            </a:pPr>
            <a:r>
              <a:rPr lang="en-US" sz="1097" spc="1">
                <a:solidFill>
                  <a:srgbClr val="000000"/>
                </a:solidFill>
                <a:latin typeface="Arial"/>
                <a:ea typeface="Arial"/>
                <a:cs typeface="Arial"/>
                <a:sym typeface="Arial"/>
              </a:rPr>
              <a:t>Pappas, C. (2013, June 3). </a:t>
            </a:r>
            <a:r>
              <a:rPr lang="en-US" b="true" sz="1097" i="true" spc="1">
                <a:solidFill>
                  <a:srgbClr val="000000"/>
                </a:solidFill>
                <a:latin typeface="Arial Bold Italics"/>
                <a:ea typeface="Arial Bold Italics"/>
                <a:cs typeface="Arial Bold Italics"/>
                <a:sym typeface="Arial Bold Italics"/>
              </a:rPr>
              <a:t>3 chunking strategies that every instructional designer should know</a:t>
            </a:r>
            <a:r>
              <a:rPr lang="en-US" sz="1097" spc="1">
                <a:solidFill>
                  <a:srgbClr val="000000"/>
                </a:solidFill>
                <a:latin typeface="Arial"/>
                <a:ea typeface="Arial"/>
                <a:cs typeface="Arial"/>
                <a:sym typeface="Arial"/>
              </a:rPr>
              <a:t> </a:t>
            </a:r>
          </a:p>
        </p:txBody>
      </p:sp>
      <p:sp>
        <p:nvSpPr>
          <p:cNvPr name="TextBox 17" id="17"/>
          <p:cNvSpPr txBox="true"/>
          <p:nvPr/>
        </p:nvSpPr>
        <p:spPr>
          <a:xfrm rot="0">
            <a:off x="1371857" y="3321663"/>
            <a:ext cx="5568620" cy="320278"/>
          </a:xfrm>
          <a:prstGeom prst="rect">
            <a:avLst/>
          </a:prstGeom>
        </p:spPr>
        <p:txBody>
          <a:bodyPr anchor="t" rtlCol="false" tIns="0" lIns="0" bIns="0" rIns="0">
            <a:spAutoFit/>
          </a:bodyPr>
          <a:lstStyle/>
          <a:p>
            <a:pPr algn="l">
              <a:lnSpc>
                <a:spcPts val="758"/>
              </a:lnSpc>
            </a:pPr>
            <a:r>
              <a:rPr lang="en-US" sz="1097" spc="1">
                <a:solidFill>
                  <a:srgbClr val="000000"/>
                </a:solidFill>
                <a:latin typeface="Arial"/>
                <a:ea typeface="Arial"/>
                <a:cs typeface="Arial"/>
                <a:sym typeface="Arial"/>
              </a:rPr>
              <a:t>[Blog post]. eLearning Industry.</a:t>
            </a:r>
            <a:r>
              <a:rPr lang="en-US" sz="1097" spc="1">
                <a:solidFill>
                  <a:srgbClr val="000000"/>
                </a:solidFill>
                <a:latin typeface="Arial"/>
                <a:ea typeface="Arial"/>
                <a:cs typeface="Arial"/>
                <a:sym typeface="Arial"/>
                <a:hlinkClick r:id="rId26" tooltip="https://elearningindustry.com/3-chunking-strategies-that-every-instructional-designer-should-know"/>
              </a:rPr>
              <a:t> </a:t>
            </a:r>
            <a:r>
              <a:rPr lang="en-US" sz="1097" spc="1">
                <a:solidFill>
                  <a:srgbClr val="B70404"/>
                </a:solidFill>
                <a:latin typeface="Arial"/>
                <a:ea typeface="Arial"/>
                <a:cs typeface="Arial"/>
                <a:sym typeface="Arial"/>
                <a:hlinkClick r:id="rId27" tooltip="https://elearningindustry.com/3-chunking-strategies-that-every-instructional-designer-should-know"/>
              </a:rPr>
              <a:t>https://elearningindustry.com/3-chunking-strategies-that-</a:t>
            </a:r>
          </a:p>
          <a:p>
            <a:pPr algn="l">
              <a:lnSpc>
                <a:spcPts val="2145"/>
              </a:lnSpc>
            </a:pPr>
            <a:r>
              <a:rPr lang="en-US" sz="1097" spc="1">
                <a:solidFill>
                  <a:srgbClr val="B70404"/>
                </a:solidFill>
                <a:latin typeface="Arial"/>
                <a:ea typeface="Arial"/>
                <a:cs typeface="Arial"/>
                <a:sym typeface="Arial"/>
                <a:hlinkClick r:id="rId28" tooltip="https://elearningindustry.com/3-chunking-strategies-that-every-instructional-designer-should-know"/>
              </a:rPr>
              <a:t>every-instructional-designer-should-know</a:t>
            </a:r>
            <a:r>
              <a:rPr lang="en-US" sz="1097" spc="1">
                <a:solidFill>
                  <a:srgbClr val="000000"/>
                </a:solidFill>
                <a:latin typeface="Arial"/>
                <a:ea typeface="Arial"/>
                <a:cs typeface="Arial"/>
                <a:sym typeface="Arial"/>
                <a:hlinkClick r:id="rId29" tooltip="https://elearningindustry.com/3-chunking-strategies-that-every-instructional-designer-should-know"/>
              </a:rPr>
              <a:t> </a:t>
            </a:r>
          </a:p>
        </p:txBody>
      </p:sp>
      <p:sp>
        <p:nvSpPr>
          <p:cNvPr name="TextBox 18" id="18"/>
          <p:cNvSpPr txBox="true"/>
          <p:nvPr/>
        </p:nvSpPr>
        <p:spPr>
          <a:xfrm rot="0">
            <a:off x="914400" y="3640179"/>
            <a:ext cx="6014399" cy="288274"/>
          </a:xfrm>
          <a:prstGeom prst="rect">
            <a:avLst/>
          </a:prstGeom>
        </p:spPr>
        <p:txBody>
          <a:bodyPr anchor="t" rtlCol="false" tIns="0" lIns="0" bIns="0" rIns="0">
            <a:spAutoFit/>
          </a:bodyPr>
          <a:lstStyle/>
          <a:p>
            <a:pPr algn="l">
              <a:lnSpc>
                <a:spcPts val="2367"/>
              </a:lnSpc>
            </a:pPr>
            <a:r>
              <a:rPr lang="en-US" sz="1097" spc="1">
                <a:solidFill>
                  <a:srgbClr val="000000"/>
                </a:solidFill>
                <a:latin typeface="Arial"/>
                <a:ea typeface="Arial"/>
                <a:cs typeface="Arial"/>
                <a:sym typeface="Arial"/>
              </a:rPr>
              <a:t>Shaffer, L. S. (1982). Hamilton’s marbles or Jevon’s beans: A demonstration of Miller’s magical </a:t>
            </a:r>
          </a:p>
        </p:txBody>
      </p:sp>
      <p:sp>
        <p:nvSpPr>
          <p:cNvPr name="TextBox 19" id="19"/>
          <p:cNvSpPr txBox="true"/>
          <p:nvPr/>
        </p:nvSpPr>
        <p:spPr>
          <a:xfrm rot="0">
            <a:off x="1371857" y="3996519"/>
            <a:ext cx="3541366" cy="30150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number seven. </a:t>
            </a:r>
            <a:r>
              <a:rPr lang="en-US" b="true" sz="1097" i="true" spc="1">
                <a:solidFill>
                  <a:srgbClr val="000000"/>
                </a:solidFill>
                <a:latin typeface="Arial Bold Italics"/>
                <a:ea typeface="Arial Bold Italics"/>
                <a:cs typeface="Arial Bold Italics"/>
                <a:sym typeface="Arial Bold Italics"/>
              </a:rPr>
              <a:t>Teaching of Psychology</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9</a:t>
            </a:r>
            <a:r>
              <a:rPr lang="en-US" sz="1097" spc="1">
                <a:solidFill>
                  <a:srgbClr val="000000"/>
                </a:solidFill>
                <a:latin typeface="Arial"/>
                <a:ea typeface="Arial"/>
                <a:cs typeface="Arial"/>
                <a:sym typeface="Arial"/>
              </a:rPr>
              <a:t>(2), 108–110. </a:t>
            </a:r>
          </a:p>
          <a:p>
            <a:pPr algn="l">
              <a:lnSpc>
                <a:spcPts val="2256"/>
              </a:lnSpc>
            </a:pPr>
            <a:r>
              <a:rPr lang="en-US" sz="1097" spc="1">
                <a:solidFill>
                  <a:srgbClr val="B70404"/>
                </a:solidFill>
                <a:latin typeface="Arial"/>
                <a:ea typeface="Arial"/>
                <a:cs typeface="Arial"/>
                <a:sym typeface="Arial"/>
                <a:hlinkClick r:id="rId30" tooltip="https://doi.org/10.1207/s15328023top0902_17"/>
              </a:rPr>
              <a:t>https://doi.org/10.1207/s15328023top0902_17</a:t>
            </a:r>
            <a:r>
              <a:rPr lang="en-US" sz="1097" spc="1">
                <a:solidFill>
                  <a:srgbClr val="000000"/>
                </a:solidFill>
                <a:latin typeface="Arial"/>
                <a:ea typeface="Arial"/>
                <a:cs typeface="Arial"/>
                <a:sym typeface="Arial"/>
                <a:hlinkClick r:id="rId31" tooltip="https://doi.org/10.1207/s15328023top0902_17"/>
              </a:rPr>
              <a:t> </a:t>
            </a:r>
          </a:p>
        </p:txBody>
      </p:sp>
      <p:sp>
        <p:nvSpPr>
          <p:cNvPr name="TextBox 20" id="20"/>
          <p:cNvSpPr txBox="true"/>
          <p:nvPr/>
        </p:nvSpPr>
        <p:spPr>
          <a:xfrm rot="0">
            <a:off x="914400" y="4305786"/>
            <a:ext cx="6054290" cy="278749"/>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Thalmann, M., Souza, A. S., &amp; Oberauer, K. (2017). How does chunking help working memory? </a:t>
            </a:r>
          </a:p>
        </p:txBody>
      </p:sp>
      <p:sp>
        <p:nvSpPr>
          <p:cNvPr name="TextBox 21" id="21"/>
          <p:cNvSpPr txBox="true"/>
          <p:nvPr/>
        </p:nvSpPr>
        <p:spPr>
          <a:xfrm rot="0">
            <a:off x="1371857" y="4632789"/>
            <a:ext cx="5587413" cy="505720"/>
          </a:xfrm>
          <a:prstGeom prst="rect">
            <a:avLst/>
          </a:prstGeom>
        </p:spPr>
        <p:txBody>
          <a:bodyPr anchor="t" rtlCol="false" tIns="0" lIns="0" bIns="0" rIns="0">
            <a:spAutoFit/>
          </a:bodyPr>
          <a:lstStyle/>
          <a:p>
            <a:pPr algn="l">
              <a:lnSpc>
                <a:spcPts val="746"/>
              </a:lnSpc>
            </a:pPr>
            <a:r>
              <a:rPr lang="en-US" b="true" sz="1097" i="true" spc="1">
                <a:solidFill>
                  <a:srgbClr val="000000"/>
                </a:solidFill>
                <a:latin typeface="Arial Bold Italics"/>
                <a:ea typeface="Arial Bold Italics"/>
                <a:cs typeface="Arial Bold Italics"/>
                <a:sym typeface="Arial Bold Italics"/>
              </a:rPr>
              <a:t>Journal of Experimental Psychology: Learning, Memory, and Cognition</a:t>
            </a:r>
            <a:r>
              <a:rPr lang="en-US" sz="1097" spc="1">
                <a:solidFill>
                  <a:srgbClr val="000000"/>
                </a:solidFill>
                <a:latin typeface="Arial"/>
                <a:ea typeface="Arial"/>
                <a:cs typeface="Arial"/>
                <a:sym typeface="Arial"/>
              </a:rPr>
              <a:t>. Retrieved from </a:t>
            </a:r>
          </a:p>
          <a:p>
            <a:pPr algn="l">
              <a:lnSpc>
                <a:spcPts val="2168"/>
              </a:lnSpc>
            </a:pPr>
            <a:r>
              <a:rPr lang="en-US" sz="1097" spc="1">
                <a:solidFill>
                  <a:srgbClr val="B70404"/>
                </a:solidFill>
                <a:latin typeface="Arial"/>
                <a:ea typeface="Arial"/>
                <a:cs typeface="Arial"/>
                <a:sym typeface="Arial"/>
                <a:hlinkClick r:id="rId32" tooltip="https://www.researchgate.net/publication/324804549_How_Does_Chunking_Help_Working_Memory"/>
              </a:rPr>
              <a:t>https://www.researchgate.net/publication/324804549_How_Does_Chunking_Help_Worki</a:t>
            </a:r>
          </a:p>
          <a:p>
            <a:pPr algn="l">
              <a:lnSpc>
                <a:spcPts val="734"/>
              </a:lnSpc>
            </a:pPr>
            <a:r>
              <a:rPr lang="en-US" sz="1097" spc="1">
                <a:solidFill>
                  <a:srgbClr val="B70404"/>
                </a:solidFill>
                <a:latin typeface="Arial"/>
                <a:ea typeface="Arial"/>
                <a:cs typeface="Arial"/>
                <a:sym typeface="Arial"/>
                <a:hlinkClick r:id="rId33" tooltip="https://www.researchgate.net/publication/324804549_How_Does_Chunking_Help_Working_Memory"/>
              </a:rPr>
              <a:t>ng_Memory</a:t>
            </a:r>
            <a:r>
              <a:rPr lang="en-US" sz="1097" spc="1">
                <a:solidFill>
                  <a:srgbClr val="000000"/>
                </a:solidFill>
                <a:latin typeface="Arial"/>
                <a:ea typeface="Arial"/>
                <a:cs typeface="Arial"/>
                <a:sym typeface="Arial"/>
                <a:hlinkClick r:id="rId34" tooltip="https://www.researchgate.net/publication/324804549_How_Does_Chunking_Help_Working_Memory"/>
              </a:rPr>
              <a:t> </a:t>
            </a:r>
          </a:p>
        </p:txBody>
      </p:sp>
      <p:sp>
        <p:nvSpPr>
          <p:cNvPr name="TextBox 22" id="22"/>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3" id="23"/>
          <p:cNvSpPr txBox="true"/>
          <p:nvPr/>
        </p:nvSpPr>
        <p:spPr>
          <a:xfrm rot="0">
            <a:off x="914400" y="867042"/>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24" id="24"/>
          <p:cNvSpPr txBox="true"/>
          <p:nvPr/>
        </p:nvSpPr>
        <p:spPr>
          <a:xfrm rot="0">
            <a:off x="1340968" y="5507707"/>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5" id="25"/>
          <p:cNvSpPr txBox="true"/>
          <p:nvPr/>
        </p:nvSpPr>
        <p:spPr>
          <a:xfrm rot="0">
            <a:off x="914400" y="5691835"/>
            <a:ext cx="2652884"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Clear and Readable Digital Presentations </a:t>
            </a:r>
          </a:p>
        </p:txBody>
      </p:sp>
      <p:sp>
        <p:nvSpPr>
          <p:cNvPr name="TextBox 26" id="26"/>
          <p:cNvSpPr txBox="true"/>
          <p:nvPr/>
        </p:nvSpPr>
        <p:spPr>
          <a:xfrm rot="0">
            <a:off x="914400" y="5255752"/>
            <a:ext cx="2489187"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Visual Cognitive Load/C-R-A-P </a:t>
            </a:r>
          </a:p>
        </p:txBody>
      </p:sp>
      <p:sp>
        <p:nvSpPr>
          <p:cNvPr name="TextBox 27" id="27"/>
          <p:cNvSpPr txBox="true"/>
          <p:nvPr/>
        </p:nvSpPr>
        <p:spPr>
          <a:xfrm rot="0">
            <a:off x="914400" y="5498182"/>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29</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6033259"/>
            <a:ext cx="1592075" cy="9906"/>
          </a:xfrm>
          <a:custGeom>
            <a:avLst/>
            <a:gdLst/>
            <a:ahLst/>
            <a:cxnLst/>
            <a:rect r="r" b="b" t="t" l="l"/>
            <a:pathLst>
              <a:path h="9906" w="1592075">
                <a:moveTo>
                  <a:pt x="0" y="0"/>
                </a:moveTo>
                <a:lnTo>
                  <a:pt x="1592075" y="0"/>
                </a:lnTo>
                <a:lnTo>
                  <a:pt x="1592075"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21131" y="5848855"/>
            <a:ext cx="4230881" cy="9906"/>
          </a:xfrm>
          <a:custGeom>
            <a:avLst/>
            <a:gdLst/>
            <a:ahLst/>
            <a:cxnLst/>
            <a:rect r="r" b="b" t="t" l="l"/>
            <a:pathLst>
              <a:path h="9906" w="4230881">
                <a:moveTo>
                  <a:pt x="0" y="0"/>
                </a:moveTo>
                <a:lnTo>
                  <a:pt x="4230881" y="0"/>
                </a:lnTo>
                <a:lnTo>
                  <a:pt x="423088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914400"/>
            <a:ext cx="5943600" cy="4293232"/>
          </a:xfrm>
          <a:custGeom>
            <a:avLst/>
            <a:gdLst/>
            <a:ahLst/>
            <a:cxnLst/>
            <a:rect r="r" b="b" t="t" l="l"/>
            <a:pathLst>
              <a:path h="4293232" w="5943600">
                <a:moveTo>
                  <a:pt x="0" y="0"/>
                </a:moveTo>
                <a:lnTo>
                  <a:pt x="5943600" y="0"/>
                </a:lnTo>
                <a:lnTo>
                  <a:pt x="5943600" y="4293232"/>
                </a:lnTo>
                <a:lnTo>
                  <a:pt x="0" y="4293232"/>
                </a:lnTo>
                <a:lnTo>
                  <a:pt x="0" y="0"/>
                </a:lnTo>
                <a:close/>
              </a:path>
            </a:pathLst>
          </a:custGeom>
          <a:blipFill>
            <a:blip r:embed="rId6"/>
            <a:stretch>
              <a:fillRect l="0" t="0" r="0" b="0"/>
            </a:stretch>
          </a:blipFill>
        </p:spPr>
      </p:sp>
      <p:sp>
        <p:nvSpPr>
          <p:cNvPr name="TextBox 5" id="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43 </a:t>
            </a:r>
          </a:p>
        </p:txBody>
      </p:sp>
      <p:sp>
        <p:nvSpPr>
          <p:cNvPr name="TextBox 6" id="6"/>
          <p:cNvSpPr txBox="true"/>
          <p:nvPr/>
        </p:nvSpPr>
        <p:spPr>
          <a:xfrm rot="0">
            <a:off x="914400" y="5295595"/>
            <a:ext cx="6096676" cy="2808103"/>
          </a:xfrm>
          <a:prstGeom prst="rect">
            <a:avLst/>
          </a:prstGeom>
        </p:spPr>
        <p:txBody>
          <a:bodyPr anchor="t" rtlCol="false" tIns="0" lIns="0" bIns="0" rIns="0">
            <a:spAutoFit/>
          </a:bodyPr>
          <a:lstStyle/>
          <a:p>
            <a:pPr algn="just">
              <a:lnSpc>
                <a:spcPts val="1454"/>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Visual Design for Digital Learning: C.R.A.P. Principles – Clear and Readable Presentations</a:t>
            </a:r>
            <a:r>
              <a:rPr lang="en-US" sz="1097" spc="1">
                <a:solidFill>
                  <a:srgbClr val="000000"/>
                </a:solidFill>
                <a:latin typeface="Arial"/>
                <a:ea typeface="Arial"/>
                <a:cs typeface="Arial"/>
                <a:sym typeface="Arial"/>
              </a:rPr>
              <a:t> [Graphic], by Digital Learning Institute, n.d., on the Digital Learning Institute website. Retrieved from</a:t>
            </a:r>
            <a:r>
              <a:rPr lang="en-US" sz="1097" spc="1">
                <a:solidFill>
                  <a:srgbClr val="000000"/>
                </a:solidFill>
                <a:latin typeface="Arial"/>
                <a:ea typeface="Arial"/>
                <a:cs typeface="Arial"/>
                <a:sym typeface="Arial"/>
                <a:hlinkClick r:id="rId7" tooltip="https://www.digitallearninginstitute.com/blog/visual-design-for-digital-learning-c-r-a-p-principles"/>
              </a:rPr>
              <a:t> </a:t>
            </a:r>
            <a:r>
              <a:rPr lang="en-US" sz="1097" spc="1">
                <a:solidFill>
                  <a:srgbClr val="B70404"/>
                </a:solidFill>
                <a:latin typeface="Arial"/>
                <a:ea typeface="Arial"/>
                <a:cs typeface="Arial"/>
                <a:sym typeface="Arial"/>
                <a:hlinkClick r:id="rId8" tooltip="https://www.digitallearninginstitute.com/blog/visual-design-for-digital-learning-c-r-a-p-principles"/>
              </a:rPr>
              <a:t>https://www.digitallearninginstitute.com/blog/visual-design-for-digital- learning-c-r-a-p-principles</a:t>
            </a:r>
            <a:r>
              <a:rPr lang="en-US" sz="1097" spc="1">
                <a:solidFill>
                  <a:srgbClr val="000000"/>
                </a:solidFill>
                <a:latin typeface="Arial"/>
                <a:ea typeface="Arial"/>
                <a:cs typeface="Arial"/>
                <a:sym typeface="Arial"/>
                <a:hlinkClick r:id="rId9" tooltip="https://www.digitallearninginstitute.com/blog/visual-design-for-digital-learning-c-r-a-p-principles"/>
              </a:rPr>
              <a:t> </a:t>
            </a:r>
          </a:p>
          <a:p>
            <a:pPr algn="just">
              <a:lnSpc>
                <a:spcPts val="2744"/>
              </a:lnSpc>
            </a:pPr>
            <a:r>
              <a:rPr lang="en-US" sz="1097" spc="1">
                <a:solidFill>
                  <a:srgbClr val="000000"/>
                </a:solidFill>
                <a:latin typeface="Arial"/>
                <a:ea typeface="Arial"/>
                <a:cs typeface="Arial"/>
                <a:sym typeface="Arial"/>
              </a:rPr>
              <a:t>Visual cognitive load involves the mental load needed for learners to process and retain relevant </a:t>
            </a:r>
          </a:p>
          <a:p>
            <a:pPr algn="just">
              <a:lnSpc>
                <a:spcPts val="548"/>
              </a:lnSpc>
            </a:pPr>
            <a:r>
              <a:rPr lang="en-US" sz="1097" spc="1">
                <a:solidFill>
                  <a:srgbClr val="000000"/>
                </a:solidFill>
                <a:latin typeface="Arial"/>
                <a:ea typeface="Arial"/>
                <a:cs typeface="Arial"/>
                <a:sym typeface="Arial"/>
              </a:rPr>
              <a:t>information from visual materials. “Split-attention” is what happens then a learner is presented </a:t>
            </a:r>
          </a:p>
          <a:p>
            <a:pPr algn="just">
              <a:lnSpc>
                <a:spcPts val="2355"/>
              </a:lnSpc>
            </a:pPr>
            <a:r>
              <a:rPr lang="en-US" sz="1097" spc="1">
                <a:solidFill>
                  <a:srgbClr val="000000"/>
                </a:solidFill>
                <a:latin typeface="Arial"/>
                <a:ea typeface="Arial"/>
                <a:cs typeface="Arial"/>
                <a:sym typeface="Arial"/>
              </a:rPr>
              <a:t>with more than one piece of visual information that is important for learning (Schroeder, 2018). </a:t>
            </a:r>
          </a:p>
          <a:p>
            <a:pPr algn="just">
              <a:lnSpc>
                <a:spcPts val="561"/>
              </a:lnSpc>
            </a:pPr>
            <a:r>
              <a:rPr lang="en-US" sz="1097" spc="1">
                <a:solidFill>
                  <a:srgbClr val="000000"/>
                </a:solidFill>
                <a:latin typeface="Arial"/>
                <a:ea typeface="Arial"/>
                <a:cs typeface="Arial"/>
                <a:sym typeface="Arial"/>
              </a:rPr>
              <a:t>When learners experience “split-attention,” they are distracted and learn less effectively </a:t>
            </a:r>
          </a:p>
          <a:p>
            <a:pPr algn="just">
              <a:lnSpc>
                <a:spcPts val="2256"/>
              </a:lnSpc>
            </a:pPr>
            <a:r>
              <a:rPr lang="en-US" sz="1097" spc="1">
                <a:solidFill>
                  <a:srgbClr val="000000"/>
                </a:solidFill>
                <a:latin typeface="Arial"/>
                <a:ea typeface="Arial"/>
                <a:cs typeface="Arial"/>
                <a:sym typeface="Arial"/>
              </a:rPr>
              <a:t>(Schroeder, 2018). C.R.A.P. provides a framework of guidance to design visual materials with cognitive load in </a:t>
            </a:r>
          </a:p>
          <a:p>
            <a:pPr algn="just">
              <a:lnSpc>
                <a:spcPts val="734"/>
              </a:lnSpc>
            </a:pPr>
            <a:r>
              <a:rPr lang="en-US" sz="1097" spc="1">
                <a:solidFill>
                  <a:srgbClr val="000000"/>
                </a:solidFill>
                <a:latin typeface="Arial"/>
                <a:ea typeface="Arial"/>
                <a:cs typeface="Arial"/>
                <a:sym typeface="Arial"/>
              </a:rPr>
              <a:t>mind. Visuals have an increasing presence in information presentation for learners, who “need </a:t>
            </a:r>
          </a:p>
          <a:p>
            <a:pPr algn="just">
              <a:lnSpc>
                <a:spcPts val="2180"/>
              </a:lnSpc>
            </a:pPr>
            <a:r>
              <a:rPr lang="en-US" sz="1097" spc="1">
                <a:solidFill>
                  <a:srgbClr val="000000"/>
                </a:solidFill>
                <a:latin typeface="Arial"/>
                <a:ea typeface="Arial"/>
                <a:cs typeface="Arial"/>
                <a:sym typeface="Arial"/>
              </a:rPr>
              <a:t>to attend to, search through, and evaluate this information in order to integrate it. (Linger, et al, </a:t>
            </a:r>
          </a:p>
          <a:p>
            <a:pPr algn="just">
              <a:lnSpc>
                <a:spcPts val="722"/>
              </a:lnSpc>
            </a:pPr>
            <a:r>
              <a:rPr lang="en-US" sz="1097" spc="1">
                <a:solidFill>
                  <a:srgbClr val="000000"/>
                </a:solidFill>
                <a:latin typeface="Arial"/>
                <a:ea typeface="Arial"/>
                <a:cs typeface="Arial"/>
                <a:sym typeface="Arial"/>
              </a:rPr>
              <a:t>2009), these steps can overwhelm cognitive load if designers are not careful to provide </a:t>
            </a:r>
          </a:p>
          <a:p>
            <a:pPr algn="just">
              <a:lnSpc>
                <a:spcPts val="2192"/>
              </a:lnSpc>
            </a:pPr>
            <a:r>
              <a:rPr lang="en-US" sz="1097" spc="1">
                <a:solidFill>
                  <a:srgbClr val="000000"/>
                </a:solidFill>
                <a:latin typeface="Arial"/>
                <a:ea typeface="Arial"/>
                <a:cs typeface="Arial"/>
                <a:sym typeface="Arial"/>
              </a:rPr>
              <a:t>information that is designed in such a way to minimize cognitive load. </a:t>
            </a:r>
          </a:p>
        </p:txBody>
      </p:sp>
      <p:sp>
        <p:nvSpPr>
          <p:cNvPr name="TextBox 7" id="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8" id="8"/>
          <p:cNvSpPr txBox="true"/>
          <p:nvPr/>
        </p:nvSpPr>
        <p:spPr>
          <a:xfrm rot="0">
            <a:off x="1340968" y="8205949"/>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9" id="9"/>
          <p:cNvSpPr txBox="true"/>
          <p:nvPr/>
        </p:nvSpPr>
        <p:spPr>
          <a:xfrm rot="0">
            <a:off x="914400" y="8366455"/>
            <a:ext cx="727862" cy="183499"/>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C- Contrast</a:t>
            </a:r>
          </a:p>
        </p:txBody>
      </p:sp>
      <p:sp>
        <p:nvSpPr>
          <p:cNvPr name="TextBox 10" id="10"/>
          <p:cNvSpPr txBox="true"/>
          <p:nvPr/>
        </p:nvSpPr>
        <p:spPr>
          <a:xfrm rot="0">
            <a:off x="914400" y="8177374"/>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30</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914400"/>
            <a:ext cx="2730503" cy="1574797"/>
          </a:xfrm>
          <a:custGeom>
            <a:avLst/>
            <a:gdLst/>
            <a:ahLst/>
            <a:cxnLst/>
            <a:rect r="r" b="b" t="t" l="l"/>
            <a:pathLst>
              <a:path h="1574797" w="2730503">
                <a:moveTo>
                  <a:pt x="0" y="0"/>
                </a:moveTo>
                <a:lnTo>
                  <a:pt x="2730503" y="0"/>
                </a:lnTo>
                <a:lnTo>
                  <a:pt x="2730503" y="1574797"/>
                </a:lnTo>
                <a:lnTo>
                  <a:pt x="0" y="1574797"/>
                </a:lnTo>
                <a:lnTo>
                  <a:pt x="0" y="0"/>
                </a:lnTo>
                <a:close/>
              </a:path>
            </a:pathLst>
          </a:custGeom>
          <a:blipFill>
            <a:blip r:embed="rId2"/>
            <a:stretch>
              <a:fillRect l="0" t="0" r="0" b="0"/>
            </a:stretch>
          </a:blipFill>
        </p:spPr>
      </p:sp>
      <p:sp>
        <p:nvSpPr>
          <p:cNvPr name="Freeform 3" id="3"/>
          <p:cNvSpPr/>
          <p:nvPr/>
        </p:nvSpPr>
        <p:spPr>
          <a:xfrm flipH="false" flipV="false" rot="0">
            <a:off x="914400" y="2942911"/>
            <a:ext cx="2832097" cy="1129979"/>
          </a:xfrm>
          <a:custGeom>
            <a:avLst/>
            <a:gdLst/>
            <a:ahLst/>
            <a:cxnLst/>
            <a:rect r="r" b="b" t="t" l="l"/>
            <a:pathLst>
              <a:path h="1129979" w="2832097">
                <a:moveTo>
                  <a:pt x="0" y="0"/>
                </a:moveTo>
                <a:lnTo>
                  <a:pt x="2832097" y="0"/>
                </a:lnTo>
                <a:lnTo>
                  <a:pt x="2832097" y="1129979"/>
                </a:lnTo>
                <a:lnTo>
                  <a:pt x="0" y="1129979"/>
                </a:lnTo>
                <a:lnTo>
                  <a:pt x="0" y="0"/>
                </a:lnTo>
                <a:close/>
              </a:path>
            </a:pathLst>
          </a:custGeom>
          <a:blipFill>
            <a:blip r:embed="rId3"/>
            <a:stretch>
              <a:fillRect l="0" t="-27" r="0" b="0"/>
            </a:stretch>
          </a:blipFill>
        </p:spPr>
      </p:sp>
      <p:sp>
        <p:nvSpPr>
          <p:cNvPr name="Freeform 4" id="4"/>
          <p:cNvSpPr/>
          <p:nvPr/>
        </p:nvSpPr>
        <p:spPr>
          <a:xfrm flipH="false" flipV="false" rot="0">
            <a:off x="914400" y="4520184"/>
            <a:ext cx="3155947" cy="4539872"/>
          </a:xfrm>
          <a:custGeom>
            <a:avLst/>
            <a:gdLst/>
            <a:ahLst/>
            <a:cxnLst/>
            <a:rect r="r" b="b" t="t" l="l"/>
            <a:pathLst>
              <a:path h="4539872" w="3155947">
                <a:moveTo>
                  <a:pt x="0" y="0"/>
                </a:moveTo>
                <a:lnTo>
                  <a:pt x="3155947" y="0"/>
                </a:lnTo>
                <a:lnTo>
                  <a:pt x="3155947" y="4539872"/>
                </a:lnTo>
                <a:lnTo>
                  <a:pt x="0" y="4539872"/>
                </a:lnTo>
                <a:lnTo>
                  <a:pt x="0" y="0"/>
                </a:lnTo>
                <a:close/>
              </a:path>
            </a:pathLst>
          </a:custGeom>
          <a:blipFill>
            <a:blip r:embed="rId4"/>
            <a:stretch>
              <a:fillRect l="0" t="-8" r="0" b="0"/>
            </a:stretch>
          </a:blipFill>
        </p:spPr>
      </p:sp>
      <p:sp>
        <p:nvSpPr>
          <p:cNvPr name="TextBox 5" id="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44 </a:t>
            </a:r>
          </a:p>
        </p:txBody>
      </p:sp>
      <p:sp>
        <p:nvSpPr>
          <p:cNvPr name="TextBox 6" id="6"/>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7" id="7"/>
          <p:cNvSpPr txBox="true"/>
          <p:nvPr/>
        </p:nvSpPr>
        <p:spPr>
          <a:xfrm rot="0">
            <a:off x="914400" y="2573865"/>
            <a:ext cx="831809" cy="372856"/>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31</a:t>
            </a:r>
            <a:r>
              <a:rPr lang="en-US" b="true" sz="1097" i="true" spc="1">
                <a:solidFill>
                  <a:srgbClr val="000000"/>
                </a:solidFill>
                <a:latin typeface="Arial Bold Italics"/>
                <a:ea typeface="Arial Bold Italics"/>
                <a:cs typeface="Arial Bold Italics"/>
                <a:sym typeface="Arial Bold Italics"/>
              </a:rPr>
              <a:t> R-Repetition </a:t>
            </a:r>
          </a:p>
        </p:txBody>
      </p:sp>
      <p:sp>
        <p:nvSpPr>
          <p:cNvPr name="TextBox 8" id="8"/>
          <p:cNvSpPr txBox="true"/>
          <p:nvPr/>
        </p:nvSpPr>
        <p:spPr>
          <a:xfrm rot="0">
            <a:off x="914400" y="4151205"/>
            <a:ext cx="855907" cy="372856"/>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32</a:t>
            </a:r>
            <a:r>
              <a:rPr lang="en-US" b="true" sz="1097" i="true" spc="1">
                <a:solidFill>
                  <a:srgbClr val="000000"/>
                </a:solidFill>
                <a:latin typeface="Arial Bold Italics"/>
                <a:ea typeface="Arial Bold Italics"/>
                <a:cs typeface="Arial Bold Italics"/>
                <a:sym typeface="Arial Bold Italics"/>
              </a:rPr>
              <a:t> A-Alignment </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6468361"/>
            <a:ext cx="5479285" cy="9906"/>
          </a:xfrm>
          <a:custGeom>
            <a:avLst/>
            <a:gdLst/>
            <a:ahLst/>
            <a:cxnLst/>
            <a:rect r="r" b="b" t="t" l="l"/>
            <a:pathLst>
              <a:path h="9906" w="5479285">
                <a:moveTo>
                  <a:pt x="0" y="0"/>
                </a:moveTo>
                <a:lnTo>
                  <a:pt x="5479285" y="0"/>
                </a:lnTo>
                <a:lnTo>
                  <a:pt x="5479285"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6283957"/>
            <a:ext cx="5431279" cy="9906"/>
          </a:xfrm>
          <a:custGeom>
            <a:avLst/>
            <a:gdLst/>
            <a:ahLst/>
            <a:cxnLst/>
            <a:rect r="r" b="b" t="t" l="l"/>
            <a:pathLst>
              <a:path h="9906" w="5431279">
                <a:moveTo>
                  <a:pt x="0" y="0"/>
                </a:moveTo>
                <a:lnTo>
                  <a:pt x="5431279" y="0"/>
                </a:lnTo>
                <a:lnTo>
                  <a:pt x="543127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7309609"/>
            <a:ext cx="5400799" cy="9906"/>
          </a:xfrm>
          <a:custGeom>
            <a:avLst/>
            <a:gdLst/>
            <a:ahLst/>
            <a:cxnLst/>
            <a:rect r="r" b="b" t="t" l="l"/>
            <a:pathLst>
              <a:path h="9906" w="5400799">
                <a:moveTo>
                  <a:pt x="0" y="0"/>
                </a:moveTo>
                <a:lnTo>
                  <a:pt x="5400799" y="0"/>
                </a:lnTo>
                <a:lnTo>
                  <a:pt x="5400799"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5443471"/>
            <a:ext cx="4984499" cy="9906"/>
          </a:xfrm>
          <a:custGeom>
            <a:avLst/>
            <a:gdLst/>
            <a:ahLst/>
            <a:cxnLst/>
            <a:rect r="r" b="b" t="t" l="l"/>
            <a:pathLst>
              <a:path h="9906" w="4984499">
                <a:moveTo>
                  <a:pt x="0" y="0"/>
                </a:moveTo>
                <a:lnTo>
                  <a:pt x="4984499" y="0"/>
                </a:lnTo>
                <a:lnTo>
                  <a:pt x="4984499"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7678417"/>
            <a:ext cx="4574543" cy="9906"/>
          </a:xfrm>
          <a:custGeom>
            <a:avLst/>
            <a:gdLst/>
            <a:ahLst/>
            <a:cxnLst/>
            <a:rect r="r" b="b" t="t" l="l"/>
            <a:pathLst>
              <a:path h="9906" w="4574543">
                <a:moveTo>
                  <a:pt x="0" y="0"/>
                </a:moveTo>
                <a:lnTo>
                  <a:pt x="4574543" y="0"/>
                </a:lnTo>
                <a:lnTo>
                  <a:pt x="4574543"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71857" y="7494013"/>
            <a:ext cx="3855977" cy="9906"/>
          </a:xfrm>
          <a:custGeom>
            <a:avLst/>
            <a:gdLst/>
            <a:ahLst/>
            <a:cxnLst/>
            <a:rect r="r" b="b" t="t" l="l"/>
            <a:pathLst>
              <a:path h="9906" w="3855977">
                <a:moveTo>
                  <a:pt x="0" y="0"/>
                </a:moveTo>
                <a:lnTo>
                  <a:pt x="3855977" y="0"/>
                </a:lnTo>
                <a:lnTo>
                  <a:pt x="3855977"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371857" y="6653527"/>
            <a:ext cx="2609850" cy="9906"/>
          </a:xfrm>
          <a:custGeom>
            <a:avLst/>
            <a:gdLst/>
            <a:ahLst/>
            <a:cxnLst/>
            <a:rect r="r" b="b" t="t" l="l"/>
            <a:pathLst>
              <a:path h="9906" w="2609850">
                <a:moveTo>
                  <a:pt x="0" y="0"/>
                </a:moveTo>
                <a:lnTo>
                  <a:pt x="2609850" y="0"/>
                </a:lnTo>
                <a:lnTo>
                  <a:pt x="2609850"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371857" y="5627875"/>
            <a:ext cx="838962" cy="9906"/>
          </a:xfrm>
          <a:custGeom>
            <a:avLst/>
            <a:gdLst/>
            <a:ahLst/>
            <a:cxnLst/>
            <a:rect r="r" b="b" t="t" l="l"/>
            <a:pathLst>
              <a:path h="9906" w="838962">
                <a:moveTo>
                  <a:pt x="0" y="0"/>
                </a:moveTo>
                <a:lnTo>
                  <a:pt x="838962" y="0"/>
                </a:lnTo>
                <a:lnTo>
                  <a:pt x="838962" y="9906"/>
                </a:lnTo>
                <a:lnTo>
                  <a:pt x="0" y="99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914400" y="1521971"/>
            <a:ext cx="3486150" cy="1987553"/>
          </a:xfrm>
          <a:custGeom>
            <a:avLst/>
            <a:gdLst/>
            <a:ahLst/>
            <a:cxnLst/>
            <a:rect r="r" b="b" t="t" l="l"/>
            <a:pathLst>
              <a:path h="1987553" w="3486150">
                <a:moveTo>
                  <a:pt x="0" y="0"/>
                </a:moveTo>
                <a:lnTo>
                  <a:pt x="3486150" y="0"/>
                </a:lnTo>
                <a:lnTo>
                  <a:pt x="3486150" y="1987553"/>
                </a:lnTo>
                <a:lnTo>
                  <a:pt x="0" y="1987553"/>
                </a:lnTo>
                <a:lnTo>
                  <a:pt x="0" y="0"/>
                </a:lnTo>
                <a:close/>
              </a:path>
            </a:pathLst>
          </a:custGeom>
          <a:blipFill>
            <a:blip r:embed="rId18"/>
            <a:stretch>
              <a:fillRect l="0" t="0" r="0" b="0"/>
            </a:stretch>
          </a:blipFill>
        </p:spPr>
      </p:sp>
      <p:sp>
        <p:nvSpPr>
          <p:cNvPr name="TextBox 11" id="11"/>
          <p:cNvSpPr txBox="true"/>
          <p:nvPr/>
        </p:nvSpPr>
        <p:spPr>
          <a:xfrm rot="0">
            <a:off x="914400" y="867004"/>
            <a:ext cx="3620024" cy="658330"/>
          </a:xfrm>
          <a:prstGeom prst="rect">
            <a:avLst/>
          </a:prstGeom>
        </p:spPr>
        <p:txBody>
          <a:bodyPr anchor="t" rtlCol="false" tIns="0" lIns="0" bIns="0" rIns="0">
            <a:spAutoFit/>
          </a:bodyPr>
          <a:lstStyle/>
          <a:p>
            <a:pPr algn="l">
              <a:lnSpc>
                <a:spcPts val="1537"/>
              </a:lnSpc>
            </a:pPr>
            <a:r>
              <a:rPr lang="en-US" sz="1097" spc="1">
                <a:solidFill>
                  <a:srgbClr val="000000"/>
                </a:solidFill>
                <a:latin typeface="Arial"/>
                <a:ea typeface="Arial"/>
                <a:cs typeface="Arial"/>
                <a:sym typeface="Arial"/>
              </a:rPr>
              <a:t>https://www.ramotion.com/blog/alignment-in-web-design/ </a:t>
            </a:r>
            <a:r>
              <a:rPr lang="en-US" b="true" sz="1097" spc="1">
                <a:solidFill>
                  <a:srgbClr val="000000"/>
                </a:solidFill>
                <a:latin typeface="Arial Bold"/>
                <a:ea typeface="Arial Bold"/>
                <a:cs typeface="Arial Bold"/>
                <a:sym typeface="Arial Bold"/>
              </a:rPr>
              <a:t>Figure 34 </a:t>
            </a:r>
            <a:r>
              <a:rPr lang="en-US" b="true" sz="1097" i="true" spc="1">
                <a:solidFill>
                  <a:srgbClr val="000000"/>
                </a:solidFill>
                <a:latin typeface="Arial Bold Italics"/>
                <a:ea typeface="Arial Bold Italics"/>
                <a:cs typeface="Arial Bold Italics"/>
                <a:sym typeface="Arial Bold Italics"/>
              </a:rPr>
              <a:t>P-Proximity</a:t>
            </a:r>
          </a:p>
        </p:txBody>
      </p:sp>
      <p:sp>
        <p:nvSpPr>
          <p:cNvPr name="TextBox 12" id="12"/>
          <p:cNvSpPr txBox="true"/>
          <p:nvPr/>
        </p:nvSpPr>
        <p:spPr>
          <a:xfrm rot="0">
            <a:off x="914400" y="4889964"/>
            <a:ext cx="5955430" cy="202825"/>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Digital Learning Institute. (n.d.). </a:t>
            </a:r>
            <a:r>
              <a:rPr lang="en-US" b="true" sz="1097" i="true" spc="1">
                <a:solidFill>
                  <a:srgbClr val="000000"/>
                </a:solidFill>
                <a:latin typeface="Arial Bold Italics"/>
                <a:ea typeface="Arial Bold Italics"/>
                <a:cs typeface="Arial Bold Italics"/>
                <a:sym typeface="Arial Bold Italics"/>
              </a:rPr>
              <a:t>Visual Design for Digital Learning: C.R.A.P. Principles – Clear </a:t>
            </a:r>
          </a:p>
        </p:txBody>
      </p:sp>
      <p:sp>
        <p:nvSpPr>
          <p:cNvPr name="TextBox 13" id="13"/>
          <p:cNvSpPr txBox="true"/>
          <p:nvPr/>
        </p:nvSpPr>
        <p:spPr>
          <a:xfrm rot="0">
            <a:off x="1371857" y="5075377"/>
            <a:ext cx="5084140" cy="571633"/>
          </a:xfrm>
          <a:prstGeom prst="rect">
            <a:avLst/>
          </a:prstGeom>
        </p:spPr>
        <p:txBody>
          <a:bodyPr anchor="t" rtlCol="false" tIns="0" lIns="0" bIns="0" rIns="0">
            <a:spAutoFit/>
          </a:bodyPr>
          <a:lstStyle/>
          <a:p>
            <a:pPr algn="l">
              <a:lnSpc>
                <a:spcPts val="1455"/>
              </a:lnSpc>
            </a:pPr>
            <a:r>
              <a:rPr lang="en-US" b="true" sz="1097" i="true" spc="1">
                <a:solidFill>
                  <a:srgbClr val="000000"/>
                </a:solidFill>
                <a:latin typeface="Arial Bold Italics"/>
                <a:ea typeface="Arial Bold Italics"/>
                <a:cs typeface="Arial Bold Italics"/>
                <a:sym typeface="Arial Bold Italics"/>
              </a:rPr>
              <a:t>and Readable Presentations</a:t>
            </a:r>
            <a:r>
              <a:rPr lang="en-US" sz="1097" spc="1">
                <a:solidFill>
                  <a:srgbClr val="000000"/>
                </a:solidFill>
                <a:latin typeface="Arial"/>
                <a:ea typeface="Arial"/>
                <a:cs typeface="Arial"/>
                <a:sym typeface="Arial"/>
              </a:rPr>
              <a:t> [Graphic]. Retrieved from </a:t>
            </a:r>
            <a:r>
              <a:rPr lang="en-US" sz="1097" spc="1">
                <a:solidFill>
                  <a:srgbClr val="B70404"/>
                </a:solidFill>
                <a:latin typeface="Arial"/>
                <a:ea typeface="Arial"/>
                <a:cs typeface="Arial"/>
                <a:sym typeface="Arial"/>
                <a:hlinkClick r:id="rId19" tooltip="https://www.digitallearninginstitute.com/blog/visual-design-for-digital-learning-c-r-a%E2%80%91p%E2%80%91principles"/>
              </a:rPr>
              <a:t>https://www.digitallearninginstitute.com/blog/visual-design-for-digital-learning-c-r- a-p-principles</a:t>
            </a:r>
            <a:r>
              <a:rPr lang="en-US" sz="1097" spc="1">
                <a:solidFill>
                  <a:srgbClr val="000000"/>
                </a:solidFill>
                <a:latin typeface="Arial"/>
                <a:ea typeface="Arial"/>
                <a:cs typeface="Arial"/>
                <a:sym typeface="Arial"/>
                <a:hlinkClick r:id="rId20" tooltip="https://www.digitallearninginstitute.com/blog/visual-design-for-digital-learning-c-r-a%E2%80%91p%E2%80%91principles"/>
              </a:rPr>
              <a:t> </a:t>
            </a:r>
          </a:p>
        </p:txBody>
      </p:sp>
      <p:sp>
        <p:nvSpPr>
          <p:cNvPr name="TextBox 14" id="14"/>
          <p:cNvSpPr txBox="true"/>
          <p:nvPr/>
        </p:nvSpPr>
        <p:spPr>
          <a:xfrm rot="0">
            <a:off x="914400" y="5607148"/>
            <a:ext cx="5794505"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Klingner, J., Tversky, B., &amp; Hanrahan, P. (2009). Effects of visual vs. verbal presentation on </a:t>
            </a:r>
          </a:p>
        </p:txBody>
      </p:sp>
      <p:sp>
        <p:nvSpPr>
          <p:cNvPr name="TextBox 15" id="15"/>
          <p:cNvSpPr txBox="true"/>
          <p:nvPr/>
        </p:nvSpPr>
        <p:spPr>
          <a:xfrm rot="0">
            <a:off x="1371857" y="6001588"/>
            <a:ext cx="5584431" cy="67107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cognitive load in vigilance tasks. </a:t>
            </a:r>
            <a:r>
              <a:rPr lang="en-US" b="true" sz="1097" i="true" spc="1">
                <a:solidFill>
                  <a:srgbClr val="000000"/>
                </a:solidFill>
                <a:latin typeface="Arial Bold Italics"/>
                <a:ea typeface="Arial Bold Italics"/>
                <a:cs typeface="Arial Bold Italics"/>
                <a:sym typeface="Arial Bold Italics"/>
              </a:rPr>
              <a:t>Stanford University Technical Report</a:t>
            </a:r>
            <a:r>
              <a:rPr lang="en-US" sz="1097" spc="1">
                <a:solidFill>
                  <a:srgbClr val="000000"/>
                </a:solidFill>
                <a:latin typeface="Arial"/>
                <a:ea typeface="Arial"/>
                <a:cs typeface="Arial"/>
                <a:sym typeface="Arial"/>
              </a:rPr>
              <a:t>. </a:t>
            </a:r>
          </a:p>
          <a:p>
            <a:pPr algn="l">
              <a:lnSpc>
                <a:spcPts val="2355"/>
              </a:lnSpc>
            </a:pPr>
            <a:r>
              <a:rPr lang="en-US" sz="1097" spc="1">
                <a:solidFill>
                  <a:srgbClr val="B70404"/>
                </a:solidFill>
                <a:latin typeface="Arial"/>
                <a:ea typeface="Arial"/>
                <a:cs typeface="Arial"/>
                <a:sym typeface="Arial"/>
                <a:hlinkClick r:id="rId21" tooltip="https://research.ebsco.com/c/36ffkw/search/details/pomjembspb?limiters=FT%3AY%2CRV%3AY&amp;q=Effects%20of%20visual%20vs.%20verbal%20presentation%20on%20cognitive%20load%20in%20vigilance%20tasks"/>
              </a:rPr>
              <a:t>https://research.ebsco.com/c/36ffkw/search/details/pomjembspb?limiters=FT%3AY%2C</a:t>
            </a:r>
          </a:p>
          <a:p>
            <a:pPr algn="l">
              <a:lnSpc>
                <a:spcPts val="548"/>
              </a:lnSpc>
            </a:pPr>
            <a:r>
              <a:rPr lang="en-US" sz="1097" spc="1">
                <a:solidFill>
                  <a:srgbClr val="B70404"/>
                </a:solidFill>
                <a:latin typeface="Arial"/>
                <a:ea typeface="Arial"/>
                <a:cs typeface="Arial"/>
                <a:sym typeface="Arial"/>
                <a:hlinkClick r:id="rId22" tooltip="https://research.ebsco.com/c/36ffkw/search/details/pomjembspb?limiters=FT%3AY%2CRV%3AY&amp;q=Effects%20of%20visual%20vs.%20verbal%20presentation%20on%20cognitive%20load%20in%20vigilance%20tasks"/>
              </a:rPr>
              <a:t>RV%3AY&amp;q=Effects%20of%20visual%20vs.%20verbal%20presentation%20on%20cogn</a:t>
            </a:r>
          </a:p>
          <a:p>
            <a:pPr algn="l">
              <a:lnSpc>
                <a:spcPts val="2367"/>
              </a:lnSpc>
            </a:pPr>
            <a:r>
              <a:rPr lang="en-US" sz="1097" spc="1">
                <a:solidFill>
                  <a:srgbClr val="B70404"/>
                </a:solidFill>
                <a:latin typeface="Arial"/>
                <a:ea typeface="Arial"/>
                <a:cs typeface="Arial"/>
                <a:sym typeface="Arial"/>
                <a:hlinkClick r:id="rId23" tooltip="https://research.ebsco.com/c/36ffkw/search/details/pomjembspb?limiters=FT%3AY%2CRV%3AY&amp;q=Effects%20of%20visual%20vs.%20verbal%20presentation%20on%20cognitive%20load%20in%20vigilance%20tasks"/>
              </a:rPr>
              <a:t>itive%20load%20in%20vigilance%20tasks</a:t>
            </a:r>
            <a:r>
              <a:rPr lang="en-US" sz="1097" spc="1">
                <a:solidFill>
                  <a:srgbClr val="000000"/>
                </a:solidFill>
                <a:latin typeface="Arial"/>
                <a:ea typeface="Arial"/>
                <a:cs typeface="Arial"/>
                <a:sym typeface="Arial"/>
                <a:hlinkClick r:id="rId24" tooltip="https://research.ebsco.com/c/36ffkw/search/details/pomjembspb?limiters=FT%3AY%2CRV%3AY&amp;q=Effects%20of%20visual%20vs.%20verbal%20presentation%20on%20cognitive%20load%20in%20vigilance%20tasks"/>
              </a:rPr>
              <a:t> </a:t>
            </a:r>
          </a:p>
        </p:txBody>
      </p:sp>
      <p:sp>
        <p:nvSpPr>
          <p:cNvPr name="TextBox 16" id="16"/>
          <p:cNvSpPr txBox="true"/>
          <p:nvPr/>
        </p:nvSpPr>
        <p:spPr>
          <a:xfrm rot="0">
            <a:off x="914400" y="6689950"/>
            <a:ext cx="5894851" cy="269224"/>
          </a:xfrm>
          <a:prstGeom prst="rect">
            <a:avLst/>
          </a:prstGeom>
        </p:spPr>
        <p:txBody>
          <a:bodyPr anchor="t" rtlCol="false" tIns="0" lIns="0" bIns="0" rIns="0">
            <a:spAutoFit/>
          </a:bodyPr>
          <a:lstStyle/>
          <a:p>
            <a:pPr algn="l">
              <a:lnSpc>
                <a:spcPts val="2145"/>
              </a:lnSpc>
            </a:pPr>
            <a:r>
              <a:rPr lang="en-US" sz="1097" spc="1">
                <a:solidFill>
                  <a:srgbClr val="000000"/>
                </a:solidFill>
                <a:latin typeface="Arial"/>
                <a:ea typeface="Arial"/>
                <a:cs typeface="Arial"/>
                <a:sym typeface="Arial"/>
              </a:rPr>
              <a:t>Schroeder, N. L., &amp; Cenkci, A. T. (2018). Spatial contiguity and visual split-attention effects in </a:t>
            </a:r>
          </a:p>
        </p:txBody>
      </p:sp>
      <p:sp>
        <p:nvSpPr>
          <p:cNvPr name="TextBox 17" id="17"/>
          <p:cNvSpPr txBox="true"/>
          <p:nvPr/>
        </p:nvSpPr>
        <p:spPr>
          <a:xfrm rot="0">
            <a:off x="1371857" y="7007428"/>
            <a:ext cx="5504488" cy="690124"/>
          </a:xfrm>
          <a:prstGeom prst="rect">
            <a:avLst/>
          </a:prstGeom>
        </p:spPr>
        <p:txBody>
          <a:bodyPr anchor="t" rtlCol="false" tIns="0" lIns="0" bIns="0" rIns="0">
            <a:spAutoFit/>
          </a:bodyPr>
          <a:lstStyle/>
          <a:p>
            <a:pPr algn="l">
              <a:lnSpc>
                <a:spcPts val="758"/>
              </a:lnSpc>
            </a:pPr>
            <a:r>
              <a:rPr lang="en-US" sz="1097" spc="1">
                <a:solidFill>
                  <a:srgbClr val="000000"/>
                </a:solidFill>
                <a:latin typeface="Arial"/>
                <a:ea typeface="Arial"/>
                <a:cs typeface="Arial"/>
                <a:sym typeface="Arial"/>
              </a:rPr>
              <a:t>multimedia learning. </a:t>
            </a:r>
            <a:r>
              <a:rPr lang="en-US" b="true" sz="1097" i="true" spc="1">
                <a:solidFill>
                  <a:srgbClr val="000000"/>
                </a:solidFill>
                <a:latin typeface="Arial Bold Italics"/>
                <a:ea typeface="Arial Bold Italics"/>
                <a:cs typeface="Arial Bold Italics"/>
                <a:sym typeface="Arial Bold Italics"/>
              </a:rPr>
              <a:t>Educational Psychology Review</a:t>
            </a:r>
            <a:r>
              <a:rPr lang="en-US" sz="1097" spc="1">
                <a:solidFill>
                  <a:srgbClr val="000000"/>
                </a:solidFill>
                <a:latin typeface="Arial"/>
                <a:ea typeface="Arial"/>
                <a:cs typeface="Arial"/>
                <a:sym typeface="Arial"/>
              </a:rPr>
              <a:t>. </a:t>
            </a:r>
          </a:p>
          <a:p>
            <a:pPr algn="l">
              <a:lnSpc>
                <a:spcPts val="2156"/>
              </a:lnSpc>
            </a:pPr>
            <a:r>
              <a:rPr lang="en-US" sz="1097" spc="1">
                <a:solidFill>
                  <a:srgbClr val="B70404"/>
                </a:solidFill>
                <a:latin typeface="Arial"/>
                <a:ea typeface="Arial"/>
                <a:cs typeface="Arial"/>
                <a:sym typeface="Arial"/>
                <a:hlinkClick r:id="rId25" tooltip="https://research.ebsco.com/c/36ffkw/search/details/gnupmgoahj?limiters=FT%3AY%2CRV%3AY&amp;q=Spatial%20contiguity%20and%20visual%20split-attention%20effects%20in%20multimedia%20learning%2C%20Schroeder"/>
              </a:rPr>
              <a:t>https://research.ebsco.com/c/36ffkw/search/details/gnupmgoahj?limiters=FT%3AY%2C</a:t>
            </a:r>
          </a:p>
          <a:p>
            <a:pPr algn="l">
              <a:lnSpc>
                <a:spcPts val="746"/>
              </a:lnSpc>
            </a:pPr>
            <a:r>
              <a:rPr lang="en-US" sz="1097" spc="1">
                <a:solidFill>
                  <a:srgbClr val="B70404"/>
                </a:solidFill>
                <a:latin typeface="Arial"/>
                <a:ea typeface="Arial"/>
                <a:cs typeface="Arial"/>
                <a:sym typeface="Arial"/>
                <a:hlinkClick r:id="rId26" tooltip="https://research.ebsco.com/c/36ffkw/search/details/gnupmgoahj?limiters=FT%3AY%2CRV%3AY&amp;q=Spatial%20contiguity%20and%20visual%20split-attention%20effects%20in%20multimedia%20learning%2C%20Schroeder"/>
              </a:rPr>
              <a:t>RV%3AY&amp;q=Spatial%20contiguity%20and%20visual%20split-</a:t>
            </a:r>
          </a:p>
          <a:p>
            <a:pPr algn="l">
              <a:lnSpc>
                <a:spcPts val="2156"/>
              </a:lnSpc>
            </a:pPr>
            <a:r>
              <a:rPr lang="en-US" sz="1097" spc="1">
                <a:solidFill>
                  <a:srgbClr val="B70404"/>
                </a:solidFill>
                <a:latin typeface="Arial"/>
                <a:ea typeface="Arial"/>
                <a:cs typeface="Arial"/>
                <a:sym typeface="Arial"/>
                <a:hlinkClick r:id="rId27" tooltip="https://research.ebsco.com/c/36ffkw/search/details/gnupmgoahj?limiters=FT%3AY%2CRV%3AY&amp;q=Spatial%20contiguity%20and%20visual%20split-attention%20effects%20in%20multimedia%20learning%2C%20Schroeder"/>
              </a:rPr>
              <a:t>attention%20effects%20in%20multimedia%20learning%2C%20Schroeder</a:t>
            </a:r>
            <a:r>
              <a:rPr lang="en-US" sz="1097" spc="1">
                <a:solidFill>
                  <a:srgbClr val="000000"/>
                </a:solidFill>
                <a:latin typeface="Arial"/>
                <a:ea typeface="Arial"/>
                <a:cs typeface="Arial"/>
                <a:sym typeface="Arial"/>
                <a:hlinkClick r:id="rId28" tooltip="https://research.ebsco.com/c/36ffkw/search/details/gnupmgoahj?limiters=FT%3AY%2CRV%3AY&amp;q=Spatial%20contiguity%20and%20visual%20split-attention%20effects%20in%20multimedia%20learning%2C%20Schroeder"/>
              </a:rPr>
              <a:t> </a:t>
            </a:r>
          </a:p>
        </p:txBody>
      </p:sp>
      <p:sp>
        <p:nvSpPr>
          <p:cNvPr name="TextBox 18" id="18"/>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45 </a:t>
            </a:r>
          </a:p>
        </p:txBody>
      </p:sp>
      <p:sp>
        <p:nvSpPr>
          <p:cNvPr name="TextBox 19" id="19"/>
          <p:cNvSpPr txBox="true"/>
          <p:nvPr/>
        </p:nvSpPr>
        <p:spPr>
          <a:xfrm rot="0">
            <a:off x="1626365" y="356935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20" id="20"/>
          <p:cNvSpPr txBox="true"/>
          <p:nvPr/>
        </p:nvSpPr>
        <p:spPr>
          <a:xfrm rot="0">
            <a:off x="914400" y="3804390"/>
            <a:ext cx="6088199" cy="1077001"/>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In email communication to volunteers, important information, such as dates and times, is in bold </a:t>
            </a:r>
          </a:p>
          <a:p>
            <a:pPr algn="l">
              <a:lnSpc>
                <a:spcPts val="1230"/>
              </a:lnSpc>
            </a:pPr>
            <a:r>
              <a:rPr lang="en-US" sz="1097" spc="1">
                <a:solidFill>
                  <a:srgbClr val="000000"/>
                </a:solidFill>
                <a:latin typeface="Arial"/>
                <a:ea typeface="Arial"/>
                <a:cs typeface="Arial"/>
                <a:sym typeface="Arial"/>
              </a:rPr>
              <a:t>fonts or colors. Font and formatting are consistent throughout the email. All sections of the email </a:t>
            </a:r>
          </a:p>
          <a:p>
            <a:pPr algn="l">
              <a:lnSpc>
                <a:spcPts val="1673"/>
              </a:lnSpc>
            </a:pPr>
            <a:r>
              <a:rPr lang="en-US" sz="1097" spc="1">
                <a:solidFill>
                  <a:srgbClr val="000000"/>
                </a:solidFill>
                <a:latin typeface="Arial"/>
                <a:ea typeface="Arial"/>
                <a:cs typeface="Arial"/>
                <a:sym typeface="Arial"/>
              </a:rPr>
              <a:t>are aligned to the left with consistent vertical spacing. Staff contact information is located </a:t>
            </a:r>
          </a:p>
          <a:p>
            <a:pPr algn="l">
              <a:lnSpc>
                <a:spcPts val="1242"/>
              </a:lnSpc>
            </a:pPr>
            <a:r>
              <a:rPr lang="en-US" sz="1097" spc="1">
                <a:solidFill>
                  <a:srgbClr val="000000"/>
                </a:solidFill>
                <a:latin typeface="Arial"/>
                <a:ea typeface="Arial"/>
                <a:cs typeface="Arial"/>
                <a:sym typeface="Arial"/>
              </a:rPr>
              <a:t>immediately following staff names and titles. </a:t>
            </a:r>
          </a:p>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21" id="2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2" id="22"/>
          <p:cNvSpPr txBox="true"/>
          <p:nvPr/>
        </p:nvSpPr>
        <p:spPr>
          <a:xfrm rot="0">
            <a:off x="914400" y="8446846"/>
            <a:ext cx="1283389" cy="373113"/>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35</a:t>
            </a:r>
            <a:r>
              <a:rPr lang="en-US" b="true" sz="1097" i="true" spc="1">
                <a:solidFill>
                  <a:srgbClr val="000000"/>
                </a:solidFill>
                <a:latin typeface="Arial Bold Italics"/>
                <a:ea typeface="Arial Bold Italics"/>
                <a:cs typeface="Arial Bold Italics"/>
                <a:sym typeface="Arial Bold Italics"/>
              </a:rPr>
              <a:t> Ascaffolding model </a:t>
            </a:r>
          </a:p>
        </p:txBody>
      </p:sp>
      <p:sp>
        <p:nvSpPr>
          <p:cNvPr name="TextBox 23" id="23"/>
          <p:cNvSpPr txBox="true"/>
          <p:nvPr/>
        </p:nvSpPr>
        <p:spPr>
          <a:xfrm rot="0">
            <a:off x="914400" y="3588401"/>
            <a:ext cx="724938"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a:t>
            </a:r>
          </a:p>
        </p:txBody>
      </p:sp>
      <p:sp>
        <p:nvSpPr>
          <p:cNvPr name="TextBox 24" id="24"/>
          <p:cNvSpPr txBox="true"/>
          <p:nvPr/>
        </p:nvSpPr>
        <p:spPr>
          <a:xfrm rot="0">
            <a:off x="914400" y="7829664"/>
            <a:ext cx="3010310" cy="617230"/>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Strategies for Student Learning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Scaffolding </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4965449"/>
            <a:ext cx="5847331" cy="9906"/>
          </a:xfrm>
          <a:custGeom>
            <a:avLst/>
            <a:gdLst/>
            <a:ahLst/>
            <a:cxnLst/>
            <a:rect r="r" b="b" t="t" l="l"/>
            <a:pathLst>
              <a:path h="9906" w="5847331">
                <a:moveTo>
                  <a:pt x="0" y="0"/>
                </a:moveTo>
                <a:lnTo>
                  <a:pt x="5847331" y="0"/>
                </a:lnTo>
                <a:lnTo>
                  <a:pt x="584733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 y="914400"/>
            <a:ext cx="4326255" cy="3409826"/>
          </a:xfrm>
          <a:custGeom>
            <a:avLst/>
            <a:gdLst/>
            <a:ahLst/>
            <a:cxnLst/>
            <a:rect r="r" b="b" t="t" l="l"/>
            <a:pathLst>
              <a:path h="3409826" w="4326255">
                <a:moveTo>
                  <a:pt x="0" y="0"/>
                </a:moveTo>
                <a:lnTo>
                  <a:pt x="4326255" y="0"/>
                </a:lnTo>
                <a:lnTo>
                  <a:pt x="4326255" y="3409826"/>
                </a:lnTo>
                <a:lnTo>
                  <a:pt x="0" y="3409826"/>
                </a:lnTo>
                <a:lnTo>
                  <a:pt x="0" y="0"/>
                </a:lnTo>
                <a:close/>
              </a:path>
            </a:pathLst>
          </a:custGeom>
          <a:blipFill>
            <a:blip r:embed="rId4"/>
            <a:stretch>
              <a:fillRect l="0" t="0" r="0" b="0"/>
            </a:stretch>
          </a:blipFill>
        </p:spPr>
      </p:sp>
      <p:sp>
        <p:nvSpPr>
          <p:cNvPr name="TextBox 4" id="4"/>
          <p:cNvSpPr txBox="true"/>
          <p:nvPr/>
        </p:nvSpPr>
        <p:spPr>
          <a:xfrm rot="0">
            <a:off x="914400" y="4412190"/>
            <a:ext cx="6089371" cy="1884055"/>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Differentiation vs Scaffolding: a joint approach to adaptive teaching</a:t>
            </a:r>
            <a:r>
              <a:rPr lang="en-US" sz="1097" spc="1">
                <a:solidFill>
                  <a:srgbClr val="000000"/>
                </a:solidFill>
                <a:latin typeface="Arial"/>
                <a:ea typeface="Arial"/>
                <a:cs typeface="Arial"/>
                <a:sym typeface="Arial"/>
              </a:rPr>
              <a:t> [Infographic], by Testbase, 2024, on the Testbase website. Retrieved from </a:t>
            </a:r>
            <a:r>
              <a:rPr lang="en-US" sz="1097" spc="1">
                <a:solidFill>
                  <a:srgbClr val="B70404"/>
                </a:solidFill>
                <a:latin typeface="Arial"/>
                <a:ea typeface="Arial"/>
                <a:cs typeface="Arial"/>
                <a:sym typeface="Arial"/>
                <a:hlinkClick r:id="rId5" tooltip="https://www.testbase.co.uk/differentiation-vs-scaffolding-a-joint-approach-to-adaptive-teaching/"/>
              </a:rPr>
              <a:t>https://www.testbase.co.uk/differentiation-vs-scaffolding-a-joint-approach-to-adaptive-teaching/</a:t>
            </a:r>
            <a:r>
              <a:rPr lang="en-US" sz="1097" spc="1">
                <a:solidFill>
                  <a:srgbClr val="000000"/>
                </a:solidFill>
                <a:latin typeface="Arial"/>
                <a:ea typeface="Arial"/>
                <a:cs typeface="Arial"/>
                <a:sym typeface="Arial"/>
                <a:hlinkClick r:id="rId6" tooltip="https://www.testbase.co.uk/differentiation-vs-scaffolding-a-joint-approach-to-adaptive-teaching/"/>
              </a:rPr>
              <a:t> </a:t>
            </a:r>
          </a:p>
          <a:p>
            <a:pPr algn="l">
              <a:lnSpc>
                <a:spcPts val="2744"/>
              </a:lnSpc>
            </a:pPr>
            <a:r>
              <a:rPr lang="en-US" sz="1097" spc="1">
                <a:solidFill>
                  <a:srgbClr val="000000"/>
                </a:solidFill>
                <a:latin typeface="Arial"/>
                <a:ea typeface="Arial"/>
                <a:cs typeface="Arial"/>
                <a:sym typeface="Arial"/>
              </a:rPr>
              <a:t>Scaffolding provides intentional support for learners, enabling them to achieve learning </a:t>
            </a:r>
          </a:p>
          <a:p>
            <a:pPr algn="l">
              <a:lnSpc>
                <a:spcPts val="548"/>
              </a:lnSpc>
            </a:pPr>
            <a:r>
              <a:rPr lang="en-US" sz="1097" spc="1">
                <a:solidFill>
                  <a:srgbClr val="000000"/>
                </a:solidFill>
                <a:latin typeface="Arial"/>
                <a:ea typeface="Arial"/>
                <a:cs typeface="Arial"/>
                <a:sym typeface="Arial"/>
              </a:rPr>
              <a:t>outcomes successfully. When learners have insufficient background knowledge, they struggle to </a:t>
            </a:r>
          </a:p>
          <a:p>
            <a:pPr algn="l">
              <a:lnSpc>
                <a:spcPts val="2355"/>
              </a:lnSpc>
            </a:pPr>
            <a:r>
              <a:rPr lang="en-US" sz="1097" spc="1">
                <a:solidFill>
                  <a:srgbClr val="000000"/>
                </a:solidFill>
                <a:latin typeface="Arial"/>
                <a:ea typeface="Arial"/>
                <a:cs typeface="Arial"/>
                <a:sym typeface="Arial"/>
              </a:rPr>
              <a:t>be successful in solving problems, even if the problems are well-designed (Ge et al., 2003). </a:t>
            </a:r>
          </a:p>
          <a:p>
            <a:pPr algn="l">
              <a:lnSpc>
                <a:spcPts val="561"/>
              </a:lnSpc>
            </a:pPr>
            <a:r>
              <a:rPr lang="en-US" sz="1097" spc="1">
                <a:solidFill>
                  <a:srgbClr val="000000"/>
                </a:solidFill>
                <a:latin typeface="Arial"/>
                <a:ea typeface="Arial"/>
                <a:cs typeface="Arial"/>
                <a:sym typeface="Arial"/>
              </a:rPr>
              <a:t>Scaffolding ensures that learners have sufficient background knowledge and skills in place. </a:t>
            </a:r>
          </a:p>
          <a:p>
            <a:pPr algn="l">
              <a:lnSpc>
                <a:spcPts val="2744"/>
              </a:lnSpc>
            </a:pPr>
            <a:r>
              <a:rPr lang="en-US" sz="1097" spc="1">
                <a:solidFill>
                  <a:srgbClr val="000000"/>
                </a:solidFill>
                <a:latin typeface="Arial"/>
                <a:ea typeface="Arial"/>
                <a:cs typeface="Arial"/>
                <a:sym typeface="Arial"/>
              </a:rPr>
              <a:t>Kim (2011) notes some theories that have been suggested to support student learning with </a:t>
            </a:r>
          </a:p>
          <a:p>
            <a:pPr algn="l">
              <a:lnSpc>
                <a:spcPts val="548"/>
              </a:lnSpc>
            </a:pPr>
            <a:r>
              <a:rPr lang="en-US" sz="1097" spc="1">
                <a:solidFill>
                  <a:srgbClr val="000000"/>
                </a:solidFill>
                <a:latin typeface="Arial"/>
                <a:ea typeface="Arial"/>
                <a:cs typeface="Arial"/>
                <a:sym typeface="Arial"/>
              </a:rPr>
              <a:t>technology: </a:t>
            </a:r>
          </a:p>
        </p:txBody>
      </p:sp>
      <p:sp>
        <p:nvSpPr>
          <p:cNvPr name="TextBox 5" id="5"/>
          <p:cNvSpPr txBox="true"/>
          <p:nvPr/>
        </p:nvSpPr>
        <p:spPr>
          <a:xfrm rot="0">
            <a:off x="1143000" y="6256372"/>
            <a:ext cx="5452758" cy="69594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Scaffolding hypermedia to foster self-regulated learning (Azevedo, 2005) </a:t>
            </a:r>
          </a:p>
          <a:p>
            <a:pPr algn="l">
              <a:lnSpc>
                <a:spcPts val="548"/>
              </a:lnSpc>
            </a:pPr>
            <a:r>
              <a:rPr lang="en-US" sz="1097" spc="1">
                <a:solidFill>
                  <a:srgbClr val="000000"/>
                </a:solidFill>
                <a:latin typeface="Arial"/>
                <a:ea typeface="Arial"/>
                <a:cs typeface="Arial"/>
                <a:sym typeface="Arial"/>
              </a:rPr>
              <a:t>2. Software-based metacognitive scaffolding for online inquiry (Quintana, et al, 2005) </a:t>
            </a:r>
          </a:p>
          <a:p>
            <a:pPr algn="l">
              <a:lnSpc>
                <a:spcPts val="2367"/>
              </a:lnSpc>
            </a:pPr>
            <a:r>
              <a:rPr lang="en-US" sz="1097" spc="1">
                <a:solidFill>
                  <a:srgbClr val="000000"/>
                </a:solidFill>
                <a:latin typeface="Arial"/>
                <a:ea typeface="Arial"/>
                <a:cs typeface="Arial"/>
                <a:sym typeface="Arial"/>
              </a:rPr>
              <a:t>3. Epistemic scaffolds to guide tech-supported, explanation-driven inquiry. </a:t>
            </a:r>
          </a:p>
        </p:txBody>
      </p:sp>
      <p:sp>
        <p:nvSpPr>
          <p:cNvPr name="TextBox 6" id="6"/>
          <p:cNvSpPr txBox="true"/>
          <p:nvPr/>
        </p:nvSpPr>
        <p:spPr>
          <a:xfrm rot="0">
            <a:off x="914400" y="6969604"/>
            <a:ext cx="5968603" cy="823198"/>
          </a:xfrm>
          <a:prstGeom prst="rect">
            <a:avLst/>
          </a:prstGeom>
        </p:spPr>
        <p:txBody>
          <a:bodyPr anchor="t" rtlCol="false" tIns="0" lIns="0" bIns="0" rIns="0">
            <a:spAutoFit/>
          </a:bodyPr>
          <a:lstStyle/>
          <a:p>
            <a:pPr algn="just">
              <a:lnSpc>
                <a:spcPts val="2145"/>
              </a:lnSpc>
            </a:pPr>
            <a:r>
              <a:rPr lang="en-US" sz="1097" spc="1">
                <a:solidFill>
                  <a:srgbClr val="000000"/>
                </a:solidFill>
                <a:latin typeface="Arial"/>
                <a:ea typeface="Arial"/>
                <a:cs typeface="Arial"/>
                <a:sym typeface="Arial"/>
              </a:rPr>
              <a:t>Memmert, et al (2003) provided a framework for identifying issues related to student learning </a:t>
            </a:r>
          </a:p>
          <a:p>
            <a:pPr algn="just">
              <a:lnSpc>
                <a:spcPts val="758"/>
              </a:lnSpc>
            </a:pPr>
            <a:r>
              <a:rPr lang="en-US" sz="1097" spc="1">
                <a:solidFill>
                  <a:srgbClr val="000000"/>
                </a:solidFill>
                <a:latin typeface="Arial"/>
                <a:ea typeface="Arial"/>
                <a:cs typeface="Arial"/>
                <a:sym typeface="Arial"/>
              </a:rPr>
              <a:t>success and the corresponding design requirements and principles, shown in the two figures </a:t>
            </a:r>
          </a:p>
          <a:p>
            <a:pPr algn="just">
              <a:lnSpc>
                <a:spcPts val="2145"/>
              </a:lnSpc>
            </a:pPr>
            <a:r>
              <a:rPr lang="en-US" sz="1097" spc="1">
                <a:solidFill>
                  <a:srgbClr val="000000"/>
                </a:solidFill>
                <a:latin typeface="Arial"/>
                <a:ea typeface="Arial"/>
                <a:cs typeface="Arial"/>
                <a:sym typeface="Arial"/>
              </a:rPr>
              <a:t>below. Additionally, the third figure supports their conclusion that AI scaffolding can be used to </a:t>
            </a:r>
          </a:p>
          <a:p>
            <a:pPr algn="just">
              <a:lnSpc>
                <a:spcPts val="770"/>
              </a:lnSpc>
            </a:pPr>
            <a:r>
              <a:rPr lang="en-US" sz="1097" spc="1">
                <a:solidFill>
                  <a:srgbClr val="000000"/>
                </a:solidFill>
                <a:latin typeface="Arial"/>
                <a:ea typeface="Arial"/>
                <a:cs typeface="Arial"/>
                <a:sym typeface="Arial"/>
              </a:rPr>
              <a:t>support learning. </a:t>
            </a:r>
          </a:p>
        </p:txBody>
      </p:sp>
      <p:sp>
        <p:nvSpPr>
          <p:cNvPr name="TextBox 7" id="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46 </a:t>
            </a:r>
          </a:p>
        </p:txBody>
      </p:sp>
      <p:sp>
        <p:nvSpPr>
          <p:cNvPr name="TextBox 8" id="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9" id="9"/>
          <p:cNvSpPr txBox="true"/>
          <p:nvPr/>
        </p:nvSpPr>
        <p:spPr>
          <a:xfrm rot="0">
            <a:off x="1340968" y="7895053"/>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10" id="10"/>
          <p:cNvSpPr txBox="true"/>
          <p:nvPr/>
        </p:nvSpPr>
        <p:spPr>
          <a:xfrm rot="0">
            <a:off x="914400" y="8055559"/>
            <a:ext cx="2685526" cy="183499"/>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Learner requirements for problem solving. </a:t>
            </a:r>
          </a:p>
        </p:txBody>
      </p:sp>
      <p:sp>
        <p:nvSpPr>
          <p:cNvPr name="TextBox 11" id="11"/>
          <p:cNvSpPr txBox="true"/>
          <p:nvPr/>
        </p:nvSpPr>
        <p:spPr>
          <a:xfrm rot="0">
            <a:off x="914400" y="7866478"/>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36</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914400"/>
            <a:ext cx="5943600" cy="2561587"/>
          </a:xfrm>
          <a:custGeom>
            <a:avLst/>
            <a:gdLst/>
            <a:ahLst/>
            <a:cxnLst/>
            <a:rect r="r" b="b" t="t" l="l"/>
            <a:pathLst>
              <a:path h="2561587" w="5943600">
                <a:moveTo>
                  <a:pt x="0" y="0"/>
                </a:moveTo>
                <a:lnTo>
                  <a:pt x="5943600" y="0"/>
                </a:lnTo>
                <a:lnTo>
                  <a:pt x="5943600" y="2561587"/>
                </a:lnTo>
                <a:lnTo>
                  <a:pt x="0" y="2561587"/>
                </a:lnTo>
                <a:lnTo>
                  <a:pt x="0" y="0"/>
                </a:lnTo>
                <a:close/>
              </a:path>
            </a:pathLst>
          </a:custGeom>
          <a:blipFill>
            <a:blip r:embed="rId2"/>
            <a:stretch>
              <a:fillRect l="0" t="0" r="0" b="0"/>
            </a:stretch>
          </a:blipFill>
        </p:spPr>
      </p:sp>
      <p:sp>
        <p:nvSpPr>
          <p:cNvPr name="Freeform 3" id="3"/>
          <p:cNvSpPr/>
          <p:nvPr/>
        </p:nvSpPr>
        <p:spPr>
          <a:xfrm flipH="false" flipV="false" rot="0">
            <a:off x="914400" y="4948428"/>
            <a:ext cx="5943600" cy="3449193"/>
          </a:xfrm>
          <a:custGeom>
            <a:avLst/>
            <a:gdLst/>
            <a:ahLst/>
            <a:cxnLst/>
            <a:rect r="r" b="b" t="t" l="l"/>
            <a:pathLst>
              <a:path h="3449193" w="5943600">
                <a:moveTo>
                  <a:pt x="0" y="0"/>
                </a:moveTo>
                <a:lnTo>
                  <a:pt x="5943600" y="0"/>
                </a:lnTo>
                <a:lnTo>
                  <a:pt x="5943600" y="3449193"/>
                </a:lnTo>
                <a:lnTo>
                  <a:pt x="0" y="3449193"/>
                </a:lnTo>
                <a:lnTo>
                  <a:pt x="0" y="0"/>
                </a:lnTo>
                <a:close/>
              </a:path>
            </a:pathLst>
          </a:custGeom>
          <a:blipFill>
            <a:blip r:embed="rId3"/>
            <a:stretch>
              <a:fillRect l="0" t="-3" r="0" b="0"/>
            </a:stretch>
          </a:blipFill>
        </p:spPr>
      </p:sp>
      <p:sp>
        <p:nvSpPr>
          <p:cNvPr name="TextBox 4" id="4"/>
          <p:cNvSpPr txBox="true"/>
          <p:nvPr/>
        </p:nvSpPr>
        <p:spPr>
          <a:xfrm rot="0">
            <a:off x="914400" y="3462252"/>
            <a:ext cx="5850884" cy="1043035"/>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From Memmert, L., Tavanapour, N., &amp; Bittner, E. (2023). Learning by doing: Educators’ perspective on an illustrative tool for AI-generated scaffolding for students in conceptualizing design science research studies. Copyright 2023 by the Journal of Information Systems Education. </a:t>
            </a:r>
            <a:r>
              <a:rPr lang="en-US" b="true" sz="1097" spc="1">
                <a:solidFill>
                  <a:srgbClr val="000000"/>
                </a:solidFill>
                <a:latin typeface="Arial Bold"/>
                <a:ea typeface="Arial Bold"/>
                <a:cs typeface="Arial Bold"/>
                <a:sym typeface="Arial Bold"/>
              </a:rPr>
              <a:t>Figure 37</a:t>
            </a:r>
            <a:r>
              <a:rPr lang="en-US" b="true" sz="1097" i="true" spc="1">
                <a:solidFill>
                  <a:srgbClr val="000000"/>
                </a:solidFill>
                <a:latin typeface="Arial Bold Italics"/>
                <a:ea typeface="Arial Bold Italics"/>
                <a:cs typeface="Arial Bold Italics"/>
                <a:sym typeface="Arial Bold Italics"/>
              </a:rPr>
              <a:t> </a:t>
            </a:r>
          </a:p>
        </p:txBody>
      </p:sp>
      <p:sp>
        <p:nvSpPr>
          <p:cNvPr name="TextBox 5" id="5"/>
          <p:cNvSpPr txBox="true"/>
          <p:nvPr/>
        </p:nvSpPr>
        <p:spPr>
          <a:xfrm rot="0">
            <a:off x="914400" y="8384257"/>
            <a:ext cx="5852560" cy="756780"/>
          </a:xfrm>
          <a:prstGeom prst="rect">
            <a:avLst/>
          </a:prstGeom>
        </p:spPr>
        <p:txBody>
          <a:bodyPr anchor="t" rtlCol="false" tIns="0" lIns="0" bIns="0" rIns="0">
            <a:spAutoFit/>
          </a:bodyPr>
          <a:lstStyle/>
          <a:p>
            <a:pPr algn="l">
              <a:lnSpc>
                <a:spcPts val="1454"/>
              </a:lnSpc>
            </a:pPr>
            <a:r>
              <a:rPr lang="en-US" sz="1097" spc="1">
                <a:solidFill>
                  <a:srgbClr val="000000"/>
                </a:solidFill>
                <a:latin typeface="Arial"/>
                <a:ea typeface="Arial"/>
                <a:cs typeface="Arial"/>
                <a:sym typeface="Arial"/>
              </a:rPr>
              <a:t>From Memmert, L., Tavanapour, N., &amp; Bittner, E. (2023). Learning by doing: Educators’ perspective on an illustrative tool for AI-generated scaffolding for students in conceptualizing design science research studies. Copyright 2023 by the Journal of Information Systems Education. </a:t>
            </a:r>
          </a:p>
        </p:txBody>
      </p:sp>
      <p:sp>
        <p:nvSpPr>
          <p:cNvPr name="TextBox 6" id="6"/>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47 </a:t>
            </a:r>
          </a:p>
        </p:txBody>
      </p:sp>
      <p:sp>
        <p:nvSpPr>
          <p:cNvPr name="TextBox 7" id="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8" id="8"/>
          <p:cNvSpPr txBox="true"/>
          <p:nvPr/>
        </p:nvSpPr>
        <p:spPr>
          <a:xfrm rot="0">
            <a:off x="914400" y="4453719"/>
            <a:ext cx="3992328" cy="212074"/>
          </a:xfrm>
          <a:prstGeom prst="rect">
            <a:avLst/>
          </a:prstGeom>
        </p:spPr>
        <p:txBody>
          <a:bodyPr anchor="t" rtlCol="false" tIns="0" lIns="0" bIns="0" rIns="0">
            <a:spAutoFit/>
          </a:bodyPr>
          <a:lstStyle/>
          <a:p>
            <a:pPr algn="l">
              <a:lnSpc>
                <a:spcPts val="1537"/>
              </a:lnSpc>
            </a:pPr>
            <a:r>
              <a:rPr lang="en-US" b="true" sz="1097" i="true" spc="1">
                <a:solidFill>
                  <a:srgbClr val="000000"/>
                </a:solidFill>
                <a:latin typeface="Arial Bold Italics"/>
                <a:ea typeface="Arial Bold Italics"/>
                <a:cs typeface="Arial Bold Italics"/>
                <a:sym typeface="Arial Bold Italics"/>
              </a:rPr>
              <a:t>Designprinciples for learner shortcomings for problem-solving. </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9023604"/>
            <a:ext cx="4620263" cy="9906"/>
          </a:xfrm>
          <a:custGeom>
            <a:avLst/>
            <a:gdLst/>
            <a:ahLst/>
            <a:cxnLst/>
            <a:rect r="r" b="b" t="t" l="l"/>
            <a:pathLst>
              <a:path h="9906" w="4620263">
                <a:moveTo>
                  <a:pt x="0" y="0"/>
                </a:moveTo>
                <a:lnTo>
                  <a:pt x="4620263" y="0"/>
                </a:lnTo>
                <a:lnTo>
                  <a:pt x="462026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7526779"/>
            <a:ext cx="4169921" cy="9906"/>
          </a:xfrm>
          <a:custGeom>
            <a:avLst/>
            <a:gdLst/>
            <a:ahLst/>
            <a:cxnLst/>
            <a:rect r="r" b="b" t="t" l="l"/>
            <a:pathLst>
              <a:path h="9906" w="4169921">
                <a:moveTo>
                  <a:pt x="0" y="0"/>
                </a:moveTo>
                <a:lnTo>
                  <a:pt x="4169921" y="0"/>
                </a:lnTo>
                <a:lnTo>
                  <a:pt x="416992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50535" y="8182861"/>
            <a:ext cx="2228850" cy="9906"/>
          </a:xfrm>
          <a:custGeom>
            <a:avLst/>
            <a:gdLst/>
            <a:ahLst/>
            <a:cxnLst/>
            <a:rect r="r" b="b" t="t" l="l"/>
            <a:pathLst>
              <a:path h="9906" w="2228850">
                <a:moveTo>
                  <a:pt x="0" y="0"/>
                </a:moveTo>
                <a:lnTo>
                  <a:pt x="2228850" y="0"/>
                </a:lnTo>
                <a:lnTo>
                  <a:pt x="2228850"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a:grpSpLocks noChangeAspect="true"/>
          </p:cNvGrpSpPr>
          <p:nvPr/>
        </p:nvGrpSpPr>
        <p:grpSpPr>
          <a:xfrm rot="0">
            <a:off x="914400" y="1235964"/>
            <a:ext cx="5943600" cy="3433191"/>
            <a:chOff x="0" y="0"/>
            <a:chExt cx="7924800" cy="4577588"/>
          </a:xfrm>
        </p:grpSpPr>
        <p:sp>
          <p:nvSpPr>
            <p:cNvPr name="Freeform 6" id="6"/>
            <p:cNvSpPr/>
            <p:nvPr/>
          </p:nvSpPr>
          <p:spPr>
            <a:xfrm flipH="false" flipV="false" rot="0">
              <a:off x="0" y="0"/>
              <a:ext cx="7924800" cy="4577588"/>
            </a:xfrm>
            <a:custGeom>
              <a:avLst/>
              <a:gdLst/>
              <a:ahLst/>
              <a:cxnLst/>
              <a:rect r="r" b="b" t="t" l="l"/>
              <a:pathLst>
                <a:path h="4577588" w="7924800">
                  <a:moveTo>
                    <a:pt x="0" y="0"/>
                  </a:moveTo>
                  <a:lnTo>
                    <a:pt x="0" y="4577588"/>
                  </a:lnTo>
                  <a:lnTo>
                    <a:pt x="7924800" y="4577588"/>
                  </a:lnTo>
                  <a:lnTo>
                    <a:pt x="7924800" y="0"/>
                  </a:lnTo>
                  <a:close/>
                </a:path>
              </a:pathLst>
            </a:custGeom>
            <a:blipFill>
              <a:blip r:embed="rId8"/>
              <a:stretch>
                <a:fillRect l="0" t="-7" r="0" b="0"/>
              </a:stretch>
            </a:blipFill>
          </p:spPr>
        </p:sp>
      </p:grpSp>
      <p:sp>
        <p:nvSpPr>
          <p:cNvPr name="TextBox 7" id="7"/>
          <p:cNvSpPr txBox="true"/>
          <p:nvPr/>
        </p:nvSpPr>
        <p:spPr>
          <a:xfrm rot="0">
            <a:off x="914400" y="6973795"/>
            <a:ext cx="5647020" cy="202549"/>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AVIANTY, A., Friantini, et al. (2023). Influence of problem-solving understanding on math </a:t>
            </a:r>
          </a:p>
        </p:txBody>
      </p:sp>
      <p:sp>
        <p:nvSpPr>
          <p:cNvPr name="TextBox 8" id="8"/>
          <p:cNvSpPr txBox="true"/>
          <p:nvPr/>
        </p:nvSpPr>
        <p:spPr>
          <a:xfrm rot="0">
            <a:off x="1371857" y="7157923"/>
            <a:ext cx="4292860" cy="387991"/>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learning outcomes. </a:t>
            </a:r>
            <a:r>
              <a:rPr lang="en-US" b="true" sz="1097" i="true" spc="1">
                <a:solidFill>
                  <a:srgbClr val="000000"/>
                </a:solidFill>
                <a:latin typeface="Arial Bold Italics"/>
                <a:ea typeface="Arial Bold Italics"/>
                <a:cs typeface="Arial Bold Italics"/>
                <a:sym typeface="Arial Bold Italics"/>
              </a:rPr>
              <a:t>Frontiers in Education</a:t>
            </a:r>
            <a:r>
              <a:rPr lang="en-US" sz="1097" spc="1">
                <a:solidFill>
                  <a:srgbClr val="000000"/>
                </a:solidFill>
                <a:latin typeface="Arial"/>
                <a:ea typeface="Arial"/>
                <a:cs typeface="Arial"/>
                <a:sym typeface="Arial"/>
              </a:rPr>
              <a:t>. </a:t>
            </a:r>
            <a:r>
              <a:rPr lang="en-US" sz="1097" spc="1">
                <a:solidFill>
                  <a:srgbClr val="B70404"/>
                </a:solidFill>
                <a:latin typeface="Arial"/>
                <a:ea typeface="Arial"/>
                <a:cs typeface="Arial"/>
                <a:sym typeface="Arial"/>
                <a:hlinkClick r:id="rId9" tooltip="https://www.frontiersin.org/articles/10.3389/feduc.2023.1088556/full"/>
              </a:rPr>
              <a:t>https://www.frontiersin.org/articles/10.3389/feduc.2023.1088556/full</a:t>
            </a:r>
            <a:r>
              <a:rPr lang="en-US" sz="1097" spc="1">
                <a:solidFill>
                  <a:srgbClr val="000000"/>
                </a:solidFill>
                <a:latin typeface="Arial"/>
                <a:ea typeface="Arial"/>
                <a:cs typeface="Arial"/>
                <a:sym typeface="Arial"/>
                <a:hlinkClick r:id="rId10" tooltip="https://www.frontiersin.org/articles/10.3389/feduc.2023.1088556/full"/>
              </a:rPr>
              <a:t> </a:t>
            </a:r>
          </a:p>
        </p:txBody>
      </p:sp>
      <p:sp>
        <p:nvSpPr>
          <p:cNvPr name="TextBox 9" id="9"/>
          <p:cNvSpPr txBox="true"/>
          <p:nvPr/>
        </p:nvSpPr>
        <p:spPr>
          <a:xfrm rot="0">
            <a:off x="914400" y="7506052"/>
            <a:ext cx="5315702"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Ge, X., &amp; Land, S. M. (2003). Scaffolding students’ problem-solving processes in an </a:t>
            </a:r>
          </a:p>
        </p:txBody>
      </p:sp>
      <p:sp>
        <p:nvSpPr>
          <p:cNvPr name="TextBox 10" id="10"/>
          <p:cNvSpPr txBox="true"/>
          <p:nvPr/>
        </p:nvSpPr>
        <p:spPr>
          <a:xfrm rot="0">
            <a:off x="1371857" y="7900006"/>
            <a:ext cx="4036266" cy="116824"/>
          </a:xfrm>
          <a:prstGeom prst="rect">
            <a:avLst/>
          </a:prstGeom>
        </p:spPr>
        <p:txBody>
          <a:bodyPr anchor="t" rtlCol="false" tIns="0" lIns="0" bIns="0" rIns="0">
            <a:spAutoFit/>
          </a:bodyPr>
          <a:lstStyle/>
          <a:p>
            <a:pPr algn="l">
              <a:lnSpc>
                <a:spcPts val="548"/>
              </a:lnSpc>
            </a:pPr>
            <a:r>
              <a:rPr lang="en-US" sz="1097">
                <a:solidFill>
                  <a:srgbClr val="000000"/>
                </a:solidFill>
                <a:latin typeface="Arial"/>
                <a:ea typeface="Arial"/>
                <a:cs typeface="Arial"/>
                <a:sym typeface="Arial"/>
              </a:rPr>
              <a:t>ill-structured task using question prompts and peer interactions. </a:t>
            </a:r>
          </a:p>
        </p:txBody>
      </p:sp>
      <p:sp>
        <p:nvSpPr>
          <p:cNvPr name="TextBox 11" id="11"/>
          <p:cNvSpPr txBox="true"/>
          <p:nvPr/>
        </p:nvSpPr>
        <p:spPr>
          <a:xfrm rot="0">
            <a:off x="1371857" y="7913446"/>
            <a:ext cx="5045231" cy="288550"/>
          </a:xfrm>
          <a:prstGeom prst="rect">
            <a:avLst/>
          </a:prstGeom>
        </p:spPr>
        <p:txBody>
          <a:bodyPr anchor="t" rtlCol="false" tIns="0" lIns="0" bIns="0" rIns="0">
            <a:spAutoFit/>
          </a:bodyPr>
          <a:lstStyle/>
          <a:p>
            <a:pPr algn="l">
              <a:lnSpc>
                <a:spcPts val="2367"/>
              </a:lnSpc>
            </a:pPr>
            <a:r>
              <a:rPr lang="en-US" b="true" sz="1097" i="true" spc="1">
                <a:solidFill>
                  <a:srgbClr val="000000"/>
                </a:solidFill>
                <a:latin typeface="Arial Bold Italics"/>
                <a:ea typeface="Arial Bold Italics"/>
                <a:cs typeface="Arial Bold Italics"/>
                <a:sym typeface="Arial Bold Italics"/>
              </a:rPr>
              <a:t>Research and Development</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51</a:t>
            </a:r>
            <a:r>
              <a:rPr lang="en-US" sz="1097" spc="1">
                <a:solidFill>
                  <a:srgbClr val="000000"/>
                </a:solidFill>
                <a:latin typeface="Arial"/>
                <a:ea typeface="Arial"/>
                <a:cs typeface="Arial"/>
                <a:sym typeface="Arial"/>
              </a:rPr>
              <a:t>(1), 21–38.</a:t>
            </a:r>
            <a:r>
              <a:rPr lang="en-US" sz="1097" spc="1">
                <a:solidFill>
                  <a:srgbClr val="000000"/>
                </a:solidFill>
                <a:latin typeface="Arial"/>
                <a:ea typeface="Arial"/>
                <a:cs typeface="Arial"/>
                <a:sym typeface="Arial"/>
                <a:hlinkClick r:id="rId11" tooltip="https://doi.org/10.1007/BF02504515"/>
              </a:rPr>
              <a:t> </a:t>
            </a:r>
            <a:r>
              <a:rPr lang="en-US" sz="1097" spc="1">
                <a:solidFill>
                  <a:srgbClr val="B70404"/>
                </a:solidFill>
                <a:latin typeface="Arial"/>
                <a:ea typeface="Arial"/>
                <a:cs typeface="Arial"/>
                <a:sym typeface="Arial"/>
                <a:hlinkClick r:id="rId12" tooltip="https://doi.org/10.1007/BF02504515"/>
              </a:rPr>
              <a:t>https://doi.org/10.1007/BF02504515</a:t>
            </a:r>
            <a:r>
              <a:rPr lang="en-US" sz="1097" spc="1">
                <a:solidFill>
                  <a:srgbClr val="000000"/>
                </a:solidFill>
                <a:latin typeface="Arial"/>
                <a:ea typeface="Arial"/>
                <a:cs typeface="Arial"/>
                <a:sym typeface="Arial"/>
                <a:hlinkClick r:id="rId13" tooltip="https://doi.org/10.1007/BF02504515"/>
              </a:rPr>
              <a:t> </a:t>
            </a:r>
          </a:p>
        </p:txBody>
      </p:sp>
      <p:sp>
        <p:nvSpPr>
          <p:cNvPr name="TextBox 12" id="12"/>
          <p:cNvSpPr txBox="true"/>
          <p:nvPr/>
        </p:nvSpPr>
        <p:spPr>
          <a:xfrm rot="0">
            <a:off x="914400" y="8218522"/>
            <a:ext cx="5702265" cy="26922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Kim, M. C., &amp; Hannafin, M. J. (2011). Scaffolding problem solving in technology-enhanced </a:t>
            </a:r>
          </a:p>
        </p:txBody>
      </p:sp>
      <p:sp>
        <p:nvSpPr>
          <p:cNvPr name="TextBox 13" id="13"/>
          <p:cNvSpPr txBox="true"/>
          <p:nvPr/>
        </p:nvSpPr>
        <p:spPr>
          <a:xfrm rot="0">
            <a:off x="1371857" y="8537038"/>
            <a:ext cx="4780236" cy="505701"/>
          </a:xfrm>
          <a:prstGeom prst="rect">
            <a:avLst/>
          </a:prstGeom>
        </p:spPr>
        <p:txBody>
          <a:bodyPr anchor="t" rtlCol="false" tIns="0" lIns="0" bIns="0" rIns="0">
            <a:spAutoFit/>
          </a:bodyPr>
          <a:lstStyle/>
          <a:p>
            <a:pPr algn="l">
              <a:lnSpc>
                <a:spcPts val="782"/>
              </a:lnSpc>
            </a:pPr>
            <a:r>
              <a:rPr lang="en-US" sz="1097" spc="1">
                <a:solidFill>
                  <a:srgbClr val="000000"/>
                </a:solidFill>
                <a:latin typeface="Arial"/>
                <a:ea typeface="Arial"/>
                <a:cs typeface="Arial"/>
                <a:sym typeface="Arial"/>
              </a:rPr>
              <a:t>learning environments (TELEs): Bridging research and theory with practice. </a:t>
            </a:r>
          </a:p>
          <a:p>
            <a:pPr algn="l">
              <a:lnSpc>
                <a:spcPts val="2124"/>
              </a:lnSpc>
            </a:pPr>
            <a:r>
              <a:rPr lang="en-US" b="true" sz="1097" i="true" spc="1">
                <a:solidFill>
                  <a:srgbClr val="000000"/>
                </a:solidFill>
                <a:latin typeface="Arial Bold Italics"/>
                <a:ea typeface="Arial Bold Italics"/>
                <a:cs typeface="Arial Bold Italics"/>
                <a:sym typeface="Arial Bold Italics"/>
              </a:rPr>
              <a:t>&amp; Education, 56</a:t>
            </a:r>
            <a:r>
              <a:rPr lang="en-US" sz="1097" spc="1">
                <a:solidFill>
                  <a:srgbClr val="000000"/>
                </a:solidFill>
                <a:latin typeface="Arial"/>
                <a:ea typeface="Arial"/>
                <a:cs typeface="Arial"/>
                <a:sym typeface="Arial"/>
              </a:rPr>
              <a:t>(2), 403–417. </a:t>
            </a:r>
          </a:p>
          <a:p>
            <a:pPr algn="l">
              <a:lnSpc>
                <a:spcPts val="790"/>
              </a:lnSpc>
            </a:pPr>
            <a:r>
              <a:rPr lang="en-US" sz="1097" spc="1">
                <a:solidFill>
                  <a:srgbClr val="B70404"/>
                </a:solidFill>
                <a:latin typeface="Arial"/>
                <a:ea typeface="Arial"/>
                <a:cs typeface="Arial"/>
                <a:sym typeface="Arial"/>
                <a:hlinkClick r:id="rId14" tooltip="https://www.sciencedirect.com/science/article/abs/pii/S0360131510002526"/>
              </a:rPr>
              <a:t>https://www.sciencedirect.com/science/article/abs/pii/S0360131510002526</a:t>
            </a:r>
            <a:r>
              <a:rPr lang="en-US" sz="1097" spc="1">
                <a:solidFill>
                  <a:srgbClr val="000000"/>
                </a:solidFill>
                <a:latin typeface="Arial"/>
                <a:ea typeface="Arial"/>
                <a:cs typeface="Arial"/>
                <a:sym typeface="Arial"/>
                <a:hlinkClick r:id="rId15" tooltip="https://www.sciencedirect.com/science/article/abs/pii/S0360131510002526"/>
              </a:rPr>
              <a:t> </a:t>
            </a:r>
          </a:p>
        </p:txBody>
      </p:sp>
      <p:sp>
        <p:nvSpPr>
          <p:cNvPr name="TextBox 14" id="14"/>
          <p:cNvSpPr txBox="true"/>
          <p:nvPr/>
        </p:nvSpPr>
        <p:spPr>
          <a:xfrm rot="0">
            <a:off x="914400" y="4655544"/>
            <a:ext cx="5958221" cy="2309403"/>
          </a:xfrm>
          <a:prstGeom prst="rect">
            <a:avLst/>
          </a:prstGeom>
        </p:spPr>
        <p:txBody>
          <a:bodyPr anchor="t" rtlCol="false" tIns="0" lIns="0" bIns="0" rIns="0">
            <a:spAutoFit/>
          </a:bodyPr>
          <a:lstStyle/>
          <a:p>
            <a:pPr algn="just">
              <a:lnSpc>
                <a:spcPts val="1455"/>
              </a:lnSpc>
            </a:pPr>
            <a:r>
              <a:rPr lang="en-US" sz="1097" spc="1">
                <a:solidFill>
                  <a:srgbClr val="000000"/>
                </a:solidFill>
                <a:latin typeface="Arial"/>
                <a:ea typeface="Arial"/>
                <a:cs typeface="Arial"/>
                <a:sym typeface="Arial"/>
              </a:rPr>
              <a:t>From Memmert, L., Tavanapour, N., &amp; Bittner, E. (2023). Learning by doing: Educators’ perspective on an illustrative tool for AI-generated scaffolding for students in conceptualizing design science research studies. Copyright 2023 by the Journal of Information Systems Education. </a:t>
            </a:r>
          </a:p>
          <a:p>
            <a:pPr algn="just">
              <a:lnSpc>
                <a:spcPts val="1679"/>
              </a:lnSpc>
            </a:pPr>
            <a:r>
              <a:rPr lang="en-US" b="true" sz="1200" spc="6">
                <a:solidFill>
                  <a:srgbClr val="05213B"/>
                </a:solidFill>
                <a:latin typeface="Arial Bold"/>
                <a:ea typeface="Arial Bold"/>
                <a:cs typeface="Arial Bold"/>
                <a:sym typeface="Arial Bold"/>
              </a:rPr>
              <a:t>Example </a:t>
            </a:r>
          </a:p>
          <a:p>
            <a:pPr algn="just">
              <a:lnSpc>
                <a:spcPts val="1457"/>
              </a:lnSpc>
            </a:pPr>
            <a:r>
              <a:rPr lang="en-US" sz="1097" spc="1">
                <a:solidFill>
                  <a:srgbClr val="000000"/>
                </a:solidFill>
                <a:latin typeface="Arial"/>
                <a:ea typeface="Arial"/>
                <a:cs typeface="Arial"/>
                <a:sym typeface="Arial"/>
              </a:rPr>
              <a:t>When volunteers first begin presenting, they are invited to watch multiple presentations by seasoned presenters, provided with support to record themselves practicing, and then connected with a mentor to start presenting small sections of programming in public, gradually building up to larger portions of a presentation. This scaffolding allows volunteers to gradually increase their confidence and speaking fluidity over the course of several months. </a:t>
            </a:r>
          </a:p>
          <a:p>
            <a:pPr algn="just">
              <a:lnSpc>
                <a:spcPts val="1679"/>
              </a:lnSpc>
            </a:pPr>
            <a:r>
              <a:rPr lang="en-US" b="true" sz="1200" spc="6">
                <a:solidFill>
                  <a:srgbClr val="05213B"/>
                </a:solidFill>
                <a:latin typeface="Arial Bold"/>
                <a:ea typeface="Arial Bold"/>
                <a:cs typeface="Arial Bold"/>
                <a:sym typeface="Arial Bold"/>
              </a:rPr>
              <a:t>Reference(s) </a:t>
            </a:r>
          </a:p>
        </p:txBody>
      </p:sp>
      <p:sp>
        <p:nvSpPr>
          <p:cNvPr name="TextBox 15" id="1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48 </a:t>
            </a:r>
          </a:p>
        </p:txBody>
      </p:sp>
      <p:sp>
        <p:nvSpPr>
          <p:cNvPr name="TextBox 16" id="16"/>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7" id="17"/>
          <p:cNvSpPr txBox="true"/>
          <p:nvPr/>
        </p:nvSpPr>
        <p:spPr>
          <a:xfrm rot="0">
            <a:off x="914400" y="895579"/>
            <a:ext cx="632803"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Figure 38</a:t>
            </a:r>
          </a:p>
        </p:txBody>
      </p:sp>
      <p:sp>
        <p:nvSpPr>
          <p:cNvPr name="TextBox 18" id="18"/>
          <p:cNvSpPr txBox="true"/>
          <p:nvPr/>
        </p:nvSpPr>
        <p:spPr>
          <a:xfrm rot="0">
            <a:off x="1271245" y="1056084"/>
            <a:ext cx="39538" cy="183499"/>
          </a:xfrm>
          <a:prstGeom prst="rect">
            <a:avLst/>
          </a:prstGeom>
        </p:spPr>
        <p:txBody>
          <a:bodyPr anchor="t" rtlCol="false" tIns="0" lIns="0" bIns="0" rIns="0">
            <a:spAutoFit/>
          </a:bodyPr>
          <a:lstStyle/>
          <a:p>
            <a:pPr algn="l">
              <a:lnSpc>
                <a:spcPts val="1265"/>
              </a:lnSpc>
            </a:pPr>
            <a:r>
              <a:rPr lang="en-US" b="true" sz="1097" i="true">
                <a:solidFill>
                  <a:srgbClr val="000000"/>
                </a:solidFill>
                <a:latin typeface="Arial Bold Italics"/>
                <a:ea typeface="Arial Bold Italics"/>
                <a:cs typeface="Arial Bold Italics"/>
                <a:sym typeface="Arial Bold Italics"/>
              </a:rPr>
              <a:t> </a:t>
            </a:r>
          </a:p>
        </p:txBody>
      </p:sp>
      <p:sp>
        <p:nvSpPr>
          <p:cNvPr name="TextBox 19" id="19"/>
          <p:cNvSpPr txBox="true"/>
          <p:nvPr/>
        </p:nvSpPr>
        <p:spPr>
          <a:xfrm rot="0">
            <a:off x="914400" y="1027509"/>
            <a:ext cx="2415826" cy="212350"/>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UsingAItocreate learner scaffolding.</a:t>
            </a:r>
            <a:r>
              <a:rPr lang="en-US" sz="1097">
                <a:solidFill>
                  <a:srgbClr val="000000"/>
                </a:solidFill>
                <a:latin typeface="Arial"/>
                <a:ea typeface="Arial"/>
                <a:cs typeface="Arial"/>
                <a:sym typeface="Arial"/>
              </a:rPr>
              <a:t> </a:t>
            </a:r>
          </a:p>
        </p:txBody>
      </p:sp>
      <p:sp>
        <p:nvSpPr>
          <p:cNvPr name="TextBox 20" id="20"/>
          <p:cNvSpPr txBox="true"/>
          <p:nvPr/>
        </p:nvSpPr>
        <p:spPr>
          <a:xfrm rot="0">
            <a:off x="6062215" y="8460562"/>
            <a:ext cx="735359"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Computers </a:t>
            </a:r>
          </a:p>
        </p:txBody>
      </p:sp>
      <p:sp>
        <p:nvSpPr>
          <p:cNvPr name="TextBox 21" id="21"/>
          <p:cNvSpPr txBox="true"/>
          <p:nvPr/>
        </p:nvSpPr>
        <p:spPr>
          <a:xfrm rot="0">
            <a:off x="5332219" y="7804480"/>
            <a:ext cx="1559747"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EducationalTechnology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7150351"/>
            <a:ext cx="4007863" cy="9906"/>
          </a:xfrm>
          <a:custGeom>
            <a:avLst/>
            <a:gdLst/>
            <a:ahLst/>
            <a:cxnLst/>
            <a:rect r="r" b="b" t="t" l="l"/>
            <a:pathLst>
              <a:path h="9906" w="4007863">
                <a:moveTo>
                  <a:pt x="0" y="0"/>
                </a:moveTo>
                <a:lnTo>
                  <a:pt x="4007863" y="0"/>
                </a:lnTo>
                <a:lnTo>
                  <a:pt x="4007863"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05029" y="3253997"/>
            <a:ext cx="2524001" cy="9906"/>
          </a:xfrm>
          <a:custGeom>
            <a:avLst/>
            <a:gdLst/>
            <a:ahLst/>
            <a:cxnLst/>
            <a:rect r="r" b="b" t="t" l="l"/>
            <a:pathLst>
              <a:path h="9906" w="2524001">
                <a:moveTo>
                  <a:pt x="0" y="0"/>
                </a:moveTo>
                <a:lnTo>
                  <a:pt x="2524001" y="0"/>
                </a:lnTo>
                <a:lnTo>
                  <a:pt x="252400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08405" y="2597915"/>
            <a:ext cx="3939797" cy="9906"/>
          </a:xfrm>
          <a:custGeom>
            <a:avLst/>
            <a:gdLst/>
            <a:ahLst/>
            <a:cxnLst/>
            <a:rect r="r" b="b" t="t" l="l"/>
            <a:pathLst>
              <a:path h="9906" w="3939797">
                <a:moveTo>
                  <a:pt x="0" y="0"/>
                </a:moveTo>
                <a:lnTo>
                  <a:pt x="3939797" y="0"/>
                </a:lnTo>
                <a:lnTo>
                  <a:pt x="3939797"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072641" y="2126999"/>
            <a:ext cx="2975105" cy="9906"/>
          </a:xfrm>
          <a:custGeom>
            <a:avLst/>
            <a:gdLst/>
            <a:ahLst/>
            <a:cxnLst/>
            <a:rect r="r" b="b" t="t" l="l"/>
            <a:pathLst>
              <a:path h="9906" w="2975105">
                <a:moveTo>
                  <a:pt x="0" y="0"/>
                </a:moveTo>
                <a:lnTo>
                  <a:pt x="2975105" y="0"/>
                </a:lnTo>
                <a:lnTo>
                  <a:pt x="2975105"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14400" y="4230624"/>
            <a:ext cx="5943600" cy="2463041"/>
          </a:xfrm>
          <a:custGeom>
            <a:avLst/>
            <a:gdLst/>
            <a:ahLst/>
            <a:cxnLst/>
            <a:rect r="r" b="b" t="t" l="l"/>
            <a:pathLst>
              <a:path h="2463041" w="5943600">
                <a:moveTo>
                  <a:pt x="0" y="0"/>
                </a:moveTo>
                <a:lnTo>
                  <a:pt x="5943600" y="0"/>
                </a:lnTo>
                <a:lnTo>
                  <a:pt x="5943600" y="2463041"/>
                </a:lnTo>
                <a:lnTo>
                  <a:pt x="0" y="2463041"/>
                </a:lnTo>
                <a:lnTo>
                  <a:pt x="0" y="0"/>
                </a:lnTo>
                <a:close/>
              </a:path>
            </a:pathLst>
          </a:custGeom>
          <a:blipFill>
            <a:blip r:embed="rId10"/>
            <a:stretch>
              <a:fillRect l="0" t="-5" r="0" b="0"/>
            </a:stretch>
          </a:blipFill>
        </p:spPr>
      </p:sp>
      <p:sp>
        <p:nvSpPr>
          <p:cNvPr name="TextBox 7" id="7"/>
          <p:cNvSpPr txBox="true"/>
          <p:nvPr/>
        </p:nvSpPr>
        <p:spPr>
          <a:xfrm rot="0">
            <a:off x="914400" y="7253449"/>
            <a:ext cx="5639276" cy="756523"/>
          </a:xfrm>
          <a:prstGeom prst="rect">
            <a:avLst/>
          </a:prstGeom>
        </p:spPr>
        <p:txBody>
          <a:bodyPr anchor="t" rtlCol="false" tIns="0" lIns="0" bIns="0" rIns="0">
            <a:spAutoFit/>
          </a:bodyPr>
          <a:lstStyle/>
          <a:p>
            <a:pPr algn="l">
              <a:lnSpc>
                <a:spcPts val="1454"/>
              </a:lnSpc>
            </a:pPr>
            <a:r>
              <a:rPr lang="en-US" sz="1097" spc="1">
                <a:solidFill>
                  <a:srgbClr val="000000"/>
                </a:solidFill>
                <a:latin typeface="Arial"/>
                <a:ea typeface="Arial"/>
                <a:cs typeface="Arial"/>
                <a:sym typeface="Arial"/>
              </a:rPr>
              <a:t>Cognitivism represented a shift from focusing on the behaviors oflearners to the thinking processes of learners. In cognitive psychology, the difference between behaviorism and cognitivism is described as the step that happens, and can be studied, between a person experiencing a stimulus and the behavior response (McLeod, 2015). </a:t>
            </a:r>
          </a:p>
        </p:txBody>
      </p:sp>
      <p:sp>
        <p:nvSpPr>
          <p:cNvPr name="TextBox 8" id="8"/>
          <p:cNvSpPr txBox="true"/>
          <p:nvPr/>
        </p:nvSpPr>
        <p:spPr>
          <a:xfrm rot="0">
            <a:off x="914400" y="876529"/>
            <a:ext cx="5934666" cy="572119"/>
          </a:xfrm>
          <a:prstGeom prst="rect">
            <a:avLst/>
          </a:prstGeom>
        </p:spPr>
        <p:txBody>
          <a:bodyPr anchor="t" rtlCol="false" tIns="0" lIns="0" bIns="0" rIns="0">
            <a:spAutoFit/>
          </a:bodyPr>
          <a:lstStyle/>
          <a:p>
            <a:pPr algn="just">
              <a:lnSpc>
                <a:spcPts val="1455"/>
              </a:lnSpc>
            </a:pPr>
            <a:r>
              <a:rPr lang="en-US" sz="1097" spc="1">
                <a:solidFill>
                  <a:srgbClr val="000000"/>
                </a:solidFill>
                <a:latin typeface="Arial"/>
                <a:ea typeface="Arial"/>
                <a:cs typeface="Arial"/>
                <a:sym typeface="Arial"/>
              </a:rPr>
              <a:t>expectations. The plan could state that when the student does the desired task of raising their hand before asking questions, the teacher will thank them for raising their hand and waiting to be called on before speaking. </a:t>
            </a:r>
          </a:p>
        </p:txBody>
      </p:sp>
      <p:sp>
        <p:nvSpPr>
          <p:cNvPr name="TextBox 9" id="9"/>
          <p:cNvSpPr txBox="true"/>
          <p:nvPr/>
        </p:nvSpPr>
        <p:spPr>
          <a:xfrm rot="0">
            <a:off x="1884683" y="150433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0" id="10"/>
          <p:cNvSpPr txBox="true"/>
          <p:nvPr/>
        </p:nvSpPr>
        <p:spPr>
          <a:xfrm rot="0">
            <a:off x="914400" y="1739094"/>
            <a:ext cx="5186496" cy="221875"/>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Bright, K. (2023, September 21). </a:t>
            </a:r>
            <a:r>
              <a:rPr lang="en-US" b="true" sz="1097" i="true" spc="1">
                <a:solidFill>
                  <a:srgbClr val="000000"/>
                </a:solidFill>
                <a:latin typeface="Arial Bold Italics"/>
                <a:ea typeface="Arial Bold Italics"/>
                <a:cs typeface="Arial Bold Italics"/>
                <a:sym typeface="Arial Bold Italics"/>
              </a:rPr>
              <a:t>Behaviorism in education: How to foster learning </a:t>
            </a:r>
          </a:p>
        </p:txBody>
      </p:sp>
      <p:sp>
        <p:nvSpPr>
          <p:cNvPr name="TextBox 11" id="11"/>
          <p:cNvSpPr txBox="true"/>
          <p:nvPr/>
        </p:nvSpPr>
        <p:spPr>
          <a:xfrm rot="0">
            <a:off x="1371857" y="1962360"/>
            <a:ext cx="4808944" cy="183775"/>
          </a:xfrm>
          <a:prstGeom prst="rect">
            <a:avLst/>
          </a:prstGeom>
        </p:spPr>
        <p:txBody>
          <a:bodyPr anchor="t" rtlCol="false" tIns="0" lIns="0" bIns="0" rIns="0">
            <a:spAutoFit/>
          </a:bodyPr>
          <a:lstStyle/>
          <a:p>
            <a:pPr algn="l">
              <a:lnSpc>
                <a:spcPts val="1230"/>
              </a:lnSpc>
            </a:pPr>
            <a:r>
              <a:rPr lang="en-US" b="true" sz="1097" i="true" spc="1">
                <a:solidFill>
                  <a:srgbClr val="000000"/>
                </a:solidFill>
                <a:latin typeface="Arial Bold Italics"/>
                <a:ea typeface="Arial Bold Italics"/>
                <a:cs typeface="Arial Bold Italics"/>
                <a:sym typeface="Arial Bold Italics"/>
              </a:rPr>
              <a:t>environments. </a:t>
            </a:r>
            <a:r>
              <a:rPr lang="en-US" sz="1097" spc="1">
                <a:solidFill>
                  <a:srgbClr val="000000"/>
                </a:solidFill>
                <a:latin typeface="Arial"/>
                <a:ea typeface="Arial"/>
                <a:cs typeface="Arial"/>
                <a:sym typeface="Arial"/>
              </a:rPr>
              <a:t>LearnLever.</a:t>
            </a:r>
            <a:r>
              <a:rPr lang="en-US" sz="1097" spc="1">
                <a:solidFill>
                  <a:srgbClr val="000000"/>
                </a:solidFill>
                <a:latin typeface="Arial"/>
                <a:ea typeface="Arial"/>
                <a:cs typeface="Arial"/>
                <a:sym typeface="Arial"/>
                <a:hlinkClick r:id="rId11" tooltip="https://learnlever.com/behaviorism-in-education/"/>
              </a:rPr>
              <a:t> </a:t>
            </a:r>
            <a:r>
              <a:rPr lang="en-US" sz="1097" spc="1">
                <a:solidFill>
                  <a:srgbClr val="B70404"/>
                </a:solidFill>
                <a:latin typeface="Arial"/>
                <a:ea typeface="Arial"/>
                <a:cs typeface="Arial"/>
                <a:sym typeface="Arial"/>
                <a:hlinkClick r:id="rId12" tooltip="https://learnlever.com/behaviorism-in-education/"/>
              </a:rPr>
              <a:t>https://learnlever.com/behaviorism-in-education/ </a:t>
            </a:r>
          </a:p>
        </p:txBody>
      </p:sp>
      <p:sp>
        <p:nvSpPr>
          <p:cNvPr name="TextBox 12" id="12"/>
          <p:cNvSpPr txBox="true"/>
          <p:nvPr/>
        </p:nvSpPr>
        <p:spPr>
          <a:xfrm rot="0">
            <a:off x="914400" y="2105997"/>
            <a:ext cx="5655621"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Psychology and Counselling. (2023, March 5). </a:t>
            </a:r>
            <a:r>
              <a:rPr lang="en-US" b="true" sz="1097" i="true" spc="1">
                <a:solidFill>
                  <a:srgbClr val="000000"/>
                </a:solidFill>
                <a:latin typeface="Arial Bold Italics"/>
                <a:ea typeface="Arial Bold Italics"/>
                <a:cs typeface="Arial Bold Italics"/>
                <a:sym typeface="Arial Bold Italics"/>
              </a:rPr>
              <a:t>Three Major Types of Behavioral Learning</a:t>
            </a:r>
            <a:r>
              <a:rPr lang="en-US" sz="1097" spc="1">
                <a:solidFill>
                  <a:srgbClr val="000000"/>
                </a:solidFill>
                <a:latin typeface="Arial"/>
                <a:ea typeface="Arial"/>
                <a:cs typeface="Arial"/>
                <a:sym typeface="Arial"/>
              </a:rPr>
              <a:t> </a:t>
            </a:r>
          </a:p>
        </p:txBody>
      </p:sp>
      <p:sp>
        <p:nvSpPr>
          <p:cNvPr name="TextBox 13" id="13"/>
          <p:cNvSpPr txBox="true"/>
          <p:nvPr/>
        </p:nvSpPr>
        <p:spPr>
          <a:xfrm rot="0">
            <a:off x="1371857" y="2500227"/>
            <a:ext cx="5421411"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[Graphic]. Facebook.</a:t>
            </a:r>
            <a:r>
              <a:rPr lang="en-US" sz="1097" spc="1">
                <a:solidFill>
                  <a:srgbClr val="000000"/>
                </a:solidFill>
                <a:latin typeface="Arial"/>
                <a:ea typeface="Arial"/>
                <a:cs typeface="Arial"/>
                <a:sym typeface="Arial"/>
                <a:hlinkClick r:id="rId13" tooltip="https://www.facebook.com/psychandcounselling?__tn__=-UC*F"/>
              </a:rPr>
              <a:t> </a:t>
            </a:r>
            <a:r>
              <a:rPr lang="en-US" sz="1097" spc="1">
                <a:solidFill>
                  <a:srgbClr val="B70404"/>
                </a:solidFill>
                <a:latin typeface="Arial"/>
                <a:ea typeface="Arial"/>
                <a:cs typeface="Arial"/>
                <a:sym typeface="Arial"/>
                <a:hlinkClick r:id="rId14" tooltip="https://www.facebook.com/psychandcounselling?__tn__=-UC*F"/>
              </a:rPr>
              <a:t>https://www.facebook.com/psychandcounselling?__tn__=-UC*F</a:t>
            </a:r>
            <a:r>
              <a:rPr lang="en-US" sz="1097" spc="1">
                <a:solidFill>
                  <a:srgbClr val="000000"/>
                </a:solidFill>
                <a:latin typeface="Arial"/>
                <a:ea typeface="Arial"/>
                <a:cs typeface="Arial"/>
                <a:sym typeface="Arial"/>
                <a:hlinkClick r:id="rId15" tooltip="https://www.facebook.com/psychandcounselling?__tn__=-UC*F"/>
              </a:rPr>
              <a:t> </a:t>
            </a:r>
          </a:p>
        </p:txBody>
      </p:sp>
      <p:sp>
        <p:nvSpPr>
          <p:cNvPr name="TextBox 14" id="14"/>
          <p:cNvSpPr txBox="true"/>
          <p:nvPr/>
        </p:nvSpPr>
        <p:spPr>
          <a:xfrm rot="0">
            <a:off x="914400" y="2577189"/>
            <a:ext cx="5669347"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Samoila, C., Ursutiu, D., &amp; Munteanu, F. (2023). The remote experiment in the light of the </a:t>
            </a:r>
          </a:p>
        </p:txBody>
      </p:sp>
      <p:sp>
        <p:nvSpPr>
          <p:cNvPr name="TextBox 15" id="15"/>
          <p:cNvSpPr txBox="true"/>
          <p:nvPr/>
        </p:nvSpPr>
        <p:spPr>
          <a:xfrm rot="0">
            <a:off x="1371857" y="2970867"/>
            <a:ext cx="5512251" cy="3022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learning theories. </a:t>
            </a:r>
            <a:r>
              <a:rPr lang="en-US" b="true" sz="1097" i="true" spc="1">
                <a:solidFill>
                  <a:srgbClr val="000000"/>
                </a:solidFill>
                <a:latin typeface="Arial Bold Italics"/>
                <a:ea typeface="Arial Bold Italics"/>
                <a:cs typeface="Arial Bold Italics"/>
                <a:sym typeface="Arial Bold Italics"/>
              </a:rPr>
              <a:t>International Journal of Online &amp; Biomedical Engineering</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19</a:t>
            </a:r>
            <a:r>
              <a:rPr lang="en-US" sz="1097" spc="1">
                <a:solidFill>
                  <a:srgbClr val="000000"/>
                </a:solidFill>
                <a:latin typeface="Arial"/>
                <a:ea typeface="Arial"/>
                <a:cs typeface="Arial"/>
                <a:sym typeface="Arial"/>
              </a:rPr>
              <a:t>(14), 26–</a:t>
            </a:r>
          </a:p>
          <a:p>
            <a:pPr algn="l">
              <a:lnSpc>
                <a:spcPts val="2367"/>
              </a:lnSpc>
            </a:pPr>
            <a:r>
              <a:rPr lang="en-US" sz="1097" spc="1">
                <a:solidFill>
                  <a:srgbClr val="000000"/>
                </a:solidFill>
                <a:latin typeface="Arial"/>
                <a:ea typeface="Arial"/>
                <a:cs typeface="Arial"/>
                <a:sym typeface="Arial"/>
              </a:rPr>
              <a:t>44.</a:t>
            </a:r>
            <a:r>
              <a:rPr lang="en-US" sz="1097" spc="1">
                <a:solidFill>
                  <a:srgbClr val="000000"/>
                </a:solidFill>
                <a:latin typeface="Arial"/>
                <a:ea typeface="Arial"/>
                <a:cs typeface="Arial"/>
                <a:sym typeface="Arial"/>
                <a:hlinkClick r:id="rId16" tooltip="https://doi.org/10.3991/ijoe.v19i14.43163"/>
              </a:rPr>
              <a:t> </a:t>
            </a:r>
            <a:r>
              <a:rPr lang="en-US" sz="1097" spc="1">
                <a:solidFill>
                  <a:srgbClr val="B70404"/>
                </a:solidFill>
                <a:latin typeface="Arial"/>
                <a:ea typeface="Arial"/>
                <a:cs typeface="Arial"/>
                <a:sym typeface="Arial"/>
                <a:hlinkClick r:id="rId17" tooltip="https://doi.org/10.3991/ijoe.v19i14.43163"/>
              </a:rPr>
              <a:t>https://doi.org/10.3991/ijoe.v19i14.43163</a:t>
            </a:r>
            <a:r>
              <a:rPr lang="en-US" sz="1097" spc="1">
                <a:solidFill>
                  <a:srgbClr val="000000"/>
                </a:solidFill>
                <a:latin typeface="Arial"/>
                <a:ea typeface="Arial"/>
                <a:cs typeface="Arial"/>
                <a:sym typeface="Arial"/>
                <a:hlinkClick r:id="rId18" tooltip="https://doi.org/10.3991/ijoe.v19i14.43163"/>
              </a:rPr>
              <a:t> </a:t>
            </a:r>
          </a:p>
        </p:txBody>
      </p:sp>
      <p:sp>
        <p:nvSpPr>
          <p:cNvPr name="TextBox 16" id="16"/>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4</a:t>
            </a:r>
          </a:p>
        </p:txBody>
      </p:sp>
      <p:sp>
        <p:nvSpPr>
          <p:cNvPr name="TextBox 17" id="1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8" id="18"/>
          <p:cNvSpPr txBox="true"/>
          <p:nvPr/>
        </p:nvSpPr>
        <p:spPr>
          <a:xfrm rot="0">
            <a:off x="914400" y="1523381"/>
            <a:ext cx="987381"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19" id="19"/>
          <p:cNvSpPr txBox="true"/>
          <p:nvPr/>
        </p:nvSpPr>
        <p:spPr>
          <a:xfrm rot="0">
            <a:off x="1340968" y="3722094"/>
            <a:ext cx="39538" cy="202549"/>
          </a:xfrm>
          <a:prstGeom prst="rect">
            <a:avLst/>
          </a:prstGeom>
        </p:spPr>
        <p:txBody>
          <a:bodyPr anchor="t" rtlCol="false" tIns="0" lIns="0" bIns="0" rIns="0">
            <a:spAutoFit/>
          </a:bodyPr>
          <a:lstStyle/>
          <a:p>
            <a:pPr algn="l">
              <a:lnSpc>
                <a:spcPts val="1451"/>
              </a:lnSpc>
            </a:pPr>
            <a:r>
              <a:rPr lang="en-US" b="true" sz="1097">
                <a:solidFill>
                  <a:srgbClr val="000000"/>
                </a:solidFill>
                <a:latin typeface="Arial Bold"/>
                <a:ea typeface="Arial Bold"/>
                <a:cs typeface="Arial Bold"/>
                <a:sym typeface="Arial Bold"/>
              </a:rPr>
              <a:t> </a:t>
            </a:r>
          </a:p>
        </p:txBody>
      </p:sp>
      <p:sp>
        <p:nvSpPr>
          <p:cNvPr name="TextBox 20" id="20"/>
          <p:cNvSpPr txBox="true"/>
          <p:nvPr/>
        </p:nvSpPr>
        <p:spPr>
          <a:xfrm rot="0">
            <a:off x="914400" y="3906222"/>
            <a:ext cx="1251518" cy="202549"/>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Bloom’s Taxonomy </a:t>
            </a:r>
          </a:p>
        </p:txBody>
      </p:sp>
      <p:sp>
        <p:nvSpPr>
          <p:cNvPr name="TextBox 21" id="21"/>
          <p:cNvSpPr txBox="true"/>
          <p:nvPr/>
        </p:nvSpPr>
        <p:spPr>
          <a:xfrm rot="0">
            <a:off x="914400" y="6781495"/>
            <a:ext cx="5684520" cy="387715"/>
          </a:xfrm>
          <a:prstGeom prst="rect">
            <a:avLst/>
          </a:prstGeom>
        </p:spPr>
        <p:txBody>
          <a:bodyPr anchor="t" rtlCol="false" tIns="0" lIns="0" bIns="0" rIns="0">
            <a:spAutoFit/>
          </a:bodyPr>
          <a:lstStyle/>
          <a:p>
            <a:pPr algn="l">
              <a:lnSpc>
                <a:spcPts val="1458"/>
              </a:lnSpc>
            </a:pPr>
            <a:r>
              <a:rPr lang="en-US" b="true" sz="1097" i="true" spc="1">
                <a:solidFill>
                  <a:srgbClr val="000000"/>
                </a:solidFill>
                <a:latin typeface="Arial Bold Italics"/>
                <a:ea typeface="Arial Bold Italics"/>
                <a:cs typeface="Arial Bold Italics"/>
                <a:sym typeface="Arial Bold Italics"/>
              </a:rPr>
              <a:t>Amphigean. (2020, September 1). Learning theories – cognitivism[Diagram]. Amphigean. </a:t>
            </a:r>
            <a:r>
              <a:rPr lang="en-US" b="true" sz="1097" i="true" spc="1">
                <a:solidFill>
                  <a:srgbClr val="B70404"/>
                </a:solidFill>
                <a:latin typeface="Arial Bold Italics"/>
                <a:ea typeface="Arial Bold Italics"/>
                <a:cs typeface="Arial Bold Italics"/>
                <a:sym typeface="Arial Bold Italics"/>
                <a:hlinkClick r:id="rId19" tooltip="https://amphigean.com/2020/09/01/learning-theories-cognitivism/"/>
              </a:rPr>
              <a:t>https://amphigean.com/2020/09/01/learning-theories-cognitivism/</a:t>
            </a:r>
          </a:p>
        </p:txBody>
      </p:sp>
      <p:sp>
        <p:nvSpPr>
          <p:cNvPr name="TextBox 22" id="22"/>
          <p:cNvSpPr txBox="true"/>
          <p:nvPr/>
        </p:nvSpPr>
        <p:spPr>
          <a:xfrm rot="0">
            <a:off x="914400" y="3404483"/>
            <a:ext cx="1176795" cy="280835"/>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Cognitivism </a:t>
            </a:r>
          </a:p>
        </p:txBody>
      </p:sp>
      <p:sp>
        <p:nvSpPr>
          <p:cNvPr name="TextBox 23" id="23"/>
          <p:cNvSpPr txBox="true"/>
          <p:nvPr/>
        </p:nvSpPr>
        <p:spPr>
          <a:xfrm rot="0">
            <a:off x="914400" y="3712569"/>
            <a:ext cx="554231"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2</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9047988"/>
            <a:ext cx="815597" cy="9906"/>
          </a:xfrm>
          <a:custGeom>
            <a:avLst/>
            <a:gdLst/>
            <a:ahLst/>
            <a:cxnLst/>
            <a:rect r="r" b="b" t="t" l="l"/>
            <a:pathLst>
              <a:path h="9906" w="815597">
                <a:moveTo>
                  <a:pt x="0" y="0"/>
                </a:moveTo>
                <a:lnTo>
                  <a:pt x="815597" y="0"/>
                </a:lnTo>
                <a:lnTo>
                  <a:pt x="81559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3009395"/>
            <a:ext cx="1413510" cy="9906"/>
          </a:xfrm>
          <a:custGeom>
            <a:avLst/>
            <a:gdLst/>
            <a:ahLst/>
            <a:cxnLst/>
            <a:rect r="r" b="b" t="t" l="l"/>
            <a:pathLst>
              <a:path h="9906" w="1413510">
                <a:moveTo>
                  <a:pt x="0" y="0"/>
                </a:moveTo>
                <a:lnTo>
                  <a:pt x="1413510" y="0"/>
                </a:lnTo>
                <a:lnTo>
                  <a:pt x="1413510"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8863584"/>
            <a:ext cx="5816089" cy="9906"/>
          </a:xfrm>
          <a:custGeom>
            <a:avLst/>
            <a:gdLst/>
            <a:ahLst/>
            <a:cxnLst/>
            <a:rect r="r" b="b" t="t" l="l"/>
            <a:pathLst>
              <a:path h="9906" w="5816089">
                <a:moveTo>
                  <a:pt x="0" y="0"/>
                </a:moveTo>
                <a:lnTo>
                  <a:pt x="5816089" y="0"/>
                </a:lnTo>
                <a:lnTo>
                  <a:pt x="5816089"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1613916"/>
            <a:ext cx="5485381" cy="9906"/>
          </a:xfrm>
          <a:custGeom>
            <a:avLst/>
            <a:gdLst/>
            <a:ahLst/>
            <a:cxnLst/>
            <a:rect r="r" b="b" t="t" l="l"/>
            <a:pathLst>
              <a:path h="9906" w="5485381">
                <a:moveTo>
                  <a:pt x="0" y="0"/>
                </a:moveTo>
                <a:lnTo>
                  <a:pt x="5485381" y="0"/>
                </a:lnTo>
                <a:lnTo>
                  <a:pt x="548538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1983743"/>
            <a:ext cx="5460997" cy="9906"/>
          </a:xfrm>
          <a:custGeom>
            <a:avLst/>
            <a:gdLst/>
            <a:ahLst/>
            <a:cxnLst/>
            <a:rect r="r" b="b" t="t" l="l"/>
            <a:pathLst>
              <a:path h="9906" w="5460997">
                <a:moveTo>
                  <a:pt x="0" y="0"/>
                </a:moveTo>
                <a:lnTo>
                  <a:pt x="5460997" y="0"/>
                </a:lnTo>
                <a:lnTo>
                  <a:pt x="5460997"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71857" y="2824229"/>
            <a:ext cx="5412229" cy="9906"/>
          </a:xfrm>
          <a:custGeom>
            <a:avLst/>
            <a:gdLst/>
            <a:ahLst/>
            <a:cxnLst/>
            <a:rect r="r" b="b" t="t" l="l"/>
            <a:pathLst>
              <a:path h="9906" w="5412229">
                <a:moveTo>
                  <a:pt x="0" y="0"/>
                </a:moveTo>
                <a:lnTo>
                  <a:pt x="5412229" y="0"/>
                </a:lnTo>
                <a:lnTo>
                  <a:pt x="5412229"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371857" y="1799339"/>
            <a:ext cx="4313939" cy="9906"/>
          </a:xfrm>
          <a:custGeom>
            <a:avLst/>
            <a:gdLst/>
            <a:ahLst/>
            <a:cxnLst/>
            <a:rect r="r" b="b" t="t" l="l"/>
            <a:pathLst>
              <a:path h="9906" w="4313939">
                <a:moveTo>
                  <a:pt x="0" y="0"/>
                </a:moveTo>
                <a:lnTo>
                  <a:pt x="4313939" y="0"/>
                </a:lnTo>
                <a:lnTo>
                  <a:pt x="4313939"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371857" y="3664715"/>
            <a:ext cx="3074165" cy="9906"/>
          </a:xfrm>
          <a:custGeom>
            <a:avLst/>
            <a:gdLst/>
            <a:ahLst/>
            <a:cxnLst/>
            <a:rect r="r" b="b" t="t" l="l"/>
            <a:pathLst>
              <a:path h="9906" w="3074165">
                <a:moveTo>
                  <a:pt x="0" y="0"/>
                </a:moveTo>
                <a:lnTo>
                  <a:pt x="3074165" y="0"/>
                </a:lnTo>
                <a:lnTo>
                  <a:pt x="3074165" y="9906"/>
                </a:lnTo>
                <a:lnTo>
                  <a:pt x="0" y="99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1371857" y="2168909"/>
            <a:ext cx="2313432" cy="9906"/>
          </a:xfrm>
          <a:custGeom>
            <a:avLst/>
            <a:gdLst/>
            <a:ahLst/>
            <a:cxnLst/>
            <a:rect r="r" b="b" t="t" l="l"/>
            <a:pathLst>
              <a:path h="9906" w="2313432">
                <a:moveTo>
                  <a:pt x="0" y="0"/>
                </a:moveTo>
                <a:lnTo>
                  <a:pt x="2313432" y="0"/>
                </a:lnTo>
                <a:lnTo>
                  <a:pt x="2313432" y="9906"/>
                </a:lnTo>
                <a:lnTo>
                  <a:pt x="0" y="99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3438401" y="3480311"/>
            <a:ext cx="2771651" cy="9906"/>
          </a:xfrm>
          <a:custGeom>
            <a:avLst/>
            <a:gdLst/>
            <a:ahLst/>
            <a:cxnLst/>
            <a:rect r="r" b="b" t="t" l="l"/>
            <a:pathLst>
              <a:path h="9906" w="2771651">
                <a:moveTo>
                  <a:pt x="0" y="0"/>
                </a:moveTo>
                <a:lnTo>
                  <a:pt x="2771651" y="0"/>
                </a:lnTo>
                <a:lnTo>
                  <a:pt x="2771651" y="9906"/>
                </a:lnTo>
                <a:lnTo>
                  <a:pt x="0" y="990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914400" y="4697854"/>
            <a:ext cx="5943600" cy="3522345"/>
          </a:xfrm>
          <a:custGeom>
            <a:avLst/>
            <a:gdLst/>
            <a:ahLst/>
            <a:cxnLst/>
            <a:rect r="r" b="b" t="t" l="l"/>
            <a:pathLst>
              <a:path h="3522345" w="5943600">
                <a:moveTo>
                  <a:pt x="0" y="0"/>
                </a:moveTo>
                <a:lnTo>
                  <a:pt x="5943600" y="0"/>
                </a:lnTo>
                <a:lnTo>
                  <a:pt x="5943600" y="3522345"/>
                </a:lnTo>
                <a:lnTo>
                  <a:pt x="0" y="3522345"/>
                </a:lnTo>
                <a:lnTo>
                  <a:pt x="0" y="0"/>
                </a:lnTo>
                <a:close/>
              </a:path>
            </a:pathLst>
          </a:custGeom>
          <a:blipFill>
            <a:blip r:embed="rId22"/>
            <a:stretch>
              <a:fillRect l="0" t="0" r="0" b="0"/>
            </a:stretch>
          </a:blipFill>
        </p:spPr>
      </p:sp>
      <p:sp>
        <p:nvSpPr>
          <p:cNvPr name="TextBox 13" id="13"/>
          <p:cNvSpPr txBox="true"/>
          <p:nvPr/>
        </p:nvSpPr>
        <p:spPr>
          <a:xfrm rot="0">
            <a:off x="914400" y="8310067"/>
            <a:ext cx="5979147" cy="757057"/>
          </a:xfrm>
          <a:prstGeom prst="rect">
            <a:avLst/>
          </a:prstGeom>
        </p:spPr>
        <p:txBody>
          <a:bodyPr anchor="t" rtlCol="false" tIns="0" lIns="0" bIns="0" rIns="0">
            <a:spAutoFit/>
          </a:bodyPr>
          <a:lstStyle/>
          <a:p>
            <a:pPr algn="l">
              <a:lnSpc>
                <a:spcPts val="1454"/>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Sanford’s Challenge and Support Theory</a:t>
            </a:r>
            <a:r>
              <a:rPr lang="en-US" sz="1097" spc="1">
                <a:solidFill>
                  <a:srgbClr val="000000"/>
                </a:solidFill>
                <a:latin typeface="Arial"/>
                <a:ea typeface="Arial"/>
                <a:cs typeface="Arial"/>
                <a:sym typeface="Arial"/>
              </a:rPr>
              <a:t> [Diagram], in </a:t>
            </a:r>
            <a:r>
              <a:rPr lang="en-US" b="true" sz="1097" i="true" spc="1">
                <a:solidFill>
                  <a:srgbClr val="000000"/>
                </a:solidFill>
                <a:latin typeface="Arial Bold Italics"/>
                <a:ea typeface="Arial Bold Italics"/>
                <a:cs typeface="Arial Bold Italics"/>
                <a:sym typeface="Arial Bold Italics"/>
              </a:rPr>
              <a:t>Matrix of Student Success: A 2x2 w/ Social + Academic Engagement</a:t>
            </a:r>
            <a:r>
              <a:rPr lang="en-US" sz="1097" spc="1">
                <a:solidFill>
                  <a:srgbClr val="000000"/>
                </a:solidFill>
                <a:latin typeface="Arial"/>
                <a:ea typeface="Arial"/>
                <a:cs typeface="Arial"/>
                <a:sym typeface="Arial"/>
              </a:rPr>
              <a:t>, by Deep Thoughts Ed, 2024, July 7. Retrieved from </a:t>
            </a:r>
            <a:r>
              <a:rPr lang="en-US" sz="1097" spc="1">
                <a:solidFill>
                  <a:srgbClr val="B70404"/>
                </a:solidFill>
                <a:latin typeface="Arial"/>
                <a:ea typeface="Arial"/>
                <a:cs typeface="Arial"/>
                <a:sym typeface="Arial"/>
                <a:hlinkClick r:id="rId23" tooltip="https://deepthoughtshed.com/2024/07/07/matrix-of-student-success-a-2x2-w-social-academic-engagement/"/>
              </a:rPr>
              <a:t>https://deepthoughtshed.com/2024/07/07/matrix-of-student-success-a-2x2-w-social-academic- engagement/</a:t>
            </a:r>
            <a:r>
              <a:rPr lang="en-US" sz="1097" spc="1">
                <a:solidFill>
                  <a:srgbClr val="000000"/>
                </a:solidFill>
                <a:latin typeface="Arial"/>
                <a:ea typeface="Arial"/>
                <a:cs typeface="Arial"/>
                <a:sym typeface="Arial"/>
                <a:hlinkClick r:id="rId24" tooltip="https://deepthoughtshed.com/2024/07/07/matrix-of-student-success-a-2x2-w-social-academic-engagement/"/>
              </a:rPr>
              <a:t> </a:t>
            </a:r>
          </a:p>
        </p:txBody>
      </p:sp>
      <p:sp>
        <p:nvSpPr>
          <p:cNvPr name="TextBox 14" id="14"/>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49 </a:t>
            </a:r>
          </a:p>
        </p:txBody>
      </p:sp>
      <p:sp>
        <p:nvSpPr>
          <p:cNvPr name="TextBox 15" id="15"/>
          <p:cNvSpPr txBox="true"/>
          <p:nvPr/>
        </p:nvSpPr>
        <p:spPr>
          <a:xfrm rot="0">
            <a:off x="914400" y="876529"/>
            <a:ext cx="5924350" cy="202549"/>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Memmert, L., Tavanapour, N., &amp; Bittner, E. (2023). Learning by doing: Educators’ perspective </a:t>
            </a:r>
          </a:p>
        </p:txBody>
      </p:sp>
      <p:sp>
        <p:nvSpPr>
          <p:cNvPr name="TextBox 16" id="16"/>
          <p:cNvSpPr txBox="true"/>
          <p:nvPr/>
        </p:nvSpPr>
        <p:spPr>
          <a:xfrm rot="0">
            <a:off x="1371857" y="1060933"/>
            <a:ext cx="5594137" cy="1127112"/>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on an illustrative tool for AI-generated scaffolding for students in conceptualizing design science research studies. </a:t>
            </a:r>
            <a:r>
              <a:rPr lang="en-US" b="true" sz="1097" i="true" spc="1">
                <a:solidFill>
                  <a:srgbClr val="000000"/>
                </a:solidFill>
                <a:latin typeface="Arial Bold Italics"/>
                <a:ea typeface="Arial Bold Italics"/>
                <a:cs typeface="Arial Bold Italics"/>
                <a:sym typeface="Arial Bold Italics"/>
              </a:rPr>
              <a:t>Journal of Information Systems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34</a:t>
            </a:r>
            <a:r>
              <a:rPr lang="en-US" sz="1097" spc="1">
                <a:solidFill>
                  <a:srgbClr val="000000"/>
                </a:solidFill>
                <a:latin typeface="Arial"/>
                <a:ea typeface="Arial"/>
                <a:cs typeface="Arial"/>
                <a:sym typeface="Arial"/>
              </a:rPr>
              <a:t>(3), 279–292. </a:t>
            </a:r>
            <a:r>
              <a:rPr lang="en-US" sz="1097" spc="1">
                <a:solidFill>
                  <a:srgbClr val="B70404"/>
                </a:solidFill>
                <a:latin typeface="Arial"/>
                <a:ea typeface="Arial"/>
                <a:cs typeface="Arial"/>
                <a:sym typeface="Arial"/>
                <a:hlinkClick r:id="rId25" tooltip="https://research.ebsco.com/c/36ffkw/search/details/feognmlwu5?limiters=FT%3AY%2CRV%3AY&amp;q=Scaffolding%20problem%20solving%20in%20technology-enhanced%20learning%20environments%3A%20Bridging%20Research%20and%20theory%20with%20practice%2C%20Kim"/>
              </a:rPr>
              <a:t>https://research.ebsco.com/c/36ffkw/search/details/feognmlwu5?limiters=FT%3AY%2CR V%3AY&amp;q=Scaffolding%20problem%20solving%20in%20technology- enhanced%20learning%20environments%3A%20Bridging%20Research%20and%20the ory%20with%20practice%2C%20Kim</a:t>
            </a:r>
            <a:r>
              <a:rPr lang="en-US" sz="1097" spc="1">
                <a:solidFill>
                  <a:srgbClr val="000000"/>
                </a:solidFill>
                <a:latin typeface="Arial"/>
                <a:ea typeface="Arial"/>
                <a:cs typeface="Arial"/>
                <a:sym typeface="Arial"/>
                <a:hlinkClick r:id="rId26" tooltip="https://research.ebsco.com/c/36ffkw/search/details/feognmlwu5?limiters=FT%3AY%2CRV%3AY&amp;q=Scaffolding%20problem%20solving%20in%20technology-enhanced%20learning%20environments%3A%20Bridging%20Research%20and%20theory%20with%20practice%2C%20Kim"/>
              </a:rPr>
              <a:t> </a:t>
            </a:r>
          </a:p>
        </p:txBody>
      </p:sp>
      <p:sp>
        <p:nvSpPr>
          <p:cNvPr name="TextBox 17" id="17"/>
          <p:cNvSpPr txBox="true"/>
          <p:nvPr/>
        </p:nvSpPr>
        <p:spPr>
          <a:xfrm rot="0">
            <a:off x="914400" y="2147421"/>
            <a:ext cx="6067196"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Dennen, V. P. (2004). Cognitive apprenticeship in educational practice: research on scaffolding, </a:t>
            </a:r>
          </a:p>
        </p:txBody>
      </p:sp>
      <p:sp>
        <p:nvSpPr>
          <p:cNvPr name="TextBox 18" id="18"/>
          <p:cNvSpPr txBox="true"/>
          <p:nvPr/>
        </p:nvSpPr>
        <p:spPr>
          <a:xfrm rot="0">
            <a:off x="1371857" y="2541851"/>
            <a:ext cx="5520166" cy="48667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modeling, mentoring, and coaching. </a:t>
            </a:r>
            <a:r>
              <a:rPr lang="en-US" b="true" sz="1097" i="true" spc="1">
                <a:solidFill>
                  <a:srgbClr val="000000"/>
                </a:solidFill>
                <a:latin typeface="Arial Bold Italics"/>
                <a:ea typeface="Arial Bold Italics"/>
                <a:cs typeface="Arial Bold Italics"/>
                <a:sym typeface="Arial Bold Italics"/>
              </a:rPr>
              <a:t>NIU C.I.T.L. Guide</a:t>
            </a:r>
            <a:r>
              <a:rPr lang="en-US" sz="1097" spc="1">
                <a:solidFill>
                  <a:srgbClr val="000000"/>
                </a:solidFill>
                <a:latin typeface="Arial"/>
                <a:ea typeface="Arial"/>
                <a:cs typeface="Arial"/>
                <a:sym typeface="Arial"/>
              </a:rPr>
              <a:t>. </a:t>
            </a:r>
          </a:p>
          <a:p>
            <a:pPr algn="l">
              <a:lnSpc>
                <a:spcPts val="2355"/>
              </a:lnSpc>
            </a:pPr>
            <a:r>
              <a:rPr lang="en-US" sz="1097" spc="1">
                <a:solidFill>
                  <a:srgbClr val="B70404"/>
                </a:solidFill>
                <a:latin typeface="Arial"/>
                <a:ea typeface="Arial"/>
                <a:cs typeface="Arial"/>
                <a:sym typeface="Arial"/>
                <a:hlinkClick r:id="rId27" tooltip="https://www.niu.edu/citl/resources/guides/instructional-guide/instructional-scaffolding-to-improve-learning.shtml"/>
              </a:rPr>
              <a:t>https://www.niu.edu/citl/resources/guides/instructional-guide/instructional-scaffolding-to-</a:t>
            </a:r>
          </a:p>
          <a:p>
            <a:pPr algn="l">
              <a:lnSpc>
                <a:spcPts val="561"/>
              </a:lnSpc>
            </a:pPr>
            <a:r>
              <a:rPr lang="en-US" sz="1097" spc="1">
                <a:solidFill>
                  <a:srgbClr val="B70404"/>
                </a:solidFill>
                <a:latin typeface="Arial"/>
                <a:ea typeface="Arial"/>
                <a:cs typeface="Arial"/>
                <a:sym typeface="Arial"/>
                <a:hlinkClick r:id="rId28" tooltip="https://www.niu.edu/citl/resources/guides/instructional-guide/instructional-scaffolding-to-improve-learning.shtml"/>
              </a:rPr>
              <a:t>improve-learning.shtml</a:t>
            </a:r>
            <a:r>
              <a:rPr lang="en-US" sz="1097" spc="1">
                <a:solidFill>
                  <a:srgbClr val="000000"/>
                </a:solidFill>
                <a:latin typeface="Arial"/>
                <a:ea typeface="Arial"/>
                <a:cs typeface="Arial"/>
                <a:sym typeface="Arial"/>
                <a:hlinkClick r:id="rId29" tooltip="https://www.niu.edu/citl/resources/guides/instructional-guide/instructional-scaffolding-to-improve-learning.shtml"/>
              </a:rPr>
              <a:t> </a:t>
            </a:r>
          </a:p>
        </p:txBody>
      </p:sp>
      <p:sp>
        <p:nvSpPr>
          <p:cNvPr name="TextBox 19" id="19"/>
          <p:cNvSpPr txBox="true"/>
          <p:nvPr/>
        </p:nvSpPr>
        <p:spPr>
          <a:xfrm rot="0">
            <a:off x="914400" y="2988393"/>
            <a:ext cx="5668670"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Testbase. (2024, February 19). </a:t>
            </a:r>
            <a:r>
              <a:rPr lang="en-US" b="true" sz="1097" i="true" spc="1">
                <a:solidFill>
                  <a:srgbClr val="000000"/>
                </a:solidFill>
                <a:latin typeface="Arial Bold Italics"/>
                <a:ea typeface="Arial Bold Italics"/>
                <a:cs typeface="Arial Bold Italics"/>
                <a:sym typeface="Arial Bold Italics"/>
              </a:rPr>
              <a:t>Differentiation vs scaffolding: A joint approach to adaptive </a:t>
            </a:r>
          </a:p>
        </p:txBody>
      </p:sp>
      <p:sp>
        <p:nvSpPr>
          <p:cNvPr name="TextBox 20" id="20"/>
          <p:cNvSpPr txBox="true"/>
          <p:nvPr/>
        </p:nvSpPr>
        <p:spPr>
          <a:xfrm rot="0">
            <a:off x="1371857" y="3382347"/>
            <a:ext cx="4934912" cy="301504"/>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teaching</a:t>
            </a:r>
            <a:r>
              <a:rPr lang="en-US" sz="1097" spc="1">
                <a:solidFill>
                  <a:srgbClr val="000000"/>
                </a:solidFill>
                <a:latin typeface="Arial"/>
                <a:ea typeface="Arial"/>
                <a:cs typeface="Arial"/>
                <a:sym typeface="Arial"/>
              </a:rPr>
              <a:t> [Infographic]. Testbase.</a:t>
            </a:r>
            <a:r>
              <a:rPr lang="en-US" sz="1097" spc="1">
                <a:solidFill>
                  <a:srgbClr val="000000"/>
                </a:solidFill>
                <a:latin typeface="Arial"/>
                <a:ea typeface="Arial"/>
                <a:cs typeface="Arial"/>
                <a:sym typeface="Arial"/>
                <a:hlinkClick r:id="rId30" tooltip="https://www.testbase.co.uk/differentiation-vs-scaffolding-a-joint-approach-to-adaptive-teaching/"/>
              </a:rPr>
              <a:t> </a:t>
            </a:r>
            <a:r>
              <a:rPr lang="en-US" sz="1097" spc="1">
                <a:solidFill>
                  <a:srgbClr val="B70404"/>
                </a:solidFill>
                <a:latin typeface="Arial"/>
                <a:ea typeface="Arial"/>
                <a:cs typeface="Arial"/>
                <a:sym typeface="Arial"/>
                <a:hlinkClick r:id="rId31" tooltip="https://www.testbase.co.uk/differentiation-vs-scaffolding-a-joint-approach-to-adaptive-teaching/"/>
              </a:rPr>
              <a:t>https://www.testbase.co.uk/differentiation-vs-</a:t>
            </a:r>
          </a:p>
          <a:p>
            <a:pPr algn="l">
              <a:lnSpc>
                <a:spcPts val="2355"/>
              </a:lnSpc>
            </a:pPr>
            <a:r>
              <a:rPr lang="en-US" sz="1097" spc="1">
                <a:solidFill>
                  <a:srgbClr val="B70404"/>
                </a:solidFill>
                <a:latin typeface="Arial"/>
                <a:ea typeface="Arial"/>
                <a:cs typeface="Arial"/>
                <a:sym typeface="Arial"/>
                <a:hlinkClick r:id="rId32" tooltip="https://www.testbase.co.uk/differentiation-vs-scaffolding-a-joint-approach-to-adaptive-teaching/"/>
              </a:rPr>
              <a:t>scaffolding-a-joint-approach-to-adaptive-teaching/</a:t>
            </a:r>
            <a:r>
              <a:rPr lang="en-US" sz="1097" spc="1">
                <a:solidFill>
                  <a:srgbClr val="000000"/>
                </a:solidFill>
                <a:latin typeface="Arial"/>
                <a:ea typeface="Arial"/>
                <a:cs typeface="Arial"/>
                <a:sym typeface="Arial"/>
                <a:hlinkClick r:id="rId33" tooltip="https://www.testbase.co.uk/differentiation-vs-scaffolding-a-joint-approach-to-adaptive-teaching/"/>
              </a:rPr>
              <a:t> </a:t>
            </a:r>
          </a:p>
        </p:txBody>
      </p:sp>
      <p:sp>
        <p:nvSpPr>
          <p:cNvPr name="TextBox 21" id="2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2" id="22"/>
          <p:cNvSpPr txBox="true"/>
          <p:nvPr/>
        </p:nvSpPr>
        <p:spPr>
          <a:xfrm rot="0">
            <a:off x="1340968" y="4357602"/>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23" id="23"/>
          <p:cNvSpPr txBox="true"/>
          <p:nvPr/>
        </p:nvSpPr>
        <p:spPr>
          <a:xfrm rot="0">
            <a:off x="914400" y="4518108"/>
            <a:ext cx="2701071" cy="183775"/>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Challengeand support theory for learning.</a:t>
            </a:r>
            <a:r>
              <a:rPr lang="en-US" sz="1097" spc="1">
                <a:solidFill>
                  <a:srgbClr val="000000"/>
                </a:solidFill>
                <a:latin typeface="Arial"/>
                <a:ea typeface="Arial"/>
                <a:cs typeface="Arial"/>
                <a:sym typeface="Arial"/>
              </a:rPr>
              <a:t> </a:t>
            </a:r>
          </a:p>
        </p:txBody>
      </p:sp>
      <p:sp>
        <p:nvSpPr>
          <p:cNvPr name="TextBox 24" id="24"/>
          <p:cNvSpPr txBox="true"/>
          <p:nvPr/>
        </p:nvSpPr>
        <p:spPr>
          <a:xfrm rot="0">
            <a:off x="914400" y="4087358"/>
            <a:ext cx="1582922" cy="240401"/>
          </a:xfrm>
          <a:prstGeom prst="rect">
            <a:avLst/>
          </a:prstGeom>
        </p:spPr>
        <p:txBody>
          <a:bodyPr anchor="t" rtlCol="false" tIns="0" lIns="0" bIns="0" rIns="0">
            <a:spAutoFit/>
          </a:bodyPr>
          <a:lstStyle/>
          <a:p>
            <a:pPr algn="l">
              <a:lnSpc>
                <a:spcPts val="1957"/>
              </a:lnSpc>
            </a:pPr>
            <a:r>
              <a:rPr lang="en-US" b="true" sz="1397" i="true">
                <a:solidFill>
                  <a:srgbClr val="144282"/>
                </a:solidFill>
                <a:latin typeface="Cambria Bold Italics"/>
                <a:ea typeface="Cambria Bold Italics"/>
                <a:cs typeface="Cambria Bold Italics"/>
                <a:sym typeface="Cambria Bold Italics"/>
              </a:rPr>
              <a:t>Levels of Challenge </a:t>
            </a:r>
          </a:p>
        </p:txBody>
      </p:sp>
      <p:sp>
        <p:nvSpPr>
          <p:cNvPr name="TextBox 25" id="25"/>
          <p:cNvSpPr txBox="true"/>
          <p:nvPr/>
        </p:nvSpPr>
        <p:spPr>
          <a:xfrm rot="0">
            <a:off x="914400" y="4329027"/>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38</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3572637"/>
            <a:ext cx="5943600" cy="2611117"/>
          </a:xfrm>
          <a:custGeom>
            <a:avLst/>
            <a:gdLst/>
            <a:ahLst/>
            <a:cxnLst/>
            <a:rect r="r" b="b" t="t" l="l"/>
            <a:pathLst>
              <a:path h="2611117" w="5943600">
                <a:moveTo>
                  <a:pt x="0" y="0"/>
                </a:moveTo>
                <a:lnTo>
                  <a:pt x="5943600" y="0"/>
                </a:lnTo>
                <a:lnTo>
                  <a:pt x="5943600" y="2611117"/>
                </a:lnTo>
                <a:lnTo>
                  <a:pt x="0" y="2611117"/>
                </a:lnTo>
                <a:lnTo>
                  <a:pt x="0" y="0"/>
                </a:lnTo>
                <a:close/>
              </a:path>
            </a:pathLst>
          </a:custGeom>
          <a:blipFill>
            <a:blip r:embed="rId2"/>
            <a:stretch>
              <a:fillRect l="0" t="0" r="0" b="0"/>
            </a:stretch>
          </a:blipFill>
        </p:spPr>
      </p:sp>
      <p:sp>
        <p:nvSpPr>
          <p:cNvPr name="TextBox 3" id="3"/>
          <p:cNvSpPr txBox="true"/>
          <p:nvPr/>
        </p:nvSpPr>
        <p:spPr>
          <a:xfrm rot="0">
            <a:off x="914400" y="876529"/>
            <a:ext cx="6004065" cy="756523"/>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Levels of challenge are based on the theory that learners need to be challenged “optimally and continually, because if they are challenged too much or not enough, it can lead to loss of learning potential (Davis, 2015). Davis (2015) suggests three key components for challenging learners effectively: </a:t>
            </a:r>
          </a:p>
        </p:txBody>
      </p:sp>
      <p:sp>
        <p:nvSpPr>
          <p:cNvPr name="TextBox 4" id="4"/>
          <p:cNvSpPr txBox="true"/>
          <p:nvPr/>
        </p:nvSpPr>
        <p:spPr>
          <a:xfrm rot="0">
            <a:off x="1143000" y="1593447"/>
            <a:ext cx="4020302" cy="69594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The speed and difficulty of learning are continually adjusted </a:t>
            </a:r>
          </a:p>
          <a:p>
            <a:pPr algn="l">
              <a:lnSpc>
                <a:spcPts val="548"/>
              </a:lnSpc>
            </a:pPr>
            <a:r>
              <a:rPr lang="en-US" sz="1097" spc="1">
                <a:solidFill>
                  <a:srgbClr val="000000"/>
                </a:solidFill>
                <a:latin typeface="Arial"/>
                <a:ea typeface="Arial"/>
                <a:cs typeface="Arial"/>
                <a:sym typeface="Arial"/>
              </a:rPr>
              <a:t>2. Instructor expectations align with student aptitudes. </a:t>
            </a:r>
          </a:p>
          <a:p>
            <a:pPr algn="l">
              <a:lnSpc>
                <a:spcPts val="2355"/>
              </a:lnSpc>
            </a:pPr>
            <a:r>
              <a:rPr lang="en-US" sz="1097" spc="1">
                <a:solidFill>
                  <a:srgbClr val="000000"/>
                </a:solidFill>
                <a:latin typeface="Arial"/>
                <a:ea typeface="Arial"/>
                <a:cs typeface="Arial"/>
                <a:sym typeface="Arial"/>
              </a:rPr>
              <a:t>3. Reduce the variation in student learning. </a:t>
            </a:r>
          </a:p>
        </p:txBody>
      </p:sp>
      <p:sp>
        <p:nvSpPr>
          <p:cNvPr name="TextBox 5" id="5"/>
          <p:cNvSpPr txBox="true"/>
          <p:nvPr/>
        </p:nvSpPr>
        <p:spPr>
          <a:xfrm rot="0">
            <a:off x="1371857" y="2356971"/>
            <a:ext cx="886730" cy="11682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(Davis, 2015) </a:t>
            </a:r>
          </a:p>
        </p:txBody>
      </p:sp>
      <p:sp>
        <p:nvSpPr>
          <p:cNvPr name="TextBox 6" id="6"/>
          <p:cNvSpPr txBox="true"/>
          <p:nvPr/>
        </p:nvSpPr>
        <p:spPr>
          <a:xfrm rot="0">
            <a:off x="914400" y="2433933"/>
            <a:ext cx="5997369" cy="982456"/>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Productive struggle means enabling learners to recognize and persist through struggles for the </a:t>
            </a:r>
          </a:p>
          <a:p>
            <a:pPr algn="l">
              <a:lnSpc>
                <a:spcPts val="548"/>
              </a:lnSpc>
            </a:pPr>
            <a:r>
              <a:rPr lang="en-US" sz="1097" spc="1">
                <a:solidFill>
                  <a:srgbClr val="000000"/>
                </a:solidFill>
                <a:latin typeface="Arial"/>
                <a:ea typeface="Arial"/>
                <a:cs typeface="Arial"/>
                <a:sym typeface="Arial"/>
              </a:rPr>
              <a:t>purpose of learning (Chen, 2024). The tables below illustrate the types of “uncertainty” that </a:t>
            </a:r>
          </a:p>
          <a:p>
            <a:pPr algn="l">
              <a:lnSpc>
                <a:spcPts val="2355"/>
              </a:lnSpc>
            </a:pPr>
            <a:r>
              <a:rPr lang="en-US" sz="1097" spc="1">
                <a:solidFill>
                  <a:srgbClr val="000000"/>
                </a:solidFill>
                <a:latin typeface="Arial"/>
                <a:ea typeface="Arial"/>
                <a:cs typeface="Arial"/>
                <a:sym typeface="Arial"/>
              </a:rPr>
              <a:t>induce productive struggling and its anticipated learning outcomes. </a:t>
            </a:r>
          </a:p>
          <a:p>
            <a:pPr algn="l">
              <a:lnSpc>
                <a:spcPts val="1260"/>
              </a:lnSpc>
            </a:pPr>
            <a:r>
              <a:rPr lang="en-US" b="true" sz="1097">
                <a:solidFill>
                  <a:srgbClr val="000000"/>
                </a:solidFill>
                <a:latin typeface="Arial Bold"/>
                <a:ea typeface="Arial Bold"/>
                <a:cs typeface="Arial Bold"/>
                <a:sym typeface="Arial Bold"/>
              </a:rPr>
              <a:t>Figure 39</a:t>
            </a:r>
          </a:p>
        </p:txBody>
      </p:sp>
      <p:sp>
        <p:nvSpPr>
          <p:cNvPr name="TextBox 7" id="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50 </a:t>
            </a:r>
          </a:p>
        </p:txBody>
      </p:sp>
      <p:sp>
        <p:nvSpPr>
          <p:cNvPr name="TextBox 8" id="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9" id="9"/>
          <p:cNvSpPr txBox="true"/>
          <p:nvPr/>
        </p:nvSpPr>
        <p:spPr>
          <a:xfrm rot="0">
            <a:off x="1295086" y="3392634"/>
            <a:ext cx="39538" cy="183499"/>
          </a:xfrm>
          <a:prstGeom prst="rect">
            <a:avLst/>
          </a:prstGeom>
        </p:spPr>
        <p:txBody>
          <a:bodyPr anchor="t" rtlCol="false" tIns="0" lIns="0" bIns="0" rIns="0">
            <a:spAutoFit/>
          </a:bodyPr>
          <a:lstStyle/>
          <a:p>
            <a:pPr algn="l">
              <a:lnSpc>
                <a:spcPts val="1260"/>
              </a:lnSpc>
            </a:pPr>
            <a:r>
              <a:rPr lang="en-US" b="true" sz="1097" i="true">
                <a:solidFill>
                  <a:srgbClr val="000000"/>
                </a:solidFill>
                <a:latin typeface="Arial Bold Italics"/>
                <a:ea typeface="Arial Bold Italics"/>
                <a:cs typeface="Arial Bold Italics"/>
                <a:sym typeface="Arial Bold Italics"/>
              </a:rPr>
              <a:t> </a:t>
            </a:r>
          </a:p>
        </p:txBody>
      </p:sp>
      <p:sp>
        <p:nvSpPr>
          <p:cNvPr name="TextBox 10" id="10"/>
          <p:cNvSpPr txBox="true"/>
          <p:nvPr/>
        </p:nvSpPr>
        <p:spPr>
          <a:xfrm rot="0">
            <a:off x="914400" y="6291043"/>
            <a:ext cx="633517" cy="183499"/>
          </a:xfrm>
          <a:prstGeom prst="rect">
            <a:avLst/>
          </a:prstGeom>
        </p:spPr>
        <p:txBody>
          <a:bodyPr anchor="t" rtlCol="false" tIns="0" lIns="0" bIns="0" rIns="0">
            <a:spAutoFit/>
          </a:bodyPr>
          <a:lstStyle/>
          <a:p>
            <a:pPr algn="l">
              <a:lnSpc>
                <a:spcPts val="1265"/>
              </a:lnSpc>
            </a:pPr>
            <a:r>
              <a:rPr lang="en-US" b="true" sz="1097" spc="1">
                <a:solidFill>
                  <a:srgbClr val="000000"/>
                </a:solidFill>
                <a:latin typeface="Arial Bold"/>
                <a:ea typeface="Arial Bold"/>
                <a:cs typeface="Arial Bold"/>
                <a:sym typeface="Arial Bold"/>
              </a:rPr>
              <a:t>Figure 40</a:t>
            </a:r>
          </a:p>
        </p:txBody>
      </p:sp>
      <p:sp>
        <p:nvSpPr>
          <p:cNvPr name="TextBox 11" id="11"/>
          <p:cNvSpPr txBox="true"/>
          <p:nvPr/>
        </p:nvSpPr>
        <p:spPr>
          <a:xfrm rot="0">
            <a:off x="1426864" y="6451549"/>
            <a:ext cx="39538" cy="183499"/>
          </a:xfrm>
          <a:prstGeom prst="rect">
            <a:avLst/>
          </a:prstGeom>
        </p:spPr>
        <p:txBody>
          <a:bodyPr anchor="t" rtlCol="false" tIns="0" lIns="0" bIns="0" rIns="0">
            <a:spAutoFit/>
          </a:bodyPr>
          <a:lstStyle/>
          <a:p>
            <a:pPr algn="l">
              <a:lnSpc>
                <a:spcPts val="1265"/>
              </a:lnSpc>
            </a:pPr>
            <a:r>
              <a:rPr lang="en-US" b="true" sz="1097" i="true">
                <a:solidFill>
                  <a:srgbClr val="000000"/>
                </a:solidFill>
                <a:latin typeface="Arial Bold Italics"/>
                <a:ea typeface="Arial Bold Italics"/>
                <a:cs typeface="Arial Bold Italics"/>
                <a:sym typeface="Arial Bold Italics"/>
              </a:rPr>
              <a:t> </a:t>
            </a:r>
          </a:p>
        </p:txBody>
      </p:sp>
      <p:sp>
        <p:nvSpPr>
          <p:cNvPr name="TextBox 12" id="12"/>
          <p:cNvSpPr txBox="true"/>
          <p:nvPr/>
        </p:nvSpPr>
        <p:spPr>
          <a:xfrm rot="0">
            <a:off x="914400" y="3364059"/>
            <a:ext cx="2471785" cy="212074"/>
          </a:xfrm>
          <a:prstGeom prst="rect">
            <a:avLst/>
          </a:prstGeom>
        </p:spPr>
        <p:txBody>
          <a:bodyPr anchor="t" rtlCol="false" tIns="0" lIns="0" bIns="0" rIns="0">
            <a:spAutoFit/>
          </a:bodyPr>
          <a:lstStyle/>
          <a:p>
            <a:pPr algn="l">
              <a:lnSpc>
                <a:spcPts val="1537"/>
              </a:lnSpc>
            </a:pPr>
            <a:r>
              <a:rPr lang="en-US" b="true" sz="1097" i="true" spc="1">
                <a:solidFill>
                  <a:srgbClr val="000000"/>
                </a:solidFill>
                <a:latin typeface="Arial Bold Italics"/>
                <a:ea typeface="Arial Bold Italics"/>
                <a:cs typeface="Arial Bold Italics"/>
                <a:sym typeface="Arial Bold Italics"/>
              </a:rPr>
              <a:t>Typesandroles of learner uncertainty. </a:t>
            </a:r>
          </a:p>
        </p:txBody>
      </p:sp>
      <p:sp>
        <p:nvSpPr>
          <p:cNvPr name="TextBox 13" id="13"/>
          <p:cNvSpPr txBox="true"/>
          <p:nvPr/>
        </p:nvSpPr>
        <p:spPr>
          <a:xfrm rot="0">
            <a:off x="914400" y="6422974"/>
            <a:ext cx="5164407"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Sourcesoflearner uncertainty and how to use that uncertainty to design learning. </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7010905"/>
            <a:ext cx="3838451" cy="9906"/>
          </a:xfrm>
          <a:custGeom>
            <a:avLst/>
            <a:gdLst/>
            <a:ahLst/>
            <a:cxnLst/>
            <a:rect r="r" b="b" t="t" l="l"/>
            <a:pathLst>
              <a:path h="9906" w="3838451">
                <a:moveTo>
                  <a:pt x="0" y="0"/>
                </a:moveTo>
                <a:lnTo>
                  <a:pt x="3838451" y="0"/>
                </a:lnTo>
                <a:lnTo>
                  <a:pt x="383845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6355585"/>
            <a:ext cx="2073402" cy="9906"/>
          </a:xfrm>
          <a:custGeom>
            <a:avLst/>
            <a:gdLst/>
            <a:ahLst/>
            <a:cxnLst/>
            <a:rect r="r" b="b" t="t" l="l"/>
            <a:pathLst>
              <a:path h="9906" w="2073402">
                <a:moveTo>
                  <a:pt x="0" y="0"/>
                </a:moveTo>
                <a:lnTo>
                  <a:pt x="2073402" y="0"/>
                </a:lnTo>
                <a:lnTo>
                  <a:pt x="2073402"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940053" y="7481821"/>
            <a:ext cx="3915661" cy="9906"/>
          </a:xfrm>
          <a:custGeom>
            <a:avLst/>
            <a:gdLst/>
            <a:ahLst/>
            <a:cxnLst/>
            <a:rect r="r" b="b" t="t" l="l"/>
            <a:pathLst>
              <a:path h="9906" w="3915661">
                <a:moveTo>
                  <a:pt x="0" y="0"/>
                </a:moveTo>
                <a:lnTo>
                  <a:pt x="3915661" y="0"/>
                </a:lnTo>
                <a:lnTo>
                  <a:pt x="3915661"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 y="914400"/>
            <a:ext cx="4662554" cy="2948940"/>
          </a:xfrm>
          <a:custGeom>
            <a:avLst/>
            <a:gdLst/>
            <a:ahLst/>
            <a:cxnLst/>
            <a:rect r="r" b="b" t="t" l="l"/>
            <a:pathLst>
              <a:path h="2948940" w="4662554">
                <a:moveTo>
                  <a:pt x="0" y="0"/>
                </a:moveTo>
                <a:lnTo>
                  <a:pt x="4662554" y="0"/>
                </a:lnTo>
                <a:lnTo>
                  <a:pt x="4662554" y="2948940"/>
                </a:lnTo>
                <a:lnTo>
                  <a:pt x="0" y="2948940"/>
                </a:lnTo>
                <a:lnTo>
                  <a:pt x="0" y="0"/>
                </a:lnTo>
                <a:close/>
              </a:path>
            </a:pathLst>
          </a:custGeom>
          <a:blipFill>
            <a:blip r:embed="rId8"/>
            <a:stretch>
              <a:fillRect l="0" t="0" r="0" b="0"/>
            </a:stretch>
          </a:blipFill>
        </p:spPr>
      </p:sp>
      <p:sp>
        <p:nvSpPr>
          <p:cNvPr name="TextBox 6" id="6"/>
          <p:cNvSpPr txBox="true"/>
          <p:nvPr/>
        </p:nvSpPr>
        <p:spPr>
          <a:xfrm rot="0">
            <a:off x="914400" y="4181580"/>
            <a:ext cx="6081665" cy="1126350"/>
          </a:xfrm>
          <a:prstGeom prst="rect">
            <a:avLst/>
          </a:prstGeom>
        </p:spPr>
        <p:txBody>
          <a:bodyPr anchor="t" rtlCol="false" tIns="0" lIns="0" bIns="0" rIns="0">
            <a:spAutoFit/>
          </a:bodyPr>
          <a:lstStyle/>
          <a:p>
            <a:pPr algn="l">
              <a:lnSpc>
                <a:spcPts val="1457"/>
              </a:lnSpc>
            </a:pPr>
            <a:r>
              <a:rPr lang="en-US" sz="1097" spc="1">
                <a:solidFill>
                  <a:srgbClr val="000000"/>
                </a:solidFill>
                <a:latin typeface="Arial"/>
                <a:ea typeface="Arial"/>
                <a:cs typeface="Arial"/>
                <a:sym typeface="Arial"/>
              </a:rPr>
              <a:t>When supporting a volunteer board through annual goal setting, provide them with a toolkit of information, statistics, previous goals, and accomplishments. Include a template for goal setting topics and then break them into groups where each member engages in constructive discussion about an area of focus that they are specifically interested in and engaged with. Then let them complete the task of setting out appropriate goals and be able to back up those choices when they present them later to the full board. </a:t>
            </a:r>
          </a:p>
        </p:txBody>
      </p:sp>
      <p:sp>
        <p:nvSpPr>
          <p:cNvPr name="TextBox 7" id="7"/>
          <p:cNvSpPr txBox="true"/>
          <p:nvPr/>
        </p:nvSpPr>
        <p:spPr>
          <a:xfrm rot="0">
            <a:off x="1884683" y="5363347"/>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8" id="8"/>
          <p:cNvSpPr txBox="true"/>
          <p:nvPr/>
        </p:nvSpPr>
        <p:spPr>
          <a:xfrm rot="0">
            <a:off x="914400" y="5598385"/>
            <a:ext cx="5644067"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Chen, Y.-C., Jordan, M., Park, J., &amp; Starrett, E. (2024). Navigating student uncertainty for </a:t>
            </a:r>
          </a:p>
        </p:txBody>
      </p:sp>
      <p:sp>
        <p:nvSpPr>
          <p:cNvPr name="TextBox 9" id="9"/>
          <p:cNvSpPr txBox="true"/>
          <p:nvPr/>
        </p:nvSpPr>
        <p:spPr>
          <a:xfrm rot="0">
            <a:off x="1371857" y="5821651"/>
            <a:ext cx="5456044" cy="553069"/>
          </a:xfrm>
          <a:prstGeom prst="rect">
            <a:avLst/>
          </a:prstGeom>
        </p:spPr>
        <p:txBody>
          <a:bodyPr anchor="t" rtlCol="false" tIns="0" lIns="0" bIns="0" rIns="0">
            <a:spAutoFit/>
          </a:bodyPr>
          <a:lstStyle/>
          <a:p>
            <a:pPr algn="l">
              <a:lnSpc>
                <a:spcPts val="1230"/>
              </a:lnSpc>
            </a:pPr>
            <a:r>
              <a:rPr lang="en-US" sz="1097" spc="1">
                <a:solidFill>
                  <a:srgbClr val="000000"/>
                </a:solidFill>
                <a:latin typeface="Arial"/>
                <a:ea typeface="Arial"/>
                <a:cs typeface="Arial"/>
                <a:sym typeface="Arial"/>
              </a:rPr>
              <a:t>productive struggle: Establishing the importance for and distinguishing types, sources, </a:t>
            </a:r>
          </a:p>
          <a:p>
            <a:pPr algn="l">
              <a:lnSpc>
                <a:spcPts val="1673"/>
              </a:lnSpc>
            </a:pPr>
            <a:r>
              <a:rPr lang="en-US" sz="1097" spc="1">
                <a:solidFill>
                  <a:srgbClr val="000000"/>
                </a:solidFill>
                <a:latin typeface="Arial"/>
                <a:ea typeface="Arial"/>
                <a:cs typeface="Arial"/>
                <a:sym typeface="Arial"/>
              </a:rPr>
              <a:t>and desirability of scientific uncertainties. </a:t>
            </a:r>
            <a:r>
              <a:rPr lang="en-US" b="true" sz="1097" i="true" spc="1">
                <a:solidFill>
                  <a:srgbClr val="000000"/>
                </a:solidFill>
                <a:latin typeface="Arial Bold Italics"/>
                <a:ea typeface="Arial Bold Italics"/>
                <a:cs typeface="Arial Bold Italics"/>
                <a:sym typeface="Arial Bold Italics"/>
              </a:rPr>
              <a:t>Science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108</a:t>
            </a:r>
            <a:r>
              <a:rPr lang="en-US" sz="1097" spc="1">
                <a:solidFill>
                  <a:srgbClr val="000000"/>
                </a:solidFill>
                <a:latin typeface="Arial"/>
                <a:ea typeface="Arial"/>
                <a:cs typeface="Arial"/>
                <a:sym typeface="Arial"/>
              </a:rPr>
              <a:t>(4), 1099–1133. </a:t>
            </a:r>
          </a:p>
          <a:p>
            <a:pPr algn="l">
              <a:lnSpc>
                <a:spcPts val="1242"/>
              </a:lnSpc>
            </a:pPr>
            <a:r>
              <a:rPr lang="en-US" sz="1097" spc="1">
                <a:solidFill>
                  <a:srgbClr val="B70404"/>
                </a:solidFill>
                <a:latin typeface="Arial"/>
                <a:ea typeface="Arial"/>
                <a:cs typeface="Arial"/>
                <a:sym typeface="Arial"/>
                <a:hlinkClick r:id="rId9" tooltip="https://doi.org/10.1002/sce.21864"/>
              </a:rPr>
              <a:t>https://doi.org/10.1002/sce.21864</a:t>
            </a:r>
            <a:r>
              <a:rPr lang="en-US" sz="1097" spc="1">
                <a:solidFill>
                  <a:srgbClr val="000000"/>
                </a:solidFill>
                <a:latin typeface="Arial"/>
                <a:ea typeface="Arial"/>
                <a:cs typeface="Arial"/>
                <a:sym typeface="Arial"/>
                <a:hlinkClick r:id="rId10" tooltip="https://doi.org/10.1002/sce.21864"/>
              </a:rPr>
              <a:t> </a:t>
            </a:r>
          </a:p>
        </p:txBody>
      </p:sp>
      <p:sp>
        <p:nvSpPr>
          <p:cNvPr name="TextBox 10" id="10"/>
          <p:cNvSpPr txBox="true"/>
          <p:nvPr/>
        </p:nvSpPr>
        <p:spPr>
          <a:xfrm rot="0">
            <a:off x="914400" y="6334096"/>
            <a:ext cx="5885612"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Davis, M. H., &amp; Hackathorn, J. (2015). Theory of sustained optimal challenge in teaching and </a:t>
            </a:r>
          </a:p>
        </p:txBody>
      </p:sp>
      <p:sp>
        <p:nvSpPr>
          <p:cNvPr name="TextBox 11" id="11"/>
          <p:cNvSpPr txBox="true"/>
          <p:nvPr/>
        </p:nvSpPr>
        <p:spPr>
          <a:xfrm rot="0">
            <a:off x="1371857" y="6728536"/>
            <a:ext cx="4428192" cy="30150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learning. </a:t>
            </a:r>
            <a:r>
              <a:rPr lang="en-US" b="true" sz="1097" i="true" spc="1">
                <a:solidFill>
                  <a:srgbClr val="000000"/>
                </a:solidFill>
                <a:latin typeface="Arial Bold Italics"/>
                <a:ea typeface="Arial Bold Italics"/>
                <a:cs typeface="Arial Bold Italics"/>
                <a:sym typeface="Arial Bold Italics"/>
              </a:rPr>
              <a:t>Techne: Research in Synthesis of Knowledge</a:t>
            </a:r>
            <a:r>
              <a:rPr lang="en-US" sz="1097" spc="1">
                <a:solidFill>
                  <a:srgbClr val="000000"/>
                </a:solidFill>
                <a:latin typeface="Arial"/>
                <a:ea typeface="Arial"/>
                <a:cs typeface="Arial"/>
                <a:sym typeface="Arial"/>
              </a:rPr>
              <a:t>, 19(1), 55–65. </a:t>
            </a:r>
          </a:p>
          <a:p>
            <a:pPr algn="l">
              <a:lnSpc>
                <a:spcPts val="2256"/>
              </a:lnSpc>
            </a:pPr>
            <a:r>
              <a:rPr lang="en-US" sz="1097" spc="1">
                <a:solidFill>
                  <a:srgbClr val="B70404"/>
                </a:solidFill>
                <a:latin typeface="Arial"/>
                <a:ea typeface="Arial"/>
                <a:cs typeface="Arial"/>
                <a:sym typeface="Arial"/>
                <a:hlinkClick r:id="rId11" tooltip="https://journals.sagepub.com/doi/10.1177/1541931213601584"/>
              </a:rPr>
              <a:t>https://journals.sagepub.com/doi/10.1177/1541931213601584</a:t>
            </a:r>
            <a:r>
              <a:rPr lang="en-US" sz="1097" spc="1">
                <a:solidFill>
                  <a:srgbClr val="000000"/>
                </a:solidFill>
                <a:latin typeface="Arial"/>
                <a:ea typeface="Arial"/>
                <a:cs typeface="Arial"/>
                <a:sym typeface="Arial"/>
                <a:hlinkClick r:id="rId12" tooltip="https://journals.sagepub.com/doi/10.1177/1541931213601584"/>
              </a:rPr>
              <a:t> </a:t>
            </a:r>
          </a:p>
        </p:txBody>
      </p:sp>
      <p:sp>
        <p:nvSpPr>
          <p:cNvPr name="TextBox 12" id="12"/>
          <p:cNvSpPr txBox="true"/>
          <p:nvPr/>
        </p:nvSpPr>
        <p:spPr>
          <a:xfrm rot="0">
            <a:off x="914400" y="7037527"/>
            <a:ext cx="6099686" cy="463429"/>
          </a:xfrm>
          <a:prstGeom prst="rect">
            <a:avLst/>
          </a:prstGeom>
        </p:spPr>
        <p:txBody>
          <a:bodyPr anchor="t" rtlCol="false" tIns="0" lIns="0" bIns="0" rIns="0">
            <a:spAutoFit/>
          </a:bodyPr>
          <a:lstStyle/>
          <a:p>
            <a:pPr algn="r">
              <a:lnSpc>
                <a:spcPts val="2256"/>
              </a:lnSpc>
            </a:pPr>
            <a:r>
              <a:rPr lang="en-US" sz="1097" spc="1">
                <a:solidFill>
                  <a:srgbClr val="000000"/>
                </a:solidFill>
                <a:latin typeface="Arial"/>
                <a:ea typeface="Arial"/>
                <a:cs typeface="Arial"/>
                <a:sym typeface="Arial"/>
              </a:rPr>
              <a:t>Tayler, J., et al. (2024). Learning in challenge-based contexts: designing optimal tasks. </a:t>
            </a:r>
            <a:r>
              <a:rPr lang="en-US" b="true" sz="1097" i="true" spc="1">
                <a:solidFill>
                  <a:srgbClr val="000000"/>
                </a:solidFill>
                <a:latin typeface="Arial Bold Italics"/>
                <a:ea typeface="Arial Bold Italics"/>
                <a:cs typeface="Arial Bold Italics"/>
                <a:sym typeface="Arial Bold Italics"/>
              </a:rPr>
              <a:t>Learning </a:t>
            </a:r>
          </a:p>
          <a:p>
            <a:pPr algn="r">
              <a:lnSpc>
                <a:spcPts val="746"/>
              </a:lnSpc>
            </a:pPr>
            <a:r>
              <a:rPr lang="en-US" b="true" sz="1097" i="true" spc="1">
                <a:solidFill>
                  <a:srgbClr val="000000"/>
                </a:solidFill>
                <a:latin typeface="Arial Bold Italics"/>
                <a:ea typeface="Arial Bold Italics"/>
                <a:cs typeface="Arial Bold Italics"/>
                <a:sym typeface="Arial Bold Italics"/>
              </a:rPr>
              <a:t>Environments Research</a:t>
            </a:r>
            <a:r>
              <a:rPr lang="en-US" sz="1097" spc="1">
                <a:solidFill>
                  <a:srgbClr val="000000"/>
                </a:solidFill>
                <a:latin typeface="Arial"/>
                <a:ea typeface="Arial"/>
                <a:cs typeface="Arial"/>
                <a:sym typeface="Arial"/>
              </a:rPr>
              <a:t>.</a:t>
            </a:r>
            <a:r>
              <a:rPr lang="en-US" sz="1097" spc="1">
                <a:solidFill>
                  <a:srgbClr val="000000"/>
                </a:solidFill>
                <a:latin typeface="Arial"/>
                <a:ea typeface="Arial"/>
                <a:cs typeface="Arial"/>
                <a:sym typeface="Arial"/>
                <a:hlinkClick r:id="rId13" tooltip="https://journals.sagepub.com/doi/10.1177/14697874241230459"/>
              </a:rPr>
              <a:t> </a:t>
            </a:r>
            <a:r>
              <a:rPr lang="en-US" sz="1097" spc="1">
                <a:solidFill>
                  <a:srgbClr val="B70404"/>
                </a:solidFill>
                <a:latin typeface="Arial"/>
                <a:ea typeface="Arial"/>
                <a:cs typeface="Arial"/>
                <a:sym typeface="Arial"/>
                <a:hlinkClick r:id="rId14" tooltip="https://journals.sagepub.com/doi/10.1177/14697874241230459"/>
              </a:rPr>
              <a:t>https://journals.sagepub.com/doi/10.1177/14697874241230459</a:t>
            </a:r>
            <a:r>
              <a:rPr lang="en-US" sz="1097" spc="1">
                <a:solidFill>
                  <a:srgbClr val="000000"/>
                </a:solidFill>
                <a:latin typeface="Arial"/>
                <a:ea typeface="Arial"/>
                <a:cs typeface="Arial"/>
                <a:sym typeface="Arial"/>
                <a:hlinkClick r:id="rId15" tooltip="https://journals.sagepub.com/doi/10.1177/14697874241230459"/>
              </a:rPr>
              <a:t> </a:t>
            </a:r>
          </a:p>
        </p:txBody>
      </p:sp>
      <p:sp>
        <p:nvSpPr>
          <p:cNvPr name="TextBox 13" id="13"/>
          <p:cNvSpPr txBox="true"/>
          <p:nvPr/>
        </p:nvSpPr>
        <p:spPr>
          <a:xfrm rot="0">
            <a:off x="914400" y="7461094"/>
            <a:ext cx="5739670"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Wisniewski, B., &amp; Zwaan, R. (2024). Productive struggle: balancing challenge and support. </a:t>
            </a:r>
          </a:p>
        </p:txBody>
      </p:sp>
      <p:sp>
        <p:nvSpPr>
          <p:cNvPr name="TextBox 14" id="14"/>
          <p:cNvSpPr txBox="true"/>
          <p:nvPr/>
        </p:nvSpPr>
        <p:spPr>
          <a:xfrm rot="0">
            <a:off x="1371857" y="7855534"/>
            <a:ext cx="3549044" cy="117100"/>
          </a:xfrm>
          <a:prstGeom prst="rect">
            <a:avLst/>
          </a:prstGeom>
        </p:spPr>
        <p:txBody>
          <a:bodyPr anchor="t" rtlCol="false" tIns="0" lIns="0" bIns="0" rIns="0">
            <a:spAutoFit/>
          </a:bodyPr>
          <a:lstStyle/>
          <a:p>
            <a:pPr algn="l">
              <a:lnSpc>
                <a:spcPts val="548"/>
              </a:lnSpc>
            </a:pPr>
            <a:r>
              <a:rPr lang="en-US" b="true" sz="1097" i="true" spc="1">
                <a:solidFill>
                  <a:srgbClr val="000000"/>
                </a:solidFill>
                <a:latin typeface="Arial Bold Italics"/>
                <a:ea typeface="Arial Bold Italics"/>
                <a:cs typeface="Arial Bold Italics"/>
                <a:sym typeface="Arial Bold Italics"/>
              </a:rPr>
              <a:t>Journal of Educational Change</a:t>
            </a:r>
            <a:r>
              <a:rPr lang="en-US" sz="1097" spc="1">
                <a:solidFill>
                  <a:srgbClr val="000000"/>
                </a:solidFill>
                <a:latin typeface="Arial"/>
                <a:ea typeface="Arial"/>
                <a:cs typeface="Arial"/>
                <a:sym typeface="Arial"/>
              </a:rPr>
              <a:t>. (Review, open access). </a:t>
            </a:r>
          </a:p>
        </p:txBody>
      </p:sp>
      <p:sp>
        <p:nvSpPr>
          <p:cNvPr name="TextBox 15" id="1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51 </a:t>
            </a:r>
          </a:p>
        </p:txBody>
      </p:sp>
      <p:sp>
        <p:nvSpPr>
          <p:cNvPr name="TextBox 16" id="16"/>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7" id="17"/>
          <p:cNvSpPr txBox="true"/>
          <p:nvPr/>
        </p:nvSpPr>
        <p:spPr>
          <a:xfrm rot="0">
            <a:off x="914400" y="3945779"/>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18" id="18"/>
          <p:cNvSpPr txBox="true"/>
          <p:nvPr/>
        </p:nvSpPr>
        <p:spPr>
          <a:xfrm rot="0">
            <a:off x="914400" y="5382397"/>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19" id="19"/>
          <p:cNvSpPr txBox="true"/>
          <p:nvPr/>
        </p:nvSpPr>
        <p:spPr>
          <a:xfrm rot="0">
            <a:off x="1340968" y="8695411"/>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20" id="20"/>
          <p:cNvSpPr txBox="true"/>
          <p:nvPr/>
        </p:nvSpPr>
        <p:spPr>
          <a:xfrm rot="0">
            <a:off x="914400" y="8855916"/>
            <a:ext cx="2178768" cy="183499"/>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Active learning outcomes triangle. </a:t>
            </a:r>
          </a:p>
        </p:txBody>
      </p:sp>
      <p:sp>
        <p:nvSpPr>
          <p:cNvPr name="TextBox 21" id="21"/>
          <p:cNvSpPr txBox="true"/>
          <p:nvPr/>
        </p:nvSpPr>
        <p:spPr>
          <a:xfrm rot="0">
            <a:off x="914400" y="8424910"/>
            <a:ext cx="1317879"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Active Learning </a:t>
            </a:r>
          </a:p>
        </p:txBody>
      </p:sp>
      <p:sp>
        <p:nvSpPr>
          <p:cNvPr name="TextBox 22" id="22"/>
          <p:cNvSpPr txBox="true"/>
          <p:nvPr/>
        </p:nvSpPr>
        <p:spPr>
          <a:xfrm rot="0">
            <a:off x="914400" y="8666836"/>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41</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5047745"/>
            <a:ext cx="3946141" cy="9906"/>
          </a:xfrm>
          <a:custGeom>
            <a:avLst/>
            <a:gdLst/>
            <a:ahLst/>
            <a:cxnLst/>
            <a:rect r="r" b="b" t="t" l="l"/>
            <a:pathLst>
              <a:path h="9906" w="3946141">
                <a:moveTo>
                  <a:pt x="0" y="0"/>
                </a:moveTo>
                <a:lnTo>
                  <a:pt x="3946141" y="0"/>
                </a:lnTo>
                <a:lnTo>
                  <a:pt x="394614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 y="1200912"/>
            <a:ext cx="5240017" cy="3390138"/>
          </a:xfrm>
          <a:custGeom>
            <a:avLst/>
            <a:gdLst/>
            <a:ahLst/>
            <a:cxnLst/>
            <a:rect r="r" b="b" t="t" l="l"/>
            <a:pathLst>
              <a:path h="3390138" w="5240017">
                <a:moveTo>
                  <a:pt x="0" y="0"/>
                </a:moveTo>
                <a:lnTo>
                  <a:pt x="5240017" y="0"/>
                </a:lnTo>
                <a:lnTo>
                  <a:pt x="5240017" y="3390138"/>
                </a:lnTo>
                <a:lnTo>
                  <a:pt x="0" y="3390138"/>
                </a:lnTo>
                <a:lnTo>
                  <a:pt x="0" y="0"/>
                </a:lnTo>
                <a:close/>
              </a:path>
            </a:pathLst>
          </a:custGeom>
          <a:blipFill>
            <a:blip r:embed="rId4"/>
            <a:stretch>
              <a:fillRect l="0" t="-3" r="0" b="0"/>
            </a:stretch>
          </a:blipFill>
        </p:spPr>
      </p:sp>
      <p:sp>
        <p:nvSpPr>
          <p:cNvPr name="TextBox 4" id="4"/>
          <p:cNvSpPr txBox="true"/>
          <p:nvPr/>
        </p:nvSpPr>
        <p:spPr>
          <a:xfrm rot="0">
            <a:off x="914400" y="4679652"/>
            <a:ext cx="6076474" cy="1043569"/>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Active Learning Pyramid</a:t>
            </a:r>
            <a:r>
              <a:rPr lang="en-US" sz="1097" spc="1">
                <a:solidFill>
                  <a:srgbClr val="000000"/>
                </a:solidFill>
                <a:latin typeface="Arial"/>
                <a:ea typeface="Arial"/>
                <a:cs typeface="Arial"/>
                <a:sym typeface="Arial"/>
              </a:rPr>
              <a:t> [Graphic], in </a:t>
            </a:r>
            <a:r>
              <a:rPr lang="en-US" b="true" sz="1097" i="true" spc="1">
                <a:solidFill>
                  <a:srgbClr val="000000"/>
                </a:solidFill>
                <a:latin typeface="Arial Bold Italics"/>
                <a:ea typeface="Arial Bold Italics"/>
                <a:cs typeface="Arial Bold Italics"/>
                <a:sym typeface="Arial Bold Italics"/>
              </a:rPr>
              <a:t>Active Learning</a:t>
            </a:r>
            <a:r>
              <a:rPr lang="en-US" sz="1097" spc="1">
                <a:solidFill>
                  <a:srgbClr val="000000"/>
                </a:solidFill>
                <a:latin typeface="Arial"/>
                <a:ea typeface="Arial"/>
                <a:cs typeface="Arial"/>
                <a:sym typeface="Arial"/>
              </a:rPr>
              <a:t>, by UBC Wiki, n.d. Retrieved from </a:t>
            </a:r>
            <a:r>
              <a:rPr lang="en-US" sz="1097" spc="1">
                <a:solidFill>
                  <a:srgbClr val="B70404"/>
                </a:solidFill>
                <a:latin typeface="Arial"/>
                <a:ea typeface="Arial"/>
                <a:cs typeface="Arial"/>
                <a:sym typeface="Arial"/>
                <a:hlinkClick r:id="rId5" tooltip="https://wiki.ubc.ca/Course:EDCP371_951_2010/Active_learning"/>
              </a:rPr>
              <a:t>https://wiki.ubc.ca/Course:EDCP371_951_2010/Active_learning</a:t>
            </a:r>
            <a:r>
              <a:rPr lang="en-US" sz="1097" spc="1">
                <a:solidFill>
                  <a:srgbClr val="000000"/>
                </a:solidFill>
                <a:latin typeface="Arial"/>
                <a:ea typeface="Arial"/>
                <a:cs typeface="Arial"/>
                <a:sym typeface="Arial"/>
                <a:hlinkClick r:id="rId6" tooltip="https://wiki.ubc.ca/Course:EDCP371_951_2010/Active_learning"/>
              </a:rPr>
              <a:t> </a:t>
            </a:r>
          </a:p>
          <a:p>
            <a:pPr algn="l">
              <a:lnSpc>
                <a:spcPts val="2744"/>
              </a:lnSpc>
            </a:pPr>
            <a:r>
              <a:rPr lang="en-US" sz="1097" spc="1">
                <a:solidFill>
                  <a:srgbClr val="000000"/>
                </a:solidFill>
                <a:latin typeface="Arial"/>
                <a:ea typeface="Arial"/>
                <a:cs typeface="Arial"/>
                <a:sym typeface="Arial"/>
              </a:rPr>
              <a:t>“Active learning engages students in the process of learning through activities and/or discussion </a:t>
            </a:r>
          </a:p>
          <a:p>
            <a:pPr algn="l">
              <a:lnSpc>
                <a:spcPts val="548"/>
              </a:lnSpc>
            </a:pPr>
            <a:r>
              <a:rPr lang="en-US" sz="1097" spc="1">
                <a:solidFill>
                  <a:srgbClr val="000000"/>
                </a:solidFill>
                <a:latin typeface="Arial"/>
                <a:ea typeface="Arial"/>
                <a:cs typeface="Arial"/>
                <a:sym typeface="Arial"/>
              </a:rPr>
              <a:t>in class as opposed to passive listening to an expert” (Freeman, et al, 2014). Nguyen, et al </a:t>
            </a:r>
          </a:p>
          <a:p>
            <a:pPr algn="l">
              <a:lnSpc>
                <a:spcPts val="2367"/>
              </a:lnSpc>
            </a:pPr>
            <a:r>
              <a:rPr lang="en-US" sz="1097" spc="1">
                <a:solidFill>
                  <a:srgbClr val="000000"/>
                </a:solidFill>
                <a:latin typeface="Arial"/>
                <a:ea typeface="Arial"/>
                <a:cs typeface="Arial"/>
                <a:sym typeface="Arial"/>
              </a:rPr>
              <a:t>propose 8 strategies for successfully implementing active learning: </a:t>
            </a:r>
          </a:p>
        </p:txBody>
      </p:sp>
      <p:sp>
        <p:nvSpPr>
          <p:cNvPr name="TextBox 5" id="5"/>
          <p:cNvSpPr txBox="true"/>
          <p:nvPr/>
        </p:nvSpPr>
        <p:spPr>
          <a:xfrm rot="0">
            <a:off x="1143000" y="5740498"/>
            <a:ext cx="5556914" cy="269224"/>
          </a:xfrm>
          <a:prstGeom prst="rect">
            <a:avLst/>
          </a:prstGeom>
        </p:spPr>
        <p:txBody>
          <a:bodyPr anchor="t" rtlCol="false" tIns="0" lIns="0" bIns="0" rIns="0">
            <a:spAutoFit/>
          </a:bodyPr>
          <a:lstStyle/>
          <a:p>
            <a:pPr algn="l">
              <a:lnSpc>
                <a:spcPts val="2145"/>
              </a:lnSpc>
            </a:pPr>
            <a:r>
              <a:rPr lang="en-US" sz="1097" spc="1">
                <a:solidFill>
                  <a:srgbClr val="000000"/>
                </a:solidFill>
                <a:latin typeface="Arial"/>
                <a:ea typeface="Arial"/>
                <a:cs typeface="Arial"/>
                <a:sym typeface="Arial"/>
              </a:rPr>
              <a:t>1. Explanation – Describing the benefits and purpose of the active learning component </a:t>
            </a:r>
          </a:p>
        </p:txBody>
      </p:sp>
      <p:sp>
        <p:nvSpPr>
          <p:cNvPr name="TextBox 6" id="6"/>
          <p:cNvSpPr txBox="true"/>
          <p:nvPr/>
        </p:nvSpPr>
        <p:spPr>
          <a:xfrm rot="0">
            <a:off x="1371857" y="6058252"/>
            <a:ext cx="2090680" cy="135874"/>
          </a:xfrm>
          <a:prstGeom prst="rect">
            <a:avLst/>
          </a:prstGeom>
        </p:spPr>
        <p:txBody>
          <a:bodyPr anchor="t" rtlCol="false" tIns="0" lIns="0" bIns="0" rIns="0">
            <a:spAutoFit/>
          </a:bodyPr>
          <a:lstStyle/>
          <a:p>
            <a:pPr algn="l">
              <a:lnSpc>
                <a:spcPts val="758"/>
              </a:lnSpc>
            </a:pPr>
            <a:r>
              <a:rPr lang="en-US" sz="1097" spc="1">
                <a:solidFill>
                  <a:srgbClr val="000000"/>
                </a:solidFill>
                <a:latin typeface="Arial"/>
                <a:ea typeface="Arial"/>
                <a:cs typeface="Arial"/>
                <a:sym typeface="Arial"/>
              </a:rPr>
              <a:t>(typically before learning begins) </a:t>
            </a:r>
          </a:p>
        </p:txBody>
      </p:sp>
      <p:sp>
        <p:nvSpPr>
          <p:cNvPr name="TextBox 7" id="7"/>
          <p:cNvSpPr txBox="true"/>
          <p:nvPr/>
        </p:nvSpPr>
        <p:spPr>
          <a:xfrm rot="0">
            <a:off x="1600457" y="6109306"/>
            <a:ext cx="1690402" cy="454390"/>
          </a:xfrm>
          <a:prstGeom prst="rect">
            <a:avLst/>
          </a:prstGeom>
        </p:spPr>
        <p:txBody>
          <a:bodyPr anchor="t" rtlCol="false" tIns="0" lIns="0" bIns="0" rIns="0">
            <a:spAutoFit/>
          </a:bodyPr>
          <a:lstStyle/>
          <a:p>
            <a:pPr algn="l">
              <a:lnSpc>
                <a:spcPts val="2145"/>
              </a:lnSpc>
            </a:pPr>
            <a:r>
              <a:rPr lang="en-US" sz="1097" spc="1">
                <a:solidFill>
                  <a:srgbClr val="000000"/>
                </a:solidFill>
                <a:latin typeface="Arial"/>
                <a:ea typeface="Arial"/>
                <a:cs typeface="Arial"/>
                <a:sym typeface="Arial"/>
              </a:rPr>
              <a:t>a. Establish expectations </a:t>
            </a:r>
          </a:p>
          <a:p>
            <a:pPr algn="l">
              <a:lnSpc>
                <a:spcPts val="770"/>
              </a:lnSpc>
            </a:pPr>
            <a:r>
              <a:rPr lang="en-US" sz="1097" spc="1">
                <a:solidFill>
                  <a:srgbClr val="000000"/>
                </a:solidFill>
                <a:latin typeface="Arial"/>
                <a:ea typeface="Arial"/>
                <a:cs typeface="Arial"/>
                <a:sym typeface="Arial"/>
              </a:rPr>
              <a:t>b. Explain the purpose </a:t>
            </a:r>
          </a:p>
        </p:txBody>
      </p:sp>
      <p:sp>
        <p:nvSpPr>
          <p:cNvPr name="TextBox 8" id="8"/>
          <p:cNvSpPr txBox="true"/>
          <p:nvPr/>
        </p:nvSpPr>
        <p:spPr>
          <a:xfrm rot="0">
            <a:off x="1143000" y="6478876"/>
            <a:ext cx="5532034" cy="26922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2. Facilitation – promoting engagement in the activity and keeping it running smoothly. </a:t>
            </a:r>
          </a:p>
        </p:txBody>
      </p:sp>
      <p:sp>
        <p:nvSpPr>
          <p:cNvPr name="TextBox 9" id="9"/>
          <p:cNvSpPr txBox="true"/>
          <p:nvPr/>
        </p:nvSpPr>
        <p:spPr>
          <a:xfrm rot="0">
            <a:off x="1600457" y="6797392"/>
            <a:ext cx="4716456" cy="320278"/>
          </a:xfrm>
          <a:prstGeom prst="rect">
            <a:avLst/>
          </a:prstGeom>
        </p:spPr>
        <p:txBody>
          <a:bodyPr anchor="t" rtlCol="false" tIns="0" lIns="0" bIns="0" rIns="0">
            <a:spAutoFit/>
          </a:bodyPr>
          <a:lstStyle/>
          <a:p>
            <a:pPr algn="l">
              <a:lnSpc>
                <a:spcPts val="782"/>
              </a:lnSpc>
            </a:pPr>
            <a:r>
              <a:rPr lang="en-US" sz="1097" spc="1">
                <a:solidFill>
                  <a:srgbClr val="000000"/>
                </a:solidFill>
                <a:latin typeface="Arial"/>
                <a:ea typeface="Arial"/>
                <a:cs typeface="Arial"/>
                <a:sym typeface="Arial"/>
              </a:rPr>
              <a:t>a. Learners- engage with students during the activity </a:t>
            </a:r>
          </a:p>
          <a:p>
            <a:pPr algn="l">
              <a:lnSpc>
                <a:spcPts val="2121"/>
              </a:lnSpc>
            </a:pPr>
            <a:r>
              <a:rPr lang="en-US" sz="1097" spc="1">
                <a:solidFill>
                  <a:srgbClr val="000000"/>
                </a:solidFill>
                <a:latin typeface="Arial"/>
                <a:ea typeface="Arial"/>
                <a:cs typeface="Arial"/>
                <a:sym typeface="Arial"/>
              </a:rPr>
              <a:t>b. Encourage learners – create a motivating and supportive environment. </a:t>
            </a:r>
          </a:p>
        </p:txBody>
      </p:sp>
      <p:sp>
        <p:nvSpPr>
          <p:cNvPr name="TextBox 10" id="10"/>
          <p:cNvSpPr txBox="true"/>
          <p:nvPr/>
        </p:nvSpPr>
        <p:spPr>
          <a:xfrm rot="0">
            <a:off x="1143000" y="7166962"/>
            <a:ext cx="827923" cy="135874"/>
          </a:xfrm>
          <a:prstGeom prst="rect">
            <a:avLst/>
          </a:prstGeom>
        </p:spPr>
        <p:txBody>
          <a:bodyPr anchor="t" rtlCol="false" tIns="0" lIns="0" bIns="0" rIns="0">
            <a:spAutoFit/>
          </a:bodyPr>
          <a:lstStyle/>
          <a:p>
            <a:pPr algn="l">
              <a:lnSpc>
                <a:spcPts val="794"/>
              </a:lnSpc>
            </a:pPr>
            <a:r>
              <a:rPr lang="en-US" sz="1097" spc="1">
                <a:solidFill>
                  <a:srgbClr val="000000"/>
                </a:solidFill>
                <a:latin typeface="Arial"/>
                <a:ea typeface="Arial"/>
                <a:cs typeface="Arial"/>
                <a:sym typeface="Arial"/>
              </a:rPr>
              <a:t>3. Planning </a:t>
            </a:r>
          </a:p>
        </p:txBody>
      </p:sp>
      <p:sp>
        <p:nvSpPr>
          <p:cNvPr name="TextBox 11" id="11"/>
          <p:cNvSpPr txBox="true"/>
          <p:nvPr/>
        </p:nvSpPr>
        <p:spPr>
          <a:xfrm rot="0">
            <a:off x="1600457" y="7218016"/>
            <a:ext cx="4937970" cy="269224"/>
          </a:xfrm>
          <a:prstGeom prst="rect">
            <a:avLst/>
          </a:prstGeom>
        </p:spPr>
        <p:txBody>
          <a:bodyPr anchor="t" rtlCol="false" tIns="0" lIns="0" bIns="0" rIns="0">
            <a:spAutoFit/>
          </a:bodyPr>
          <a:lstStyle/>
          <a:p>
            <a:pPr algn="l">
              <a:lnSpc>
                <a:spcPts val="2109"/>
              </a:lnSpc>
            </a:pPr>
            <a:r>
              <a:rPr lang="en-US" sz="1097" spc="1">
                <a:solidFill>
                  <a:srgbClr val="000000"/>
                </a:solidFill>
                <a:latin typeface="Arial"/>
                <a:ea typeface="Arial"/>
                <a:cs typeface="Arial"/>
                <a:sym typeface="Arial"/>
              </a:rPr>
              <a:t>a. Choose appropriate activities – in terms of time constraints, difficulty level, </a:t>
            </a:r>
          </a:p>
        </p:txBody>
      </p:sp>
      <p:sp>
        <p:nvSpPr>
          <p:cNvPr name="TextBox 12" id="12"/>
          <p:cNvSpPr txBox="true"/>
          <p:nvPr/>
        </p:nvSpPr>
        <p:spPr>
          <a:xfrm rot="0">
            <a:off x="1829057" y="7527007"/>
            <a:ext cx="1996630" cy="145399"/>
          </a:xfrm>
          <a:prstGeom prst="rect">
            <a:avLst/>
          </a:prstGeom>
        </p:spPr>
        <p:txBody>
          <a:bodyPr anchor="t" rtlCol="false" tIns="0" lIns="0" bIns="0" rIns="0">
            <a:spAutoFit/>
          </a:bodyPr>
          <a:lstStyle/>
          <a:p>
            <a:pPr algn="l">
              <a:lnSpc>
                <a:spcPts val="807"/>
              </a:lnSpc>
            </a:pPr>
            <a:r>
              <a:rPr lang="en-US" sz="1097" spc="1">
                <a:solidFill>
                  <a:srgbClr val="000000"/>
                </a:solidFill>
                <a:latin typeface="Arial"/>
                <a:ea typeface="Arial"/>
                <a:cs typeface="Arial"/>
                <a:sym typeface="Arial"/>
              </a:rPr>
              <a:t>engaging activity, relevant, etc. </a:t>
            </a:r>
          </a:p>
        </p:txBody>
      </p:sp>
      <p:sp>
        <p:nvSpPr>
          <p:cNvPr name="TextBox 13" id="13"/>
          <p:cNvSpPr txBox="true"/>
          <p:nvPr/>
        </p:nvSpPr>
        <p:spPr>
          <a:xfrm rot="0">
            <a:off x="1600457" y="7597111"/>
            <a:ext cx="5180628" cy="259699"/>
          </a:xfrm>
          <a:prstGeom prst="rect">
            <a:avLst/>
          </a:prstGeom>
        </p:spPr>
        <p:txBody>
          <a:bodyPr anchor="t" rtlCol="false" tIns="0" lIns="0" bIns="0" rIns="0">
            <a:spAutoFit/>
          </a:bodyPr>
          <a:lstStyle/>
          <a:p>
            <a:pPr algn="l">
              <a:lnSpc>
                <a:spcPts val="2097"/>
              </a:lnSpc>
            </a:pPr>
            <a:r>
              <a:rPr lang="en-US" sz="1097" spc="1">
                <a:solidFill>
                  <a:srgbClr val="000000"/>
                </a:solidFill>
                <a:latin typeface="Arial"/>
                <a:ea typeface="Arial"/>
                <a:cs typeface="Arial"/>
                <a:sym typeface="Arial"/>
              </a:rPr>
              <a:t>b. Create group policies – team sizes, role assignment, responsibility delegation, </a:t>
            </a:r>
          </a:p>
        </p:txBody>
      </p:sp>
      <p:sp>
        <p:nvSpPr>
          <p:cNvPr name="TextBox 14" id="14"/>
          <p:cNvSpPr txBox="true"/>
          <p:nvPr/>
        </p:nvSpPr>
        <p:spPr>
          <a:xfrm rot="0">
            <a:off x="1829057" y="7895815"/>
            <a:ext cx="1314993" cy="145399"/>
          </a:xfrm>
          <a:prstGeom prst="rect">
            <a:avLst/>
          </a:prstGeom>
        </p:spPr>
        <p:txBody>
          <a:bodyPr anchor="t" rtlCol="false" tIns="0" lIns="0" bIns="0" rIns="0">
            <a:spAutoFit/>
          </a:bodyPr>
          <a:lstStyle/>
          <a:p>
            <a:pPr algn="l">
              <a:lnSpc>
                <a:spcPts val="807"/>
              </a:lnSpc>
            </a:pPr>
            <a:r>
              <a:rPr lang="en-US" sz="1097" spc="1">
                <a:solidFill>
                  <a:srgbClr val="000000"/>
                </a:solidFill>
                <a:latin typeface="Arial"/>
                <a:ea typeface="Arial"/>
                <a:cs typeface="Arial"/>
                <a:sym typeface="Arial"/>
              </a:rPr>
              <a:t>group selection, etc. </a:t>
            </a:r>
          </a:p>
        </p:txBody>
      </p:sp>
      <p:sp>
        <p:nvSpPr>
          <p:cNvPr name="TextBox 15" id="15"/>
          <p:cNvSpPr txBox="true"/>
          <p:nvPr/>
        </p:nvSpPr>
        <p:spPr>
          <a:xfrm rot="0">
            <a:off x="1600457" y="7957156"/>
            <a:ext cx="5127069" cy="269224"/>
          </a:xfrm>
          <a:prstGeom prst="rect">
            <a:avLst/>
          </a:prstGeom>
        </p:spPr>
        <p:txBody>
          <a:bodyPr anchor="t" rtlCol="false" tIns="0" lIns="0" bIns="0" rIns="0">
            <a:spAutoFit/>
          </a:bodyPr>
          <a:lstStyle/>
          <a:p>
            <a:pPr algn="l">
              <a:lnSpc>
                <a:spcPts val="2109"/>
              </a:lnSpc>
            </a:pPr>
            <a:r>
              <a:rPr lang="en-US" sz="1097" spc="1">
                <a:solidFill>
                  <a:srgbClr val="000000"/>
                </a:solidFill>
                <a:latin typeface="Arial"/>
                <a:ea typeface="Arial"/>
                <a:cs typeface="Arial"/>
                <a:sym typeface="Arial"/>
              </a:rPr>
              <a:t>c. Align the course – intentionally connecting multiple parts of a course together </a:t>
            </a:r>
          </a:p>
        </p:txBody>
      </p:sp>
      <p:sp>
        <p:nvSpPr>
          <p:cNvPr name="TextBox 16" id="16"/>
          <p:cNvSpPr txBox="true"/>
          <p:nvPr/>
        </p:nvSpPr>
        <p:spPr>
          <a:xfrm rot="0">
            <a:off x="1829057" y="8274910"/>
            <a:ext cx="4482503" cy="135874"/>
          </a:xfrm>
          <a:prstGeom prst="rect">
            <a:avLst/>
          </a:prstGeom>
        </p:spPr>
        <p:txBody>
          <a:bodyPr anchor="t" rtlCol="false" tIns="0" lIns="0" bIns="0" rIns="0">
            <a:spAutoFit/>
          </a:bodyPr>
          <a:lstStyle/>
          <a:p>
            <a:pPr algn="l">
              <a:lnSpc>
                <a:spcPts val="794"/>
              </a:lnSpc>
            </a:pPr>
            <a:r>
              <a:rPr lang="en-US" sz="1097" spc="1">
                <a:solidFill>
                  <a:srgbClr val="000000"/>
                </a:solidFill>
                <a:latin typeface="Arial"/>
                <a:ea typeface="Arial"/>
                <a:cs typeface="Arial"/>
                <a:sym typeface="Arial"/>
              </a:rPr>
              <a:t>with the activity. Additionally, align the activity with grade expectations. </a:t>
            </a:r>
          </a:p>
        </p:txBody>
      </p:sp>
      <p:sp>
        <p:nvSpPr>
          <p:cNvPr name="TextBox 17" id="17"/>
          <p:cNvSpPr txBox="true"/>
          <p:nvPr/>
        </p:nvSpPr>
        <p:spPr>
          <a:xfrm rot="0">
            <a:off x="1600457" y="8326726"/>
            <a:ext cx="2546404" cy="269224"/>
          </a:xfrm>
          <a:prstGeom prst="rect">
            <a:avLst/>
          </a:prstGeom>
        </p:spPr>
        <p:txBody>
          <a:bodyPr anchor="t" rtlCol="false" tIns="0" lIns="0" bIns="0" rIns="0">
            <a:spAutoFit/>
          </a:bodyPr>
          <a:lstStyle/>
          <a:p>
            <a:pPr algn="l">
              <a:lnSpc>
                <a:spcPts val="2121"/>
              </a:lnSpc>
            </a:pPr>
            <a:r>
              <a:rPr lang="en-US" sz="1097" spc="1">
                <a:solidFill>
                  <a:srgbClr val="000000"/>
                </a:solidFill>
                <a:latin typeface="Arial"/>
                <a:ea typeface="Arial"/>
                <a:cs typeface="Arial"/>
                <a:sym typeface="Arial"/>
              </a:rPr>
              <a:t>d. Solicit and review student feedback. </a:t>
            </a:r>
          </a:p>
        </p:txBody>
      </p:sp>
      <p:sp>
        <p:nvSpPr>
          <p:cNvPr name="TextBox 18" id="18"/>
          <p:cNvSpPr txBox="true"/>
          <p:nvPr/>
        </p:nvSpPr>
        <p:spPr>
          <a:xfrm rot="0">
            <a:off x="1829057" y="8644738"/>
            <a:ext cx="1370181" cy="135874"/>
          </a:xfrm>
          <a:prstGeom prst="rect">
            <a:avLst/>
          </a:prstGeom>
        </p:spPr>
        <p:txBody>
          <a:bodyPr anchor="t" rtlCol="false" tIns="0" lIns="0" bIns="0" rIns="0">
            <a:spAutoFit/>
          </a:bodyPr>
          <a:lstStyle/>
          <a:p>
            <a:pPr algn="l">
              <a:lnSpc>
                <a:spcPts val="787"/>
              </a:lnSpc>
            </a:pPr>
            <a:r>
              <a:rPr lang="en-US" sz="1097" spc="1">
                <a:solidFill>
                  <a:srgbClr val="000000"/>
                </a:solidFill>
                <a:latin typeface="Arial"/>
                <a:ea typeface="Arial"/>
                <a:cs typeface="Arial"/>
                <a:sym typeface="Arial"/>
              </a:rPr>
              <a:t>(Ngyuen, et al, 2014) </a:t>
            </a:r>
          </a:p>
        </p:txBody>
      </p:sp>
      <p:sp>
        <p:nvSpPr>
          <p:cNvPr name="TextBox 19" id="19"/>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52 </a:t>
            </a:r>
          </a:p>
        </p:txBody>
      </p:sp>
      <p:sp>
        <p:nvSpPr>
          <p:cNvPr name="TextBox 20" id="2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3008633"/>
            <a:ext cx="5265677" cy="9906"/>
          </a:xfrm>
          <a:custGeom>
            <a:avLst/>
            <a:gdLst/>
            <a:ahLst/>
            <a:cxnLst/>
            <a:rect r="r" b="b" t="t" l="l"/>
            <a:pathLst>
              <a:path h="9906" w="5265677">
                <a:moveTo>
                  <a:pt x="0" y="0"/>
                </a:moveTo>
                <a:lnTo>
                  <a:pt x="5265677" y="0"/>
                </a:lnTo>
                <a:lnTo>
                  <a:pt x="526567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4791713"/>
            <a:ext cx="4635503" cy="9906"/>
          </a:xfrm>
          <a:custGeom>
            <a:avLst/>
            <a:gdLst/>
            <a:ahLst/>
            <a:cxnLst/>
            <a:rect r="r" b="b" t="t" l="l"/>
            <a:pathLst>
              <a:path h="9906" w="4635503">
                <a:moveTo>
                  <a:pt x="0" y="0"/>
                </a:moveTo>
                <a:lnTo>
                  <a:pt x="4635503" y="0"/>
                </a:lnTo>
                <a:lnTo>
                  <a:pt x="4635503"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3479549"/>
            <a:ext cx="3945893" cy="9906"/>
          </a:xfrm>
          <a:custGeom>
            <a:avLst/>
            <a:gdLst/>
            <a:ahLst/>
            <a:cxnLst/>
            <a:rect r="r" b="b" t="t" l="l"/>
            <a:pathLst>
              <a:path h="9906" w="3945893">
                <a:moveTo>
                  <a:pt x="0" y="0"/>
                </a:moveTo>
                <a:lnTo>
                  <a:pt x="3945893" y="0"/>
                </a:lnTo>
                <a:lnTo>
                  <a:pt x="3945893"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164337" y="4135631"/>
            <a:ext cx="2117093" cy="9906"/>
          </a:xfrm>
          <a:custGeom>
            <a:avLst/>
            <a:gdLst/>
            <a:ahLst/>
            <a:cxnLst/>
            <a:rect r="r" b="b" t="t" l="l"/>
            <a:pathLst>
              <a:path h="9906" w="2117093">
                <a:moveTo>
                  <a:pt x="0" y="0"/>
                </a:moveTo>
                <a:lnTo>
                  <a:pt x="2117093" y="0"/>
                </a:lnTo>
                <a:lnTo>
                  <a:pt x="2117093"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2708405" y="2352551"/>
            <a:ext cx="2616203" cy="9906"/>
          </a:xfrm>
          <a:custGeom>
            <a:avLst/>
            <a:gdLst/>
            <a:ahLst/>
            <a:cxnLst/>
            <a:rect r="r" b="b" t="t" l="l"/>
            <a:pathLst>
              <a:path h="9906" w="2616203">
                <a:moveTo>
                  <a:pt x="0" y="0"/>
                </a:moveTo>
                <a:lnTo>
                  <a:pt x="2616203" y="0"/>
                </a:lnTo>
                <a:lnTo>
                  <a:pt x="2616203"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914400" y="5824156"/>
            <a:ext cx="4353563" cy="3224403"/>
          </a:xfrm>
          <a:custGeom>
            <a:avLst/>
            <a:gdLst/>
            <a:ahLst/>
            <a:cxnLst/>
            <a:rect r="r" b="b" t="t" l="l"/>
            <a:pathLst>
              <a:path h="3224403" w="4353563">
                <a:moveTo>
                  <a:pt x="0" y="0"/>
                </a:moveTo>
                <a:lnTo>
                  <a:pt x="4353563" y="0"/>
                </a:lnTo>
                <a:lnTo>
                  <a:pt x="4353563" y="3224404"/>
                </a:lnTo>
                <a:lnTo>
                  <a:pt x="0" y="3224404"/>
                </a:lnTo>
                <a:lnTo>
                  <a:pt x="0" y="0"/>
                </a:lnTo>
                <a:close/>
              </a:path>
            </a:pathLst>
          </a:custGeom>
          <a:blipFill>
            <a:blip r:embed="rId12"/>
            <a:stretch>
              <a:fillRect l="0" t="0" r="0" b="0"/>
            </a:stretch>
          </a:blipFill>
        </p:spPr>
      </p:sp>
      <p:sp>
        <p:nvSpPr>
          <p:cNvPr name="TextBox 8" id="8"/>
          <p:cNvSpPr txBox="true"/>
          <p:nvPr/>
        </p:nvSpPr>
        <p:spPr>
          <a:xfrm rot="0">
            <a:off x="914400" y="1102843"/>
            <a:ext cx="6010180" cy="1084440"/>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When new volunteers are interested in getting involved with advocacy efforts, training could include opportunities to practice “telling their story,” or presenting “their ask” for others who can help guide them in tweaking or strengthening their skills in speaking about advocacy issues. </a:t>
            </a:r>
          </a:p>
          <a:p>
            <a:pPr algn="l">
              <a:lnSpc>
                <a:spcPts val="1679"/>
              </a:lnSpc>
            </a:pPr>
            <a:r>
              <a:rPr lang="en-US" b="true" sz="1200" spc="6">
                <a:solidFill>
                  <a:srgbClr val="05213B"/>
                </a:solidFill>
                <a:latin typeface="Arial Bold"/>
                <a:ea typeface="Arial Bold"/>
                <a:cs typeface="Arial Bold"/>
                <a:sym typeface="Arial Bold"/>
              </a:rPr>
              <a:t>Reference(s) </a:t>
            </a:r>
          </a:p>
          <a:p>
            <a:pPr algn="l">
              <a:lnSpc>
                <a:spcPts val="1451"/>
              </a:lnSpc>
            </a:pPr>
            <a:r>
              <a:rPr lang="en-US" sz="1097" spc="1">
                <a:solidFill>
                  <a:srgbClr val="000000"/>
                </a:solidFill>
                <a:latin typeface="Arial"/>
                <a:ea typeface="Arial"/>
                <a:cs typeface="Arial"/>
                <a:sym typeface="Arial"/>
              </a:rPr>
              <a:t>Freeman, S., et al. (2014). Active learning increases student performance in STEM. </a:t>
            </a:r>
            <a:r>
              <a:rPr lang="en-US" b="true" sz="1097" i="true" spc="1">
                <a:solidFill>
                  <a:srgbClr val="000000"/>
                </a:solidFill>
                <a:latin typeface="Arial Bold Italics"/>
                <a:ea typeface="Arial Bold Italics"/>
                <a:cs typeface="Arial Bold Italics"/>
                <a:sym typeface="Arial Bold Italics"/>
              </a:rPr>
              <a:t>PNAS, </a:t>
            </a:r>
          </a:p>
        </p:txBody>
      </p:sp>
      <p:sp>
        <p:nvSpPr>
          <p:cNvPr name="TextBox 9" id="9"/>
          <p:cNvSpPr txBox="true"/>
          <p:nvPr/>
        </p:nvSpPr>
        <p:spPr>
          <a:xfrm rot="0">
            <a:off x="1371857" y="2168852"/>
            <a:ext cx="4071347" cy="202825"/>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111</a:t>
            </a:r>
            <a:r>
              <a:rPr lang="en-US" sz="1097" spc="1">
                <a:solidFill>
                  <a:srgbClr val="000000"/>
                </a:solidFill>
                <a:latin typeface="Arial"/>
                <a:ea typeface="Arial"/>
                <a:cs typeface="Arial"/>
                <a:sym typeface="Arial"/>
              </a:rPr>
              <a:t>(23), 8410–8415.</a:t>
            </a:r>
            <a:r>
              <a:rPr lang="en-US" sz="1097" spc="1">
                <a:solidFill>
                  <a:srgbClr val="000000"/>
                </a:solidFill>
                <a:latin typeface="Arial"/>
                <a:ea typeface="Arial"/>
                <a:cs typeface="Arial"/>
                <a:sym typeface="Arial"/>
                <a:hlinkClick r:id="rId13" tooltip="https://www.pnas.org/content/111/23/8410"/>
              </a:rPr>
              <a:t> </a:t>
            </a:r>
            <a:r>
              <a:rPr lang="en-US" sz="1097" spc="1">
                <a:solidFill>
                  <a:srgbClr val="B70404"/>
                </a:solidFill>
                <a:latin typeface="Arial"/>
                <a:ea typeface="Arial"/>
                <a:cs typeface="Arial"/>
                <a:sym typeface="Arial"/>
                <a:hlinkClick r:id="rId14" tooltip="https://www.pnas.org/content/111/23/8410"/>
              </a:rPr>
              <a:t>https://www.pnas.org/content/111/23/8410</a:t>
            </a:r>
            <a:r>
              <a:rPr lang="en-US" sz="1097" spc="1">
                <a:solidFill>
                  <a:srgbClr val="000000"/>
                </a:solidFill>
                <a:latin typeface="Arial"/>
                <a:ea typeface="Arial"/>
                <a:cs typeface="Arial"/>
                <a:sym typeface="Arial"/>
                <a:hlinkClick r:id="rId15" tooltip="https://www.pnas.org/content/111/23/8410"/>
              </a:rPr>
              <a:t> </a:t>
            </a:r>
          </a:p>
        </p:txBody>
      </p:sp>
      <p:sp>
        <p:nvSpPr>
          <p:cNvPr name="TextBox 10" id="10"/>
          <p:cNvSpPr txBox="true"/>
          <p:nvPr/>
        </p:nvSpPr>
        <p:spPr>
          <a:xfrm rot="0">
            <a:off x="914400" y="2331825"/>
            <a:ext cx="6009313"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Nguyen, K., Borrego, M., Finelli, C, et al (2021). Instructor strategies to support implementation </a:t>
            </a:r>
          </a:p>
        </p:txBody>
      </p:sp>
      <p:sp>
        <p:nvSpPr>
          <p:cNvPr name="TextBox 11" id="11"/>
          <p:cNvSpPr txBox="true"/>
          <p:nvPr/>
        </p:nvSpPr>
        <p:spPr>
          <a:xfrm rot="0">
            <a:off x="1371857" y="2726265"/>
            <a:ext cx="5410533" cy="30150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of active learning. </a:t>
            </a:r>
            <a:r>
              <a:rPr lang="en-US" b="true" sz="1097" i="true" spc="1">
                <a:solidFill>
                  <a:srgbClr val="000000"/>
                </a:solidFill>
                <a:latin typeface="Arial Bold Italics"/>
                <a:ea typeface="Arial Bold Italics"/>
                <a:cs typeface="Arial Bold Italics"/>
                <a:sym typeface="Arial Bold Italics"/>
              </a:rPr>
              <a:t>International Journal of STEM Education</a:t>
            </a:r>
            <a:r>
              <a:rPr lang="en-US" sz="1097" spc="1">
                <a:solidFill>
                  <a:srgbClr val="000000"/>
                </a:solidFill>
                <a:latin typeface="Arial"/>
                <a:ea typeface="Arial"/>
                <a:cs typeface="Arial"/>
                <a:sym typeface="Arial"/>
              </a:rPr>
              <a:t>. </a:t>
            </a:r>
          </a:p>
          <a:p>
            <a:pPr algn="l">
              <a:lnSpc>
                <a:spcPts val="2256"/>
              </a:lnSpc>
            </a:pPr>
            <a:r>
              <a:rPr lang="en-US" sz="1097" spc="1">
                <a:solidFill>
                  <a:srgbClr val="B70404"/>
                </a:solidFill>
                <a:latin typeface="Arial"/>
                <a:ea typeface="Arial"/>
                <a:cs typeface="Arial"/>
                <a:sym typeface="Arial"/>
                <a:hlinkClick r:id="rId16" tooltip="https://stemeducationjournal.springeropen.com/articles/10.1186/s40594-021-00270-7"/>
              </a:rPr>
              <a:t>https://stemeducationjournal.springeropen.com/articles/10.1186/s40594-021-00270-7</a:t>
            </a:r>
            <a:r>
              <a:rPr lang="en-US" sz="1097" spc="1">
                <a:solidFill>
                  <a:srgbClr val="000000"/>
                </a:solidFill>
                <a:latin typeface="Arial"/>
                <a:ea typeface="Arial"/>
                <a:cs typeface="Arial"/>
                <a:sym typeface="Arial"/>
                <a:hlinkClick r:id="rId17" tooltip="https://stemeducationjournal.springeropen.com/articles/10.1186/s40594-021-00270-7"/>
              </a:rPr>
              <a:t> </a:t>
            </a:r>
          </a:p>
        </p:txBody>
      </p:sp>
      <p:sp>
        <p:nvSpPr>
          <p:cNvPr name="TextBox 12" id="12"/>
          <p:cNvSpPr txBox="true"/>
          <p:nvPr/>
        </p:nvSpPr>
        <p:spPr>
          <a:xfrm rot="0">
            <a:off x="914400" y="3035256"/>
            <a:ext cx="4451671" cy="279025"/>
          </a:xfrm>
          <a:prstGeom prst="rect">
            <a:avLst/>
          </a:prstGeom>
        </p:spPr>
        <p:txBody>
          <a:bodyPr anchor="t" rtlCol="false" tIns="0" lIns="0" bIns="0" rIns="0">
            <a:spAutoFit/>
          </a:bodyPr>
          <a:lstStyle/>
          <a:p>
            <a:pPr algn="l">
              <a:lnSpc>
                <a:spcPts val="2256"/>
              </a:lnSpc>
            </a:pPr>
            <a:r>
              <a:rPr lang="en-US" sz="1097" spc="1">
                <a:solidFill>
                  <a:srgbClr val="000000"/>
                </a:solidFill>
                <a:latin typeface="Arial"/>
                <a:ea typeface="Arial"/>
                <a:cs typeface="Arial"/>
                <a:sym typeface="Arial"/>
              </a:rPr>
              <a:t>UBC Wiki. (n.d.). </a:t>
            </a:r>
            <a:r>
              <a:rPr lang="en-US" b="true" sz="1097" i="true" spc="1">
                <a:solidFill>
                  <a:srgbClr val="000000"/>
                </a:solidFill>
                <a:latin typeface="Arial Bold Italics"/>
                <a:ea typeface="Arial Bold Italics"/>
                <a:cs typeface="Arial Bold Italics"/>
                <a:sym typeface="Arial Bold Italics"/>
              </a:rPr>
              <a:t>Active learning pyramid</a:t>
            </a:r>
            <a:r>
              <a:rPr lang="en-US" sz="1097" spc="1">
                <a:solidFill>
                  <a:srgbClr val="000000"/>
                </a:solidFill>
                <a:latin typeface="Arial"/>
                <a:ea typeface="Arial"/>
                <a:cs typeface="Arial"/>
                <a:sym typeface="Arial"/>
              </a:rPr>
              <a:t> [Graphic]. In </a:t>
            </a:r>
            <a:r>
              <a:rPr lang="en-US" b="true" sz="1097" i="true" spc="1">
                <a:solidFill>
                  <a:srgbClr val="000000"/>
                </a:solidFill>
                <a:latin typeface="Arial Bold Italics"/>
                <a:ea typeface="Arial Bold Italics"/>
                <a:cs typeface="Arial Bold Italics"/>
                <a:sym typeface="Arial Bold Italics"/>
              </a:rPr>
              <a:t>Active learning</a:t>
            </a:r>
            <a:r>
              <a:rPr lang="en-US" sz="1097" spc="1">
                <a:solidFill>
                  <a:srgbClr val="000000"/>
                </a:solidFill>
                <a:latin typeface="Arial"/>
                <a:ea typeface="Arial"/>
                <a:cs typeface="Arial"/>
                <a:sym typeface="Arial"/>
              </a:rPr>
              <a:t>. </a:t>
            </a:r>
          </a:p>
        </p:txBody>
      </p:sp>
      <p:sp>
        <p:nvSpPr>
          <p:cNvPr name="TextBox 13" id="13"/>
          <p:cNvSpPr txBox="true"/>
          <p:nvPr/>
        </p:nvSpPr>
        <p:spPr>
          <a:xfrm rot="0">
            <a:off x="1371857" y="3362811"/>
            <a:ext cx="4064346" cy="135874"/>
          </a:xfrm>
          <a:prstGeom prst="rect">
            <a:avLst/>
          </a:prstGeom>
        </p:spPr>
        <p:txBody>
          <a:bodyPr anchor="t" rtlCol="false" tIns="0" lIns="0" bIns="0" rIns="0">
            <a:spAutoFit/>
          </a:bodyPr>
          <a:lstStyle/>
          <a:p>
            <a:pPr algn="l">
              <a:lnSpc>
                <a:spcPts val="746"/>
              </a:lnSpc>
            </a:pPr>
            <a:r>
              <a:rPr lang="en-US" sz="1097" spc="1">
                <a:solidFill>
                  <a:srgbClr val="B70404"/>
                </a:solidFill>
                <a:latin typeface="Arial"/>
                <a:ea typeface="Arial"/>
                <a:cs typeface="Arial"/>
                <a:sym typeface="Arial"/>
                <a:hlinkClick r:id="rId18" tooltip="https://wiki.ubc.ca/Course:EDCP371_951_2010/Active_learning"/>
              </a:rPr>
              <a:t>https://wiki.ubc.ca/Course:EDCP371_951_2010/Active_learning</a:t>
            </a:r>
            <a:r>
              <a:rPr lang="en-US" sz="1097" spc="1">
                <a:solidFill>
                  <a:srgbClr val="000000"/>
                </a:solidFill>
                <a:latin typeface="Arial"/>
                <a:ea typeface="Arial"/>
                <a:cs typeface="Arial"/>
                <a:sym typeface="Arial"/>
                <a:hlinkClick r:id="rId19" tooltip="https://wiki.ubc.ca/Course:EDCP371_951_2010/Active_learning"/>
              </a:rPr>
              <a:t> </a:t>
            </a:r>
          </a:p>
        </p:txBody>
      </p:sp>
      <p:sp>
        <p:nvSpPr>
          <p:cNvPr name="TextBox 14" id="14"/>
          <p:cNvSpPr txBox="true"/>
          <p:nvPr/>
        </p:nvSpPr>
        <p:spPr>
          <a:xfrm rot="0">
            <a:off x="914400" y="3458823"/>
            <a:ext cx="5999617"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Wittayakom, S., Kanjanavisutt, C., &amp; Wongwanich Rumpagaporn, M. (2024). Online training by </a:t>
            </a:r>
          </a:p>
        </p:txBody>
      </p:sp>
      <p:sp>
        <p:nvSpPr>
          <p:cNvPr name="TextBox 15" id="15"/>
          <p:cNvSpPr txBox="true"/>
          <p:nvPr/>
        </p:nvSpPr>
        <p:spPr>
          <a:xfrm rot="0">
            <a:off x="1371857" y="3852501"/>
            <a:ext cx="5400742" cy="3022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active learning approaches: A systematic literature review. </a:t>
            </a:r>
            <a:r>
              <a:rPr lang="en-US" b="true" sz="1097" i="true" spc="1">
                <a:solidFill>
                  <a:srgbClr val="000000"/>
                </a:solidFill>
                <a:latin typeface="Arial Bold Italics"/>
                <a:ea typeface="Arial Bold Italics"/>
                <a:cs typeface="Arial Bold Italics"/>
                <a:sym typeface="Arial Bold Italics"/>
              </a:rPr>
              <a:t>Higher Education Studies, </a:t>
            </a:r>
          </a:p>
          <a:p>
            <a:pPr algn="l">
              <a:lnSpc>
                <a:spcPts val="2367"/>
              </a:lnSpc>
            </a:pPr>
            <a:r>
              <a:rPr lang="en-US" b="true" sz="1097" i="true" spc="1">
                <a:solidFill>
                  <a:srgbClr val="000000"/>
                </a:solidFill>
                <a:latin typeface="Arial Bold Italics"/>
                <a:ea typeface="Arial Bold Italics"/>
                <a:cs typeface="Arial Bold Italics"/>
                <a:sym typeface="Arial Bold Italics"/>
              </a:rPr>
              <a:t>14</a:t>
            </a:r>
            <a:r>
              <a:rPr lang="en-US" sz="1097" spc="1">
                <a:solidFill>
                  <a:srgbClr val="000000"/>
                </a:solidFill>
                <a:latin typeface="Arial"/>
                <a:ea typeface="Arial"/>
                <a:cs typeface="Arial"/>
                <a:sym typeface="Arial"/>
              </a:rPr>
              <a:t>(2), 1–15.</a:t>
            </a:r>
            <a:r>
              <a:rPr lang="en-US" sz="1097" spc="1">
                <a:solidFill>
                  <a:srgbClr val="000000"/>
                </a:solidFill>
                <a:latin typeface="Arial"/>
                <a:ea typeface="Arial"/>
                <a:cs typeface="Arial"/>
                <a:sym typeface="Arial"/>
                <a:hlinkClick r:id="rId20" tooltip="https://eric.ed.gov/?id=EJ1413820"/>
              </a:rPr>
              <a:t> </a:t>
            </a:r>
            <a:r>
              <a:rPr lang="en-US" sz="1097" spc="1">
                <a:solidFill>
                  <a:srgbClr val="B70404"/>
                </a:solidFill>
                <a:latin typeface="Arial"/>
                <a:ea typeface="Arial"/>
                <a:cs typeface="Arial"/>
                <a:sym typeface="Arial"/>
                <a:hlinkClick r:id="rId21" tooltip="https://eric.ed.gov/?id=EJ1413820"/>
              </a:rPr>
              <a:t>https://eric.ed.gov/?id=EJ1413820</a:t>
            </a:r>
            <a:r>
              <a:rPr lang="en-US" sz="1097" spc="1">
                <a:solidFill>
                  <a:srgbClr val="000000"/>
                </a:solidFill>
                <a:latin typeface="Arial"/>
                <a:ea typeface="Arial"/>
                <a:cs typeface="Arial"/>
                <a:sym typeface="Arial"/>
                <a:hlinkClick r:id="rId22" tooltip="https://eric.ed.gov/?id=EJ1413820"/>
              </a:rPr>
              <a:t> </a:t>
            </a:r>
          </a:p>
        </p:txBody>
      </p:sp>
      <p:sp>
        <p:nvSpPr>
          <p:cNvPr name="TextBox 16" id="16"/>
          <p:cNvSpPr txBox="true"/>
          <p:nvPr/>
        </p:nvSpPr>
        <p:spPr>
          <a:xfrm rot="0">
            <a:off x="914400" y="4172055"/>
            <a:ext cx="5465950" cy="269224"/>
          </a:xfrm>
          <a:prstGeom prst="rect">
            <a:avLst/>
          </a:prstGeom>
        </p:spPr>
        <p:txBody>
          <a:bodyPr anchor="t" rtlCol="false" tIns="0" lIns="0" bIns="0" rIns="0">
            <a:spAutoFit/>
          </a:bodyPr>
          <a:lstStyle/>
          <a:p>
            <a:pPr algn="l">
              <a:lnSpc>
                <a:spcPts val="2145"/>
              </a:lnSpc>
            </a:pPr>
            <a:r>
              <a:rPr lang="en-US" sz="1097" spc="1">
                <a:solidFill>
                  <a:srgbClr val="000000"/>
                </a:solidFill>
                <a:latin typeface="Arial"/>
                <a:ea typeface="Arial"/>
                <a:cs typeface="Arial"/>
                <a:sym typeface="Arial"/>
              </a:rPr>
              <a:t>Xu, Y., &amp; Qian, Z. (2025). Active learning strategies in video learning: a meta-analysis. </a:t>
            </a:r>
          </a:p>
        </p:txBody>
      </p:sp>
      <p:sp>
        <p:nvSpPr>
          <p:cNvPr name="TextBox 17" id="17"/>
          <p:cNvSpPr txBox="true"/>
          <p:nvPr/>
        </p:nvSpPr>
        <p:spPr>
          <a:xfrm rot="0">
            <a:off x="1371857" y="4489533"/>
            <a:ext cx="4767748" cy="321316"/>
          </a:xfrm>
          <a:prstGeom prst="rect">
            <a:avLst/>
          </a:prstGeom>
        </p:spPr>
        <p:txBody>
          <a:bodyPr anchor="t" rtlCol="false" tIns="0" lIns="0" bIns="0" rIns="0">
            <a:spAutoFit/>
          </a:bodyPr>
          <a:lstStyle/>
          <a:p>
            <a:pPr algn="l">
              <a:lnSpc>
                <a:spcPts val="758"/>
              </a:lnSpc>
            </a:pPr>
            <a:r>
              <a:rPr lang="en-US" b="true" sz="1097" i="true" spc="1">
                <a:solidFill>
                  <a:srgbClr val="000000"/>
                </a:solidFill>
                <a:latin typeface="Arial Bold Italics"/>
                <a:ea typeface="Arial Bold Italics"/>
                <a:cs typeface="Arial Bold Italics"/>
                <a:sym typeface="Arial Bold Italics"/>
              </a:rPr>
              <a:t>Computers &amp; Education, 200</a:t>
            </a:r>
            <a:r>
              <a:rPr lang="en-US" sz="1097" spc="1">
                <a:solidFill>
                  <a:srgbClr val="000000"/>
                </a:solidFill>
                <a:latin typeface="Arial"/>
                <a:ea typeface="Arial"/>
                <a:cs typeface="Arial"/>
                <a:sym typeface="Arial"/>
              </a:rPr>
              <a:t>, 104–118. </a:t>
            </a:r>
          </a:p>
          <a:p>
            <a:pPr algn="l">
              <a:lnSpc>
                <a:spcPts val="2156"/>
              </a:lnSpc>
            </a:pPr>
            <a:r>
              <a:rPr lang="en-US" sz="1097" spc="1">
                <a:solidFill>
                  <a:srgbClr val="B70404"/>
                </a:solidFill>
                <a:latin typeface="Arial"/>
                <a:ea typeface="Arial"/>
                <a:cs typeface="Arial"/>
                <a:sym typeface="Arial"/>
                <a:hlinkClick r:id="rId23" tooltip="https://www.sciencedirect.com/science/article/abs/pii/S1747938X25000454"/>
              </a:rPr>
              <a:t>https://www.sciencedirect.com/science/article/abs/pii/S1747938X25000454</a:t>
            </a:r>
            <a:r>
              <a:rPr lang="en-US" sz="1097" spc="1">
                <a:solidFill>
                  <a:srgbClr val="000000"/>
                </a:solidFill>
                <a:latin typeface="Arial"/>
                <a:ea typeface="Arial"/>
                <a:cs typeface="Arial"/>
                <a:sym typeface="Arial"/>
                <a:hlinkClick r:id="rId24" tooltip="https://www.sciencedirect.com/science/article/abs/pii/S1747938X25000454"/>
              </a:rPr>
              <a:t> </a:t>
            </a:r>
          </a:p>
        </p:txBody>
      </p:sp>
      <p:sp>
        <p:nvSpPr>
          <p:cNvPr name="TextBox 18" id="18"/>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53 </a:t>
            </a:r>
          </a:p>
        </p:txBody>
      </p:sp>
      <p:sp>
        <p:nvSpPr>
          <p:cNvPr name="TextBox 19" id="19"/>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0" id="20"/>
          <p:cNvSpPr txBox="true"/>
          <p:nvPr/>
        </p:nvSpPr>
        <p:spPr>
          <a:xfrm rot="0">
            <a:off x="914400" y="867042"/>
            <a:ext cx="716813"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21" id="21"/>
          <p:cNvSpPr txBox="true"/>
          <p:nvPr/>
        </p:nvSpPr>
        <p:spPr>
          <a:xfrm rot="0">
            <a:off x="1340968" y="5198335"/>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22" id="22"/>
          <p:cNvSpPr txBox="true"/>
          <p:nvPr/>
        </p:nvSpPr>
        <p:spPr>
          <a:xfrm rot="0">
            <a:off x="914400" y="5358841"/>
            <a:ext cx="1884969" cy="183499"/>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The problem-solving method. </a:t>
            </a:r>
          </a:p>
        </p:txBody>
      </p:sp>
      <p:sp>
        <p:nvSpPr>
          <p:cNvPr name="TextBox 23" id="23"/>
          <p:cNvSpPr txBox="true"/>
          <p:nvPr/>
        </p:nvSpPr>
        <p:spPr>
          <a:xfrm rot="0">
            <a:off x="914400" y="4927082"/>
            <a:ext cx="1899256" cy="240401"/>
          </a:xfrm>
          <a:prstGeom prst="rect">
            <a:avLst/>
          </a:prstGeom>
        </p:spPr>
        <p:txBody>
          <a:bodyPr anchor="t" rtlCol="false" tIns="0" lIns="0" bIns="0" rIns="0">
            <a:spAutoFit/>
          </a:bodyPr>
          <a:lstStyle/>
          <a:p>
            <a:pPr algn="l">
              <a:lnSpc>
                <a:spcPts val="1957"/>
              </a:lnSpc>
            </a:pPr>
            <a:r>
              <a:rPr lang="en-US" b="true" sz="1397" i="true" spc="1">
                <a:solidFill>
                  <a:srgbClr val="144282"/>
                </a:solidFill>
                <a:latin typeface="Cambria Bold Italics"/>
                <a:ea typeface="Cambria Bold Italics"/>
                <a:cs typeface="Cambria Bold Italics"/>
                <a:sym typeface="Cambria Bold Italics"/>
              </a:rPr>
              <a:t>Problem-Solving Tasks </a:t>
            </a:r>
          </a:p>
        </p:txBody>
      </p:sp>
      <p:sp>
        <p:nvSpPr>
          <p:cNvPr name="TextBox 24" id="24"/>
          <p:cNvSpPr txBox="true"/>
          <p:nvPr/>
        </p:nvSpPr>
        <p:spPr>
          <a:xfrm rot="0">
            <a:off x="914400" y="5169760"/>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42</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1429512"/>
            <a:ext cx="4620511" cy="9906"/>
          </a:xfrm>
          <a:custGeom>
            <a:avLst/>
            <a:gdLst/>
            <a:ahLst/>
            <a:cxnLst/>
            <a:rect r="r" b="b" t="t" l="l"/>
            <a:pathLst>
              <a:path h="9906" w="4620511">
                <a:moveTo>
                  <a:pt x="0" y="0"/>
                </a:moveTo>
                <a:lnTo>
                  <a:pt x="4620511" y="0"/>
                </a:lnTo>
                <a:lnTo>
                  <a:pt x="4620511"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43000" y="3144136"/>
            <a:ext cx="3263903" cy="1993897"/>
          </a:xfrm>
          <a:custGeom>
            <a:avLst/>
            <a:gdLst/>
            <a:ahLst/>
            <a:cxnLst/>
            <a:rect r="r" b="b" t="t" l="l"/>
            <a:pathLst>
              <a:path h="1993897" w="3263903">
                <a:moveTo>
                  <a:pt x="0" y="0"/>
                </a:moveTo>
                <a:lnTo>
                  <a:pt x="3263903" y="0"/>
                </a:lnTo>
                <a:lnTo>
                  <a:pt x="3263903" y="1993897"/>
                </a:lnTo>
                <a:lnTo>
                  <a:pt x="0" y="1993897"/>
                </a:lnTo>
                <a:lnTo>
                  <a:pt x="0" y="0"/>
                </a:lnTo>
                <a:close/>
              </a:path>
            </a:pathLst>
          </a:custGeom>
          <a:blipFill>
            <a:blip r:embed="rId4"/>
            <a:stretch>
              <a:fillRect l="0" t="0" r="0" b="0"/>
            </a:stretch>
          </a:blipFill>
        </p:spPr>
      </p:sp>
      <p:sp>
        <p:nvSpPr>
          <p:cNvPr name="Freeform 4" id="4"/>
          <p:cNvSpPr/>
          <p:nvPr/>
        </p:nvSpPr>
        <p:spPr>
          <a:xfrm flipH="false" flipV="false" rot="0">
            <a:off x="914400" y="5717286"/>
            <a:ext cx="5943600" cy="2303526"/>
          </a:xfrm>
          <a:custGeom>
            <a:avLst/>
            <a:gdLst/>
            <a:ahLst/>
            <a:cxnLst/>
            <a:rect r="r" b="b" t="t" l="l"/>
            <a:pathLst>
              <a:path h="2303526" w="5943600">
                <a:moveTo>
                  <a:pt x="0" y="0"/>
                </a:moveTo>
                <a:lnTo>
                  <a:pt x="5943600" y="0"/>
                </a:lnTo>
                <a:lnTo>
                  <a:pt x="5943600" y="2303526"/>
                </a:lnTo>
                <a:lnTo>
                  <a:pt x="0" y="2303526"/>
                </a:lnTo>
                <a:lnTo>
                  <a:pt x="0" y="0"/>
                </a:lnTo>
                <a:close/>
              </a:path>
            </a:pathLst>
          </a:custGeom>
          <a:blipFill>
            <a:blip r:embed="rId5"/>
            <a:stretch>
              <a:fillRect l="0" t="-11" r="0" b="0"/>
            </a:stretch>
          </a:blipFill>
        </p:spPr>
      </p:sp>
      <p:sp>
        <p:nvSpPr>
          <p:cNvPr name="TextBox 5" id="5"/>
          <p:cNvSpPr txBox="true"/>
          <p:nvPr/>
        </p:nvSpPr>
        <p:spPr>
          <a:xfrm rot="0">
            <a:off x="914400" y="876252"/>
            <a:ext cx="6065977" cy="1413139"/>
          </a:xfrm>
          <a:prstGeom prst="rect">
            <a:avLst/>
          </a:prstGeom>
        </p:spPr>
        <p:txBody>
          <a:bodyPr anchor="t" rtlCol="false" tIns="0" lIns="0" bIns="0" rIns="0">
            <a:spAutoFit/>
          </a:bodyPr>
          <a:lstStyle/>
          <a:p>
            <a:pPr algn="just">
              <a:lnSpc>
                <a:spcPts val="1451"/>
              </a:lnSpc>
            </a:pP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Scaffolding problem solving in technology-enhanced learning environments (TELEs)</a:t>
            </a:r>
            <a:r>
              <a:rPr lang="en-US" sz="1097" spc="1">
                <a:solidFill>
                  <a:srgbClr val="000000"/>
                </a:solidFill>
                <a:latin typeface="Arial"/>
                <a:ea typeface="Arial"/>
                <a:cs typeface="Arial"/>
                <a:sym typeface="Arial"/>
              </a:rPr>
              <a:t> [Diagram], by M. C. Kim &amp; M. J. Hannafin, 2011, </a:t>
            </a:r>
            <a:r>
              <a:rPr lang="en-US" b="true" sz="1097" i="true" spc="1">
                <a:solidFill>
                  <a:srgbClr val="000000"/>
                </a:solidFill>
                <a:latin typeface="Arial Bold Italics"/>
                <a:ea typeface="Arial Bold Italics"/>
                <a:cs typeface="Arial Bold Italics"/>
                <a:sym typeface="Arial Bold Italics"/>
              </a:rPr>
              <a:t>Computers &amp; Education, 56</a:t>
            </a:r>
            <a:r>
              <a:rPr lang="en-US" sz="1097" spc="1">
                <a:solidFill>
                  <a:srgbClr val="000000"/>
                </a:solidFill>
                <a:latin typeface="Arial"/>
                <a:ea typeface="Arial"/>
                <a:cs typeface="Arial"/>
                <a:sym typeface="Arial"/>
              </a:rPr>
              <a:t>(2), 403–417. </a:t>
            </a:r>
            <a:r>
              <a:rPr lang="en-US" sz="1097" spc="1">
                <a:solidFill>
                  <a:srgbClr val="B70404"/>
                </a:solidFill>
                <a:latin typeface="Arial"/>
                <a:ea typeface="Arial"/>
                <a:cs typeface="Arial"/>
                <a:sym typeface="Arial"/>
                <a:hlinkClick r:id="rId6" tooltip="https://www.sciencedirect.com/science/article/abs/pii/S0360131510002526"/>
              </a:rPr>
              <a:t>https://www.sciencedirect.com/science/article/abs/pii/S0360131510002526</a:t>
            </a:r>
            <a:r>
              <a:rPr lang="en-US" sz="1097" spc="1">
                <a:solidFill>
                  <a:srgbClr val="000000"/>
                </a:solidFill>
                <a:latin typeface="Arial"/>
                <a:ea typeface="Arial"/>
                <a:cs typeface="Arial"/>
                <a:sym typeface="Arial"/>
                <a:hlinkClick r:id="rId7" tooltip="https://www.sciencedirect.com/science/article/abs/pii/S0360131510002526"/>
              </a:rPr>
              <a:t>.</a:t>
            </a:r>
            <a:r>
              <a:rPr lang="en-US" sz="1097" spc="1">
                <a:solidFill>
                  <a:srgbClr val="000000"/>
                </a:solidFill>
                <a:latin typeface="Arial"/>
                <a:ea typeface="Arial"/>
                <a:cs typeface="Arial"/>
                <a:sym typeface="Arial"/>
              </a:rPr>
              <a:t> Copyright © 2011 Elsevier Ltd. </a:t>
            </a:r>
          </a:p>
          <a:p>
            <a:pPr algn="just">
              <a:lnSpc>
                <a:spcPts val="2744"/>
              </a:lnSpc>
            </a:pPr>
            <a:r>
              <a:rPr lang="en-US" sz="1097" spc="1">
                <a:solidFill>
                  <a:srgbClr val="000000"/>
                </a:solidFill>
                <a:latin typeface="Arial"/>
                <a:ea typeface="Arial"/>
                <a:cs typeface="Arial"/>
                <a:sym typeface="Arial"/>
              </a:rPr>
              <a:t>In problem-solving learning, learners are provided with methods and tools that they can apply to </a:t>
            </a:r>
          </a:p>
          <a:p>
            <a:pPr algn="just">
              <a:lnSpc>
                <a:spcPts val="548"/>
              </a:lnSpc>
            </a:pPr>
            <a:r>
              <a:rPr lang="en-US" sz="1097" spc="1">
                <a:solidFill>
                  <a:srgbClr val="000000"/>
                </a:solidFill>
                <a:latin typeface="Arial"/>
                <a:ea typeface="Arial"/>
                <a:cs typeface="Arial"/>
                <a:sym typeface="Arial"/>
              </a:rPr>
              <a:t>solve a defined problem (Duran-Nova &amp; Torres, 2024). Duran-Nova &amp; Torres investigated </a:t>
            </a:r>
          </a:p>
          <a:p>
            <a:pPr algn="just">
              <a:lnSpc>
                <a:spcPts val="2355"/>
              </a:lnSpc>
            </a:pPr>
            <a:r>
              <a:rPr lang="en-US" sz="1097" spc="1">
                <a:solidFill>
                  <a:srgbClr val="000000"/>
                </a:solidFill>
                <a:latin typeface="Arial"/>
                <a:ea typeface="Arial"/>
                <a:cs typeface="Arial"/>
                <a:sym typeface="Arial"/>
              </a:rPr>
              <a:t>designs for problem-solving methods: </a:t>
            </a:r>
          </a:p>
        </p:txBody>
      </p:sp>
      <p:sp>
        <p:nvSpPr>
          <p:cNvPr name="TextBox 6" id="6"/>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54 </a:t>
            </a:r>
          </a:p>
        </p:txBody>
      </p:sp>
      <p:sp>
        <p:nvSpPr>
          <p:cNvPr name="TextBox 7" id="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8" id="8"/>
          <p:cNvSpPr txBox="true"/>
          <p:nvPr/>
        </p:nvSpPr>
        <p:spPr>
          <a:xfrm rot="0">
            <a:off x="1340968" y="8128987"/>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9" id="9"/>
          <p:cNvSpPr txBox="true"/>
          <p:nvPr/>
        </p:nvSpPr>
        <p:spPr>
          <a:xfrm rot="0">
            <a:off x="914400" y="8289493"/>
            <a:ext cx="879224" cy="183499"/>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Kj-Technique </a:t>
            </a:r>
          </a:p>
        </p:txBody>
      </p:sp>
      <p:sp>
        <p:nvSpPr>
          <p:cNvPr name="TextBox 10" id="10"/>
          <p:cNvSpPr txBox="true"/>
          <p:nvPr/>
        </p:nvSpPr>
        <p:spPr>
          <a:xfrm rot="0">
            <a:off x="1340968" y="5251675"/>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11" id="11"/>
          <p:cNvSpPr txBox="true"/>
          <p:nvPr/>
        </p:nvSpPr>
        <p:spPr>
          <a:xfrm rot="0">
            <a:off x="914400" y="5412181"/>
            <a:ext cx="1259291" cy="183499"/>
          </a:xfrm>
          <a:prstGeom prst="rect">
            <a:avLst/>
          </a:prstGeom>
        </p:spPr>
        <p:txBody>
          <a:bodyPr anchor="t" rtlCol="false" tIns="0" lIns="0" bIns="0" rIns="0">
            <a:spAutoFit/>
          </a:bodyPr>
          <a:lstStyle/>
          <a:p>
            <a:pPr algn="l">
              <a:lnSpc>
                <a:spcPts val="1265"/>
              </a:lnSpc>
            </a:pPr>
            <a:r>
              <a:rPr lang="en-US" b="true" sz="1097" i="true">
                <a:solidFill>
                  <a:srgbClr val="000000"/>
                </a:solidFill>
                <a:latin typeface="Arial Bold Italics"/>
                <a:ea typeface="Arial Bold Italics"/>
                <a:cs typeface="Arial Bold Italics"/>
                <a:sym typeface="Arial Bold Italics"/>
              </a:rPr>
              <a:t>SCAMPERMethod </a:t>
            </a:r>
          </a:p>
        </p:txBody>
      </p:sp>
      <p:sp>
        <p:nvSpPr>
          <p:cNvPr name="TextBox 12" id="12"/>
          <p:cNvSpPr txBox="true"/>
          <p:nvPr/>
        </p:nvSpPr>
        <p:spPr>
          <a:xfrm rot="0">
            <a:off x="1340968" y="2392404"/>
            <a:ext cx="39538" cy="183499"/>
          </a:xfrm>
          <a:prstGeom prst="rect">
            <a:avLst/>
          </a:prstGeom>
        </p:spPr>
        <p:txBody>
          <a:bodyPr anchor="t" rtlCol="false" tIns="0" lIns="0" bIns="0" rIns="0">
            <a:spAutoFit/>
          </a:bodyPr>
          <a:lstStyle/>
          <a:p>
            <a:pPr algn="l">
              <a:lnSpc>
                <a:spcPts val="1265"/>
              </a:lnSpc>
            </a:pPr>
            <a:r>
              <a:rPr lang="en-US" b="true" sz="1097">
                <a:solidFill>
                  <a:srgbClr val="000000"/>
                </a:solidFill>
                <a:latin typeface="Arial Bold"/>
                <a:ea typeface="Arial Bold"/>
                <a:cs typeface="Arial Bold"/>
                <a:sym typeface="Arial Bold"/>
              </a:rPr>
              <a:t> </a:t>
            </a:r>
          </a:p>
        </p:txBody>
      </p:sp>
      <p:sp>
        <p:nvSpPr>
          <p:cNvPr name="TextBox 13" id="13"/>
          <p:cNvSpPr txBox="true"/>
          <p:nvPr/>
        </p:nvSpPr>
        <p:spPr>
          <a:xfrm rot="0">
            <a:off x="914400" y="2552910"/>
            <a:ext cx="2153898" cy="183499"/>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TRIZ – TheContradiction Method </a:t>
            </a:r>
          </a:p>
        </p:txBody>
      </p:sp>
      <p:sp>
        <p:nvSpPr>
          <p:cNvPr name="TextBox 14" id="14"/>
          <p:cNvSpPr txBox="true"/>
          <p:nvPr/>
        </p:nvSpPr>
        <p:spPr>
          <a:xfrm rot="0">
            <a:off x="914400" y="2363829"/>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42</a:t>
            </a:r>
          </a:p>
        </p:txBody>
      </p:sp>
      <p:sp>
        <p:nvSpPr>
          <p:cNvPr name="TextBox 15" id="15"/>
          <p:cNvSpPr txBox="true"/>
          <p:nvPr/>
        </p:nvSpPr>
        <p:spPr>
          <a:xfrm rot="0">
            <a:off x="914400" y="5223100"/>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43</a:t>
            </a:r>
          </a:p>
        </p:txBody>
      </p:sp>
      <p:sp>
        <p:nvSpPr>
          <p:cNvPr name="TextBox 16" id="16"/>
          <p:cNvSpPr txBox="true"/>
          <p:nvPr/>
        </p:nvSpPr>
        <p:spPr>
          <a:xfrm rot="0">
            <a:off x="914400" y="8100412"/>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44</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5332981"/>
            <a:ext cx="784860" cy="9906"/>
          </a:xfrm>
          <a:custGeom>
            <a:avLst/>
            <a:gdLst/>
            <a:ahLst/>
            <a:cxnLst/>
            <a:rect r="r" b="b" t="t" l="l"/>
            <a:pathLst>
              <a:path h="9906" w="784860">
                <a:moveTo>
                  <a:pt x="0" y="0"/>
                </a:moveTo>
                <a:lnTo>
                  <a:pt x="784860" y="0"/>
                </a:lnTo>
                <a:lnTo>
                  <a:pt x="784860"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6829549"/>
            <a:ext cx="5451853" cy="9906"/>
          </a:xfrm>
          <a:custGeom>
            <a:avLst/>
            <a:gdLst/>
            <a:ahLst/>
            <a:cxnLst/>
            <a:rect r="r" b="b" t="t" l="l"/>
            <a:pathLst>
              <a:path h="9906" w="5451853">
                <a:moveTo>
                  <a:pt x="0" y="0"/>
                </a:moveTo>
                <a:lnTo>
                  <a:pt x="5451853" y="0"/>
                </a:lnTo>
                <a:lnTo>
                  <a:pt x="5451853"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7013953"/>
            <a:ext cx="5210051" cy="9906"/>
          </a:xfrm>
          <a:custGeom>
            <a:avLst/>
            <a:gdLst/>
            <a:ahLst/>
            <a:cxnLst/>
            <a:rect r="r" b="b" t="t" l="l"/>
            <a:pathLst>
              <a:path h="9906" w="5210051">
                <a:moveTo>
                  <a:pt x="0" y="0"/>
                </a:moveTo>
                <a:lnTo>
                  <a:pt x="5210051" y="0"/>
                </a:lnTo>
                <a:lnTo>
                  <a:pt x="5210051"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544575" y="5147567"/>
            <a:ext cx="3766061" cy="9906"/>
          </a:xfrm>
          <a:custGeom>
            <a:avLst/>
            <a:gdLst/>
            <a:ahLst/>
            <a:cxnLst/>
            <a:rect r="r" b="b" t="t" l="l"/>
            <a:pathLst>
              <a:path h="9906" w="3766061">
                <a:moveTo>
                  <a:pt x="0" y="0"/>
                </a:moveTo>
                <a:lnTo>
                  <a:pt x="3766061" y="0"/>
                </a:lnTo>
                <a:lnTo>
                  <a:pt x="3766061"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476501" y="5989063"/>
            <a:ext cx="2116331" cy="9906"/>
          </a:xfrm>
          <a:custGeom>
            <a:avLst/>
            <a:gdLst/>
            <a:ahLst/>
            <a:cxnLst/>
            <a:rect r="r" b="b" t="t" l="l"/>
            <a:pathLst>
              <a:path h="9906" w="2116331">
                <a:moveTo>
                  <a:pt x="0" y="0"/>
                </a:moveTo>
                <a:lnTo>
                  <a:pt x="2116331" y="0"/>
                </a:lnTo>
                <a:lnTo>
                  <a:pt x="2116331"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143000" y="914400"/>
            <a:ext cx="5943600" cy="1824352"/>
          </a:xfrm>
          <a:custGeom>
            <a:avLst/>
            <a:gdLst/>
            <a:ahLst/>
            <a:cxnLst/>
            <a:rect r="r" b="b" t="t" l="l"/>
            <a:pathLst>
              <a:path h="1824352" w="5943600">
                <a:moveTo>
                  <a:pt x="0" y="0"/>
                </a:moveTo>
                <a:lnTo>
                  <a:pt x="5943600" y="0"/>
                </a:lnTo>
                <a:lnTo>
                  <a:pt x="5943600" y="1824352"/>
                </a:lnTo>
                <a:lnTo>
                  <a:pt x="0" y="1824352"/>
                </a:lnTo>
                <a:lnTo>
                  <a:pt x="0" y="0"/>
                </a:lnTo>
                <a:close/>
              </a:path>
            </a:pathLst>
          </a:custGeom>
          <a:blipFill>
            <a:blip r:embed="rId12"/>
            <a:stretch>
              <a:fillRect l="0" t="0" r="0" b="0"/>
            </a:stretch>
          </a:blipFill>
        </p:spPr>
      </p:sp>
      <p:sp>
        <p:nvSpPr>
          <p:cNvPr name="TextBox 8" id="8"/>
          <p:cNvSpPr txBox="true"/>
          <p:nvPr/>
        </p:nvSpPr>
        <p:spPr>
          <a:xfrm rot="0">
            <a:off x="1143000" y="2821791"/>
            <a:ext cx="1883797" cy="212074"/>
          </a:xfrm>
          <a:prstGeom prst="rect">
            <a:avLst/>
          </a:prstGeom>
        </p:spPr>
        <p:txBody>
          <a:bodyPr anchor="t" rtlCol="false" tIns="0" lIns="0" bIns="0" rIns="0">
            <a:spAutoFit/>
          </a:bodyPr>
          <a:lstStyle/>
          <a:p>
            <a:pPr algn="l">
              <a:lnSpc>
                <a:spcPts val="1537"/>
              </a:lnSpc>
            </a:pPr>
            <a:r>
              <a:rPr lang="en-US" sz="1097" spc="1">
                <a:solidFill>
                  <a:srgbClr val="000000"/>
                </a:solidFill>
                <a:latin typeface="Arial"/>
                <a:ea typeface="Arial"/>
                <a:cs typeface="Arial"/>
                <a:sym typeface="Arial"/>
              </a:rPr>
              <a:t>(Duran-Nova &amp; Torres, 2024).</a:t>
            </a:r>
          </a:p>
        </p:txBody>
      </p:sp>
      <p:sp>
        <p:nvSpPr>
          <p:cNvPr name="TextBox 9" id="9"/>
          <p:cNvSpPr txBox="true"/>
          <p:nvPr/>
        </p:nvSpPr>
        <p:spPr>
          <a:xfrm rot="0">
            <a:off x="1573025" y="308929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10" id="10"/>
          <p:cNvSpPr txBox="true"/>
          <p:nvPr/>
        </p:nvSpPr>
        <p:spPr>
          <a:xfrm rot="0">
            <a:off x="914400" y="3324330"/>
            <a:ext cx="5936885" cy="1473565"/>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If community engagement is a concern, staff and volunteers could be tasked with “problem-</a:t>
            </a:r>
          </a:p>
          <a:p>
            <a:pPr algn="l">
              <a:lnSpc>
                <a:spcPts val="1230"/>
              </a:lnSpc>
            </a:pPr>
            <a:r>
              <a:rPr lang="en-US" sz="1097" spc="1">
                <a:solidFill>
                  <a:srgbClr val="000000"/>
                </a:solidFill>
                <a:latin typeface="Arial"/>
                <a:ea typeface="Arial"/>
                <a:cs typeface="Arial"/>
                <a:sym typeface="Arial"/>
              </a:rPr>
              <a:t>solving” how to increase engagement during development opportunities. Break the group into </a:t>
            </a:r>
          </a:p>
          <a:p>
            <a:pPr algn="l">
              <a:lnSpc>
                <a:spcPts val="1673"/>
              </a:lnSpc>
            </a:pPr>
            <a:r>
              <a:rPr lang="en-US" sz="1097" spc="1">
                <a:solidFill>
                  <a:srgbClr val="000000"/>
                </a:solidFill>
                <a:latin typeface="Arial"/>
                <a:ea typeface="Arial"/>
                <a:cs typeface="Arial"/>
                <a:sym typeface="Arial"/>
              </a:rPr>
              <a:t>smaller groups and ask them to come up with solutions that will be shared and discussed with </a:t>
            </a:r>
          </a:p>
          <a:p>
            <a:pPr algn="l">
              <a:lnSpc>
                <a:spcPts val="1242"/>
              </a:lnSpc>
            </a:pPr>
            <a:r>
              <a:rPr lang="en-US" sz="1097" spc="1">
                <a:solidFill>
                  <a:srgbClr val="000000"/>
                </a:solidFill>
                <a:latin typeface="Arial"/>
                <a:ea typeface="Arial"/>
                <a:cs typeface="Arial"/>
                <a:sym typeface="Arial"/>
              </a:rPr>
              <a:t>the full group. Then, let the whole group plan with 3-5 “action items” based on the problem-</a:t>
            </a:r>
          </a:p>
          <a:p>
            <a:pPr algn="l">
              <a:lnSpc>
                <a:spcPts val="1661"/>
              </a:lnSpc>
            </a:pPr>
            <a:r>
              <a:rPr lang="en-US" sz="1097" spc="1">
                <a:solidFill>
                  <a:srgbClr val="000000"/>
                </a:solidFill>
                <a:latin typeface="Arial"/>
                <a:ea typeface="Arial"/>
                <a:cs typeface="Arial"/>
                <a:sym typeface="Arial"/>
              </a:rPr>
              <a:t>solving discussions. </a:t>
            </a:r>
          </a:p>
          <a:p>
            <a:pPr algn="l">
              <a:lnSpc>
                <a:spcPts val="1679"/>
              </a:lnSpc>
            </a:pPr>
            <a:r>
              <a:rPr lang="en-US" b="true" sz="1200" spc="6">
                <a:solidFill>
                  <a:srgbClr val="05213B"/>
                </a:solidFill>
                <a:latin typeface="Arial Bold"/>
                <a:ea typeface="Arial Bold"/>
                <a:cs typeface="Arial Bold"/>
                <a:sym typeface="Arial Bold"/>
              </a:rPr>
              <a:t>Reference(s) </a:t>
            </a:r>
          </a:p>
          <a:p>
            <a:pPr algn="l">
              <a:lnSpc>
                <a:spcPts val="1455"/>
              </a:lnSpc>
            </a:pPr>
            <a:r>
              <a:rPr lang="en-US" sz="1097" spc="1">
                <a:solidFill>
                  <a:srgbClr val="000000"/>
                </a:solidFill>
                <a:latin typeface="Arial"/>
                <a:ea typeface="Arial"/>
                <a:cs typeface="Arial"/>
                <a:sym typeface="Arial"/>
              </a:rPr>
              <a:t>Brummer, L., de Boer, H., &amp; Strijbos, J.-W. (2024). Meta-analysis of digitally delivered </a:t>
            </a:r>
          </a:p>
        </p:txBody>
      </p:sp>
      <p:sp>
        <p:nvSpPr>
          <p:cNvPr name="TextBox 11" id="11"/>
          <p:cNvSpPr txBox="true"/>
          <p:nvPr/>
        </p:nvSpPr>
        <p:spPr>
          <a:xfrm rot="0">
            <a:off x="1371857" y="4779474"/>
            <a:ext cx="5242227" cy="572653"/>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instructional feedback and its effects on problem-solving performance. </a:t>
            </a:r>
            <a:r>
              <a:rPr lang="en-US" b="true" sz="1097" i="true" spc="1">
                <a:solidFill>
                  <a:srgbClr val="000000"/>
                </a:solidFill>
                <a:latin typeface="Arial Bold Italics"/>
                <a:ea typeface="Arial Bold Italics"/>
                <a:cs typeface="Arial Bold Italics"/>
                <a:sym typeface="Arial Bold Italics"/>
              </a:rPr>
              <a:t>Educational Research Review</a:t>
            </a:r>
            <a:r>
              <a:rPr lang="en-US" sz="1097" spc="1">
                <a:solidFill>
                  <a:srgbClr val="000000"/>
                </a:solidFill>
                <a:latin typeface="Arial"/>
                <a:ea typeface="Arial"/>
                <a:cs typeface="Arial"/>
                <a:sym typeface="Arial"/>
              </a:rPr>
              <a:t>.</a:t>
            </a:r>
            <a:r>
              <a:rPr lang="en-US" sz="1097" spc="1">
                <a:solidFill>
                  <a:srgbClr val="000000"/>
                </a:solidFill>
                <a:latin typeface="Arial"/>
                <a:ea typeface="Arial"/>
                <a:cs typeface="Arial"/>
                <a:sym typeface="Arial"/>
                <a:hlinkClick r:id="rId13" tooltip="https://link.springer.com/article/10.1007/s10984-024-09501-4"/>
              </a:rPr>
              <a:t> </a:t>
            </a:r>
            <a:r>
              <a:rPr lang="en-US" sz="1097" spc="1">
                <a:solidFill>
                  <a:srgbClr val="B70404"/>
                </a:solidFill>
                <a:latin typeface="Arial"/>
                <a:ea typeface="Arial"/>
                <a:cs typeface="Arial"/>
                <a:sym typeface="Arial"/>
                <a:hlinkClick r:id="rId14" tooltip="https://link.springer.com/article/10.1007/s10984-024-09501-4"/>
              </a:rPr>
              <a:t>https://link.springer.com/article/10.1007/s10984-024-09501-4</a:t>
            </a:r>
            <a:r>
              <a:rPr lang="en-US" sz="1097" spc="1">
                <a:solidFill>
                  <a:srgbClr val="000000"/>
                </a:solidFill>
                <a:latin typeface="Arial"/>
                <a:ea typeface="Arial"/>
                <a:cs typeface="Arial"/>
                <a:sym typeface="Arial"/>
                <a:hlinkClick r:id="rId15" tooltip="https://link.springer.com/article/10.1007/s10984-024-09501-4"/>
              </a:rPr>
              <a:t> </a:t>
            </a:r>
            <a:r>
              <a:rPr lang="en-US" sz="1097" spc="1">
                <a:solidFill>
                  <a:srgbClr val="B70404"/>
                </a:solidFill>
                <a:latin typeface="Arial"/>
                <a:ea typeface="Arial"/>
                <a:cs typeface="Arial"/>
                <a:sym typeface="Arial"/>
                <a:hlinkClick r:id="rId16" tooltip="https://link.springer.com/article/10.1007/s10984-024-09501-4?utm_source=chatgpt.com"/>
              </a:rPr>
              <a:t>SpringerLink</a:t>
            </a:r>
            <a:r>
              <a:rPr lang="en-US" sz="1097" spc="1">
                <a:solidFill>
                  <a:srgbClr val="000000"/>
                </a:solidFill>
                <a:latin typeface="Arial"/>
                <a:ea typeface="Arial"/>
                <a:cs typeface="Arial"/>
                <a:sym typeface="Arial"/>
                <a:hlinkClick r:id="rId17" tooltip="https://link.springer.com/article/10.1007/s10984-024-09501-4?utm_source=chatgpt.com"/>
              </a:rPr>
              <a:t> </a:t>
            </a:r>
          </a:p>
        </p:txBody>
      </p:sp>
      <p:sp>
        <p:nvSpPr>
          <p:cNvPr name="TextBox 12" id="12"/>
          <p:cNvSpPr txBox="true"/>
          <p:nvPr/>
        </p:nvSpPr>
        <p:spPr>
          <a:xfrm rot="0">
            <a:off x="914400" y="5312254"/>
            <a:ext cx="5717848"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Duran-Novoa, R., &amp; Torres, F. (2024). Unveiling the impact of design methods on problem-</a:t>
            </a:r>
          </a:p>
        </p:txBody>
      </p:sp>
      <p:sp>
        <p:nvSpPr>
          <p:cNvPr name="TextBox 13" id="13"/>
          <p:cNvSpPr txBox="true"/>
          <p:nvPr/>
        </p:nvSpPr>
        <p:spPr>
          <a:xfrm rot="0">
            <a:off x="1371857" y="5705932"/>
            <a:ext cx="5290576" cy="3022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solving performance in undergraduate STEM education. </a:t>
            </a:r>
            <a:r>
              <a:rPr lang="en-US" b="true" sz="1097" i="true" spc="1">
                <a:solidFill>
                  <a:srgbClr val="000000"/>
                </a:solidFill>
                <a:latin typeface="Arial Bold Italics"/>
                <a:ea typeface="Arial Bold Italics"/>
                <a:cs typeface="Arial Bold Italics"/>
                <a:sym typeface="Arial Bold Italics"/>
              </a:rPr>
              <a:t>Journal of Technology and </a:t>
            </a:r>
          </a:p>
          <a:p>
            <a:pPr algn="l">
              <a:lnSpc>
                <a:spcPts val="2367"/>
              </a:lnSpc>
            </a:pPr>
            <a:r>
              <a:rPr lang="en-US" b="true" sz="1097" i="true" spc="1">
                <a:solidFill>
                  <a:srgbClr val="000000"/>
                </a:solidFill>
                <a:latin typeface="Arial Bold Italics"/>
                <a:ea typeface="Arial Bold Italics"/>
                <a:cs typeface="Arial Bold Italics"/>
                <a:sym typeface="Arial Bold Italics"/>
              </a:rPr>
              <a:t>Science Education, 14</a:t>
            </a:r>
            <a:r>
              <a:rPr lang="en-US" sz="1097" spc="1">
                <a:solidFill>
                  <a:srgbClr val="000000"/>
                </a:solidFill>
                <a:latin typeface="Arial"/>
                <a:ea typeface="Arial"/>
                <a:cs typeface="Arial"/>
                <a:sym typeface="Arial"/>
              </a:rPr>
              <a:t>(1), 85–99.</a:t>
            </a:r>
            <a:r>
              <a:rPr lang="en-US" sz="1097" spc="1">
                <a:solidFill>
                  <a:srgbClr val="000000"/>
                </a:solidFill>
                <a:latin typeface="Arial"/>
                <a:ea typeface="Arial"/>
                <a:cs typeface="Arial"/>
                <a:sym typeface="Arial"/>
                <a:hlinkClick r:id="rId18" tooltip="https://eric.ed.gov/?id=EJ1452101"/>
              </a:rPr>
              <a:t> </a:t>
            </a:r>
            <a:r>
              <a:rPr lang="en-US" sz="1097" spc="1">
                <a:solidFill>
                  <a:srgbClr val="B70404"/>
                </a:solidFill>
                <a:latin typeface="Arial"/>
                <a:ea typeface="Arial"/>
                <a:cs typeface="Arial"/>
                <a:sym typeface="Arial"/>
                <a:hlinkClick r:id="rId19" tooltip="https://eric.ed.gov/?id=EJ1452101"/>
              </a:rPr>
              <a:t>https://eric.ed.gov/?id=EJ1452101</a:t>
            </a:r>
            <a:r>
              <a:rPr lang="en-US" sz="1097" spc="1">
                <a:solidFill>
                  <a:srgbClr val="000000"/>
                </a:solidFill>
                <a:latin typeface="Arial"/>
                <a:ea typeface="Arial"/>
                <a:cs typeface="Arial"/>
                <a:sym typeface="Arial"/>
                <a:hlinkClick r:id="rId20" tooltip="https://eric.ed.gov/?id=EJ1452101"/>
              </a:rPr>
              <a:t> </a:t>
            </a:r>
          </a:p>
        </p:txBody>
      </p:sp>
      <p:sp>
        <p:nvSpPr>
          <p:cNvPr name="TextBox 14" id="14"/>
          <p:cNvSpPr txBox="true"/>
          <p:nvPr/>
        </p:nvSpPr>
        <p:spPr>
          <a:xfrm rot="0">
            <a:off x="914400" y="6024724"/>
            <a:ext cx="5932646" cy="269224"/>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Zheng, X., &amp; Tian, Q. (2023). Effectiveness of online collaborative problem-solving method on </a:t>
            </a:r>
          </a:p>
        </p:txBody>
      </p:sp>
      <p:sp>
        <p:nvSpPr>
          <p:cNvPr name="TextBox 15" id="15"/>
          <p:cNvSpPr txBox="true"/>
          <p:nvPr/>
        </p:nvSpPr>
        <p:spPr>
          <a:xfrm rot="0">
            <a:off x="1371857" y="6342964"/>
            <a:ext cx="5558828" cy="690124"/>
          </a:xfrm>
          <a:prstGeom prst="rect">
            <a:avLst/>
          </a:prstGeom>
        </p:spPr>
        <p:txBody>
          <a:bodyPr anchor="t" rtlCol="false" tIns="0" lIns="0" bIns="0" rIns="0">
            <a:spAutoFit/>
          </a:bodyPr>
          <a:lstStyle/>
          <a:p>
            <a:pPr algn="l">
              <a:lnSpc>
                <a:spcPts val="782"/>
              </a:lnSpc>
            </a:pPr>
            <a:r>
              <a:rPr lang="en-US" sz="1097" spc="1">
                <a:solidFill>
                  <a:srgbClr val="000000"/>
                </a:solidFill>
                <a:latin typeface="Arial"/>
                <a:ea typeface="Arial"/>
                <a:cs typeface="Arial"/>
                <a:sym typeface="Arial"/>
              </a:rPr>
              <a:t>students' learning performance: A meta-analysis. </a:t>
            </a:r>
            <a:r>
              <a:rPr lang="en-US" b="true" sz="1097" i="true" spc="1">
                <a:solidFill>
                  <a:srgbClr val="000000"/>
                </a:solidFill>
                <a:latin typeface="Arial Bold Italics"/>
                <a:ea typeface="Arial Bold Italics"/>
                <a:cs typeface="Arial Bold Italics"/>
                <a:sym typeface="Arial Bold Italics"/>
              </a:rPr>
              <a:t>Journal of Computer Assisted </a:t>
            </a:r>
          </a:p>
          <a:p>
            <a:pPr algn="l">
              <a:lnSpc>
                <a:spcPts val="2121"/>
              </a:lnSpc>
            </a:pPr>
            <a:r>
              <a:rPr lang="en-US" b="true" sz="1097" i="true" spc="1">
                <a:solidFill>
                  <a:srgbClr val="000000"/>
                </a:solidFill>
                <a:latin typeface="Arial Bold Italics"/>
                <a:ea typeface="Arial Bold Italics"/>
                <a:cs typeface="Arial Bold Italics"/>
                <a:sym typeface="Arial Bold Italics"/>
              </a:rPr>
              <a:t>Learning, 40</a:t>
            </a:r>
            <a:r>
              <a:rPr lang="en-US" sz="1097" spc="1">
                <a:solidFill>
                  <a:srgbClr val="000000"/>
                </a:solidFill>
                <a:latin typeface="Arial"/>
                <a:ea typeface="Arial"/>
                <a:cs typeface="Arial"/>
                <a:sym typeface="Arial"/>
              </a:rPr>
              <a:t>(1), 326–341. </a:t>
            </a:r>
          </a:p>
          <a:p>
            <a:pPr algn="l">
              <a:lnSpc>
                <a:spcPts val="794"/>
              </a:lnSpc>
            </a:pPr>
            <a:r>
              <a:rPr lang="en-US" sz="1097" spc="1">
                <a:solidFill>
                  <a:srgbClr val="B70404"/>
                </a:solidFill>
                <a:latin typeface="Arial"/>
                <a:ea typeface="Arial"/>
                <a:cs typeface="Arial"/>
                <a:sym typeface="Arial"/>
                <a:hlinkClick r:id="rId21" tooltip="https://www.researchgate.net/publication/374414623_Effectiveness_of_online_collaborative_problem-solving_method_on_students_learning_performance_A_meta-analysis"/>
              </a:rPr>
              <a:t>https://www.researchgate.net/publication/374414623_Effectiveness_of_online_collabora</a:t>
            </a:r>
          </a:p>
          <a:p>
            <a:pPr algn="l">
              <a:lnSpc>
                <a:spcPts val="2109"/>
              </a:lnSpc>
            </a:pPr>
            <a:r>
              <a:rPr lang="en-US" sz="1097" spc="1">
                <a:solidFill>
                  <a:srgbClr val="B70404"/>
                </a:solidFill>
                <a:latin typeface="Arial"/>
                <a:ea typeface="Arial"/>
                <a:cs typeface="Arial"/>
                <a:sym typeface="Arial"/>
                <a:hlinkClick r:id="rId22" tooltip="https://www.researchgate.net/publication/374414623_Effectiveness_of_online_collaborative_problem-solving_method_on_students_learning_performance_A_meta-analysis"/>
              </a:rPr>
              <a:t>tive_problem-solving_method_on_students_learning_performance_A_meta-analysis</a:t>
            </a:r>
            <a:r>
              <a:rPr lang="en-US" sz="1097" spc="1">
                <a:solidFill>
                  <a:srgbClr val="000000"/>
                </a:solidFill>
                <a:latin typeface="Arial"/>
                <a:ea typeface="Arial"/>
                <a:cs typeface="Arial"/>
                <a:sym typeface="Arial"/>
                <a:hlinkClick r:id="rId23" tooltip="https://www.researchgate.net/publication/374414623_Effectiveness_of_online_collaborative_problem-solving_method_on_students_learning_performance_A_meta-analysis"/>
              </a:rPr>
              <a:t> </a:t>
            </a:r>
          </a:p>
        </p:txBody>
      </p:sp>
      <p:sp>
        <p:nvSpPr>
          <p:cNvPr name="TextBox 16" id="16"/>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55 </a:t>
            </a:r>
          </a:p>
        </p:txBody>
      </p:sp>
      <p:sp>
        <p:nvSpPr>
          <p:cNvPr name="TextBox 17" id="1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8" id="18"/>
          <p:cNvSpPr txBox="true"/>
          <p:nvPr/>
        </p:nvSpPr>
        <p:spPr>
          <a:xfrm rot="0">
            <a:off x="914400" y="3108341"/>
            <a:ext cx="669741"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Example</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95350" y="1426464"/>
            <a:ext cx="5982462" cy="6096"/>
            <a:chOff x="0" y="0"/>
            <a:chExt cx="5982462" cy="6096"/>
          </a:xfrm>
        </p:grpSpPr>
        <p:sp>
          <p:nvSpPr>
            <p:cNvPr name="Freeform 3" id="3"/>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grpSp>
        <p:nvGrpSpPr>
          <p:cNvPr name="Group 4" id="4"/>
          <p:cNvGrpSpPr>
            <a:grpSpLocks noChangeAspect="true"/>
          </p:cNvGrpSpPr>
          <p:nvPr/>
        </p:nvGrpSpPr>
        <p:grpSpPr>
          <a:xfrm rot="0">
            <a:off x="895350" y="1870967"/>
            <a:ext cx="5982462" cy="6096"/>
            <a:chOff x="0" y="0"/>
            <a:chExt cx="5982462" cy="6096"/>
          </a:xfrm>
        </p:grpSpPr>
        <p:sp>
          <p:nvSpPr>
            <p:cNvPr name="Freeform 5" id="5"/>
            <p:cNvSpPr/>
            <p:nvPr/>
          </p:nvSpPr>
          <p:spPr>
            <a:xfrm flipH="false" flipV="false" rot="0">
              <a:off x="0" y="0"/>
              <a:ext cx="5982462" cy="6096"/>
            </a:xfrm>
            <a:custGeom>
              <a:avLst/>
              <a:gdLst/>
              <a:ahLst/>
              <a:cxnLst/>
              <a:rect r="r" b="b" t="t" l="l"/>
              <a:pathLst>
                <a:path h="6096" w="5982462">
                  <a:moveTo>
                    <a:pt x="0" y="6096"/>
                  </a:moveTo>
                  <a:lnTo>
                    <a:pt x="5982462" y="6096"/>
                  </a:lnTo>
                  <a:lnTo>
                    <a:pt x="5982462" y="0"/>
                  </a:lnTo>
                  <a:lnTo>
                    <a:pt x="0" y="0"/>
                  </a:lnTo>
                  <a:close/>
                </a:path>
              </a:pathLst>
            </a:custGeom>
            <a:solidFill>
              <a:srgbClr val="1D7A8C"/>
            </a:solidFill>
          </p:spPr>
        </p:sp>
      </p:grpSp>
      <p:sp>
        <p:nvSpPr>
          <p:cNvPr name="Freeform 6" id="6"/>
          <p:cNvSpPr/>
          <p:nvPr/>
        </p:nvSpPr>
        <p:spPr>
          <a:xfrm flipH="false" flipV="false" rot="0">
            <a:off x="869947" y="5134356"/>
            <a:ext cx="6033259" cy="3939035"/>
          </a:xfrm>
          <a:custGeom>
            <a:avLst/>
            <a:gdLst/>
            <a:ahLst/>
            <a:cxnLst/>
            <a:rect r="r" b="b" t="t" l="l"/>
            <a:pathLst>
              <a:path h="3939035" w="6033259">
                <a:moveTo>
                  <a:pt x="0" y="0"/>
                </a:moveTo>
                <a:lnTo>
                  <a:pt x="6033259" y="0"/>
                </a:lnTo>
                <a:lnTo>
                  <a:pt x="6033259" y="3939035"/>
                </a:lnTo>
                <a:lnTo>
                  <a:pt x="0" y="3939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3599183" y="1511913"/>
            <a:ext cx="625840" cy="212074"/>
          </a:xfrm>
          <a:prstGeom prst="rect">
            <a:avLst/>
          </a:prstGeom>
        </p:spPr>
        <p:txBody>
          <a:bodyPr anchor="t" rtlCol="false" tIns="0" lIns="0" bIns="0" rIns="0">
            <a:spAutoFit/>
          </a:bodyPr>
          <a:lstStyle/>
          <a:p>
            <a:pPr algn="l">
              <a:lnSpc>
                <a:spcPts val="1537"/>
              </a:lnSpc>
            </a:pPr>
            <a:r>
              <a:rPr lang="en-US" sz="1097" spc="1">
                <a:solidFill>
                  <a:srgbClr val="1D7A8C"/>
                </a:solidFill>
                <a:latin typeface="Arial"/>
                <a:ea typeface="Arial"/>
                <a:cs typeface="Arial"/>
                <a:sym typeface="Arial"/>
              </a:rPr>
              <a:t>Module 4 </a:t>
            </a:r>
          </a:p>
        </p:txBody>
      </p:sp>
      <p:sp>
        <p:nvSpPr>
          <p:cNvPr name="TextBox 8" id="8"/>
          <p:cNvSpPr txBox="true"/>
          <p:nvPr/>
        </p:nvSpPr>
        <p:spPr>
          <a:xfrm rot="0">
            <a:off x="914400" y="2838174"/>
            <a:ext cx="5912987" cy="1968103"/>
          </a:xfrm>
          <a:prstGeom prst="rect">
            <a:avLst/>
          </a:prstGeom>
        </p:spPr>
        <p:txBody>
          <a:bodyPr anchor="t" rtlCol="false" tIns="0" lIns="0" bIns="0" rIns="0">
            <a:spAutoFit/>
          </a:bodyPr>
          <a:lstStyle/>
          <a:p>
            <a:pPr algn="l">
              <a:lnSpc>
                <a:spcPts val="1268"/>
              </a:lnSpc>
            </a:pPr>
            <a:r>
              <a:rPr lang="en-US" sz="1097" spc="1">
                <a:solidFill>
                  <a:srgbClr val="000000"/>
                </a:solidFill>
                <a:latin typeface="Arial"/>
                <a:ea typeface="Arial"/>
                <a:cs typeface="Arial"/>
                <a:sym typeface="Arial"/>
              </a:rPr>
              <a:t>The Dick and Carey model, also known as the Systems Approach Model, represents a comprehensive and systematic framework for instructional design first introduced in 1978 in "The Systematic Design of Instruction" (Instructional Designers of Penn State, 2018). This influential model stands apart from earlier linear approaches by emphasizing the interconnections between all design elements and incorporating crucial feedback loops throughout the process. </a:t>
            </a:r>
          </a:p>
          <a:p>
            <a:pPr algn="l">
              <a:lnSpc>
                <a:spcPts val="2744"/>
              </a:lnSpc>
            </a:pPr>
            <a:r>
              <a:rPr lang="en-US" sz="1097" spc="1">
                <a:solidFill>
                  <a:srgbClr val="000000"/>
                </a:solidFill>
                <a:latin typeface="Arial"/>
                <a:ea typeface="Arial"/>
                <a:cs typeface="Arial"/>
                <a:sym typeface="Arial"/>
              </a:rPr>
              <a:t>This model's iterative nature makes it particularly effective—instructional designers can </a:t>
            </a:r>
          </a:p>
          <a:p>
            <a:pPr algn="l">
              <a:lnSpc>
                <a:spcPts val="548"/>
              </a:lnSpc>
            </a:pPr>
            <a:r>
              <a:rPr lang="en-US" sz="1097" spc="1">
                <a:solidFill>
                  <a:srgbClr val="000000"/>
                </a:solidFill>
                <a:latin typeface="Arial"/>
                <a:ea typeface="Arial"/>
                <a:cs typeface="Arial"/>
                <a:sym typeface="Arial"/>
              </a:rPr>
              <a:t>continuously refine and modify components based on evaluation data, ensuring the entire </a:t>
            </a:r>
          </a:p>
          <a:p>
            <a:pPr algn="l">
              <a:lnSpc>
                <a:spcPts val="1982"/>
              </a:lnSpc>
            </a:pPr>
            <a:r>
              <a:rPr lang="en-US" sz="1097" spc="1">
                <a:solidFill>
                  <a:srgbClr val="000000"/>
                </a:solidFill>
                <a:latin typeface="Arial"/>
                <a:ea typeface="Arial"/>
                <a:cs typeface="Arial"/>
                <a:sym typeface="Arial"/>
              </a:rPr>
              <a:t>instructional system evolves to better meet learner needs. Rather than viewing instruction as </a:t>
            </a:r>
          </a:p>
          <a:p>
            <a:pPr algn="l">
              <a:lnSpc>
                <a:spcPts val="548"/>
              </a:lnSpc>
            </a:pPr>
            <a:r>
              <a:rPr lang="en-US" sz="1097" spc="1">
                <a:solidFill>
                  <a:srgbClr val="000000"/>
                </a:solidFill>
                <a:latin typeface="Arial"/>
                <a:ea typeface="Arial"/>
                <a:cs typeface="Arial"/>
                <a:sym typeface="Arial"/>
              </a:rPr>
              <a:t>simply delivering content, the Dick and Carey model conceptualizes instruction as a complete </a:t>
            </a:r>
          </a:p>
          <a:p>
            <a:pPr algn="l">
              <a:lnSpc>
                <a:spcPts val="1982"/>
              </a:lnSpc>
            </a:pPr>
            <a:r>
              <a:rPr lang="en-US" sz="1097" spc="1">
                <a:solidFill>
                  <a:srgbClr val="000000"/>
                </a:solidFill>
                <a:latin typeface="Arial"/>
                <a:ea typeface="Arial"/>
                <a:cs typeface="Arial"/>
                <a:sym typeface="Arial"/>
              </a:rPr>
              <a:t>system aimed at helping learners achieve specific outcomes (Dick &amp; Carey, 2015). </a:t>
            </a:r>
          </a:p>
        </p:txBody>
      </p:sp>
      <p:sp>
        <p:nvSpPr>
          <p:cNvPr name="TextBox 9" id="9"/>
          <p:cNvSpPr txBox="true"/>
          <p:nvPr/>
        </p:nvSpPr>
        <p:spPr>
          <a:xfrm rot="0">
            <a:off x="1889255" y="4951962"/>
            <a:ext cx="39538" cy="221599"/>
          </a:xfrm>
          <a:prstGeom prst="rect">
            <a:avLst/>
          </a:prstGeom>
        </p:spPr>
        <p:txBody>
          <a:bodyPr anchor="t" rtlCol="false" tIns="0" lIns="0" bIns="0" rIns="0">
            <a:spAutoFit/>
          </a:bodyPr>
          <a:lstStyle/>
          <a:p>
            <a:pPr algn="l">
              <a:lnSpc>
                <a:spcPts val="1616"/>
              </a:lnSpc>
            </a:pPr>
            <a:r>
              <a:rPr lang="en-US" b="true" sz="1097">
                <a:solidFill>
                  <a:srgbClr val="000000"/>
                </a:solidFill>
                <a:latin typeface="Arial Bold"/>
                <a:ea typeface="Arial Bold"/>
                <a:cs typeface="Arial Bold"/>
                <a:sym typeface="Arial Bold"/>
              </a:rPr>
              <a:t> </a:t>
            </a:r>
          </a:p>
        </p:txBody>
      </p:sp>
      <p:sp>
        <p:nvSpPr>
          <p:cNvPr name="TextBox 10" id="10"/>
          <p:cNvSpPr txBox="true"/>
          <p:nvPr/>
        </p:nvSpPr>
        <p:spPr>
          <a:xfrm rot="0">
            <a:off x="2498855" y="5157187"/>
            <a:ext cx="3966362" cy="543163"/>
          </a:xfrm>
          <a:prstGeom prst="rect">
            <a:avLst/>
          </a:prstGeom>
        </p:spPr>
        <p:txBody>
          <a:bodyPr anchor="t" rtlCol="false" tIns="0" lIns="0" bIns="0" rIns="0">
            <a:spAutoFit/>
          </a:bodyPr>
          <a:lstStyle/>
          <a:p>
            <a:pPr algn="l">
              <a:lnSpc>
                <a:spcPts val="1616"/>
              </a:lnSpc>
            </a:pPr>
            <a:r>
              <a:rPr lang="en-US" sz="1097" spc="1">
                <a:solidFill>
                  <a:srgbClr val="000000"/>
                </a:solidFill>
                <a:latin typeface="Arial"/>
                <a:ea typeface="Arial"/>
                <a:cs typeface="Arial"/>
                <a:sym typeface="Arial"/>
              </a:rPr>
              <a:t>Determine what learners should be able to do after completing </a:t>
            </a:r>
          </a:p>
          <a:p>
            <a:pPr algn="l">
              <a:lnSpc>
                <a:spcPts val="635"/>
              </a:lnSpc>
            </a:pPr>
            <a:r>
              <a:rPr lang="en-US" sz="1097" spc="1">
                <a:solidFill>
                  <a:srgbClr val="000000"/>
                </a:solidFill>
                <a:latin typeface="Arial"/>
                <a:ea typeface="Arial"/>
                <a:cs typeface="Arial"/>
                <a:sym typeface="Arial"/>
              </a:rPr>
              <a:t>instruction by analyzing needs, examining existing goals, or conducting needs assessments. </a:t>
            </a:r>
          </a:p>
        </p:txBody>
      </p:sp>
      <p:sp>
        <p:nvSpPr>
          <p:cNvPr name="TextBox 11" id="11"/>
          <p:cNvSpPr txBox="true"/>
          <p:nvPr/>
        </p:nvSpPr>
        <p:spPr>
          <a:xfrm rot="0">
            <a:off x="949452" y="5332447"/>
            <a:ext cx="1465783" cy="287131"/>
          </a:xfrm>
          <a:prstGeom prst="rect">
            <a:avLst/>
          </a:prstGeom>
        </p:spPr>
        <p:txBody>
          <a:bodyPr anchor="t" rtlCol="false" tIns="0" lIns="0" bIns="0" rIns="0">
            <a:spAutoFit/>
          </a:bodyPr>
          <a:lstStyle/>
          <a:p>
            <a:pPr algn="l">
              <a:lnSpc>
                <a:spcPts val="635"/>
              </a:lnSpc>
            </a:pPr>
            <a:r>
              <a:rPr lang="en-US" sz="1097" spc="1">
                <a:solidFill>
                  <a:srgbClr val="000000"/>
                </a:solidFill>
                <a:latin typeface="Arial"/>
                <a:ea typeface="Arial"/>
                <a:cs typeface="Arial"/>
                <a:sym typeface="Arial"/>
              </a:rPr>
              <a:t>1. Identify Instructional Goals </a:t>
            </a:r>
          </a:p>
        </p:txBody>
      </p:sp>
      <p:sp>
        <p:nvSpPr>
          <p:cNvPr name="TextBox 12" id="12"/>
          <p:cNvSpPr txBox="true"/>
          <p:nvPr/>
        </p:nvSpPr>
        <p:spPr>
          <a:xfrm rot="0">
            <a:off x="949452" y="5594575"/>
            <a:ext cx="5870619" cy="316849"/>
          </a:xfrm>
          <a:prstGeom prst="rect">
            <a:avLst/>
          </a:prstGeom>
        </p:spPr>
        <p:txBody>
          <a:bodyPr anchor="t" rtlCol="false" tIns="0" lIns="0" bIns="0" rIns="0">
            <a:spAutoFit/>
          </a:bodyPr>
          <a:lstStyle/>
          <a:p>
            <a:pPr algn="l">
              <a:lnSpc>
                <a:spcPts val="2601"/>
              </a:lnSpc>
            </a:pPr>
            <a:r>
              <a:rPr lang="en-US" sz="1097" spc="1">
                <a:solidFill>
                  <a:srgbClr val="000000"/>
                </a:solidFill>
                <a:latin typeface="Arial"/>
                <a:ea typeface="Arial"/>
                <a:cs typeface="Arial"/>
                <a:sym typeface="Arial"/>
              </a:rPr>
              <a:t>2. Conduct Instructional Break down the instructional goal into specific component skills and </a:t>
            </a:r>
          </a:p>
        </p:txBody>
      </p:sp>
      <p:sp>
        <p:nvSpPr>
          <p:cNvPr name="TextBox 13" id="13"/>
          <p:cNvSpPr txBox="true"/>
          <p:nvPr/>
        </p:nvSpPr>
        <p:spPr>
          <a:xfrm rot="0">
            <a:off x="949452" y="5955382"/>
            <a:ext cx="1384945" cy="102131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Analysis 3. Analyze Learners and Contexts </a:t>
            </a:r>
          </a:p>
          <a:p>
            <a:pPr algn="l">
              <a:lnSpc>
                <a:spcPts val="2625"/>
              </a:lnSpc>
            </a:pPr>
            <a:r>
              <a:rPr lang="en-US" sz="1097" spc="1">
                <a:solidFill>
                  <a:srgbClr val="000000"/>
                </a:solidFill>
                <a:latin typeface="Arial"/>
                <a:ea typeface="Arial"/>
                <a:cs typeface="Arial"/>
                <a:sym typeface="Arial"/>
              </a:rPr>
              <a:t>4. Write Performance </a:t>
            </a:r>
          </a:p>
          <a:p>
            <a:pPr algn="l">
              <a:lnSpc>
                <a:spcPts val="548"/>
              </a:lnSpc>
            </a:pPr>
            <a:r>
              <a:rPr lang="en-US" sz="1097" spc="1">
                <a:solidFill>
                  <a:srgbClr val="000000"/>
                </a:solidFill>
                <a:latin typeface="Arial"/>
                <a:ea typeface="Arial"/>
                <a:cs typeface="Arial"/>
                <a:sym typeface="Arial"/>
              </a:rPr>
              <a:t>Objectives </a:t>
            </a:r>
          </a:p>
        </p:txBody>
      </p:sp>
      <p:sp>
        <p:nvSpPr>
          <p:cNvPr name="TextBox 14" id="14"/>
          <p:cNvSpPr txBox="true"/>
          <p:nvPr/>
        </p:nvSpPr>
        <p:spPr>
          <a:xfrm rot="0">
            <a:off x="2498855" y="5955382"/>
            <a:ext cx="4293537" cy="102131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knowledge required for successful performance. </a:t>
            </a:r>
          </a:p>
          <a:p>
            <a:pPr algn="l">
              <a:lnSpc>
                <a:spcPts val="2744"/>
              </a:lnSpc>
            </a:pPr>
            <a:r>
              <a:rPr lang="en-US" sz="1097" spc="1">
                <a:solidFill>
                  <a:srgbClr val="000000"/>
                </a:solidFill>
                <a:latin typeface="Arial"/>
                <a:ea typeface="Arial"/>
                <a:cs typeface="Arial"/>
                <a:sym typeface="Arial"/>
              </a:rPr>
              <a:t>Identify characteristics of target learners, including prior knowledge, </a:t>
            </a:r>
          </a:p>
          <a:p>
            <a:pPr algn="l">
              <a:lnSpc>
                <a:spcPts val="630"/>
              </a:lnSpc>
            </a:pPr>
            <a:r>
              <a:rPr lang="en-US" sz="1097" spc="1">
                <a:solidFill>
                  <a:srgbClr val="000000"/>
                </a:solidFill>
                <a:latin typeface="Arial"/>
                <a:ea typeface="Arial"/>
                <a:cs typeface="Arial"/>
                <a:sym typeface="Arial"/>
              </a:rPr>
              <a:t>skills, attitudes, and the learning environment where skills will be used. </a:t>
            </a:r>
          </a:p>
          <a:p>
            <a:pPr algn="l">
              <a:lnSpc>
                <a:spcPts val="2625"/>
              </a:lnSpc>
            </a:pPr>
            <a:r>
              <a:rPr lang="en-US" sz="1097" spc="1">
                <a:solidFill>
                  <a:srgbClr val="000000"/>
                </a:solidFill>
                <a:latin typeface="Arial"/>
                <a:ea typeface="Arial"/>
                <a:cs typeface="Arial"/>
                <a:sym typeface="Arial"/>
              </a:rPr>
              <a:t>Specify exactly what learners can do, under what conditions, and to </a:t>
            </a:r>
          </a:p>
          <a:p>
            <a:pPr algn="l">
              <a:lnSpc>
                <a:spcPts val="548"/>
              </a:lnSpc>
            </a:pPr>
            <a:r>
              <a:rPr lang="en-US" sz="1097" spc="1">
                <a:solidFill>
                  <a:srgbClr val="000000"/>
                </a:solidFill>
                <a:latin typeface="Arial"/>
                <a:ea typeface="Arial"/>
                <a:cs typeface="Arial"/>
                <a:sym typeface="Arial"/>
              </a:rPr>
              <a:t>what standard after instruction. </a:t>
            </a:r>
          </a:p>
        </p:txBody>
      </p:sp>
      <p:sp>
        <p:nvSpPr>
          <p:cNvPr name="TextBox 15" id="15"/>
          <p:cNvSpPr txBox="true"/>
          <p:nvPr/>
        </p:nvSpPr>
        <p:spPr>
          <a:xfrm rot="0">
            <a:off x="949452" y="6862162"/>
            <a:ext cx="5623560" cy="326374"/>
          </a:xfrm>
          <a:prstGeom prst="rect">
            <a:avLst/>
          </a:prstGeom>
        </p:spPr>
        <p:txBody>
          <a:bodyPr anchor="t" rtlCol="false" tIns="0" lIns="0" bIns="0" rIns="0">
            <a:spAutoFit/>
          </a:bodyPr>
          <a:lstStyle/>
          <a:p>
            <a:pPr algn="l">
              <a:lnSpc>
                <a:spcPts val="2744"/>
              </a:lnSpc>
            </a:pPr>
            <a:r>
              <a:rPr lang="en-US" sz="1097">
                <a:solidFill>
                  <a:srgbClr val="000000"/>
                </a:solidFill>
                <a:latin typeface="Arial"/>
                <a:ea typeface="Arial"/>
                <a:cs typeface="Arial"/>
                <a:sym typeface="Arial"/>
              </a:rPr>
              <a:t>5. Develop Assessment Create assessments directly tied to performance objectives that </a:t>
            </a:r>
          </a:p>
        </p:txBody>
      </p:sp>
      <p:sp>
        <p:nvSpPr>
          <p:cNvPr name="TextBox 16" id="16"/>
          <p:cNvSpPr txBox="true"/>
          <p:nvPr/>
        </p:nvSpPr>
        <p:spPr>
          <a:xfrm rot="0">
            <a:off x="949452" y="7232494"/>
            <a:ext cx="1527886" cy="1021318"/>
          </a:xfrm>
          <a:prstGeom prst="rect">
            <a:avLst/>
          </a:prstGeom>
        </p:spPr>
        <p:txBody>
          <a:bodyPr anchor="t" rtlCol="false" tIns="0" lIns="0" bIns="0" rIns="0">
            <a:spAutoFit/>
          </a:bodyPr>
          <a:lstStyle/>
          <a:p>
            <a:pPr algn="just">
              <a:lnSpc>
                <a:spcPts val="548"/>
              </a:lnSpc>
            </a:pPr>
            <a:r>
              <a:rPr lang="en-US" sz="1097" spc="1">
                <a:solidFill>
                  <a:srgbClr val="000000"/>
                </a:solidFill>
                <a:latin typeface="Arial"/>
                <a:ea typeface="Arial"/>
                <a:cs typeface="Arial"/>
                <a:sym typeface="Arial"/>
              </a:rPr>
              <a:t>Instruments 6. Develop Instructional Strategy </a:t>
            </a:r>
          </a:p>
          <a:p>
            <a:pPr algn="just">
              <a:lnSpc>
                <a:spcPts val="2601"/>
              </a:lnSpc>
            </a:pPr>
            <a:r>
              <a:rPr lang="en-US" sz="1097" spc="1">
                <a:solidFill>
                  <a:srgbClr val="000000"/>
                </a:solidFill>
                <a:latin typeface="Arial"/>
                <a:ea typeface="Arial"/>
                <a:cs typeface="Arial"/>
                <a:sym typeface="Arial"/>
              </a:rPr>
              <a:t>7. Develop and Select </a:t>
            </a:r>
          </a:p>
          <a:p>
            <a:pPr algn="just">
              <a:lnSpc>
                <a:spcPts val="548"/>
              </a:lnSpc>
            </a:pPr>
            <a:r>
              <a:rPr lang="en-US" sz="1097" spc="1">
                <a:solidFill>
                  <a:srgbClr val="000000"/>
                </a:solidFill>
                <a:latin typeface="Arial"/>
                <a:ea typeface="Arial"/>
                <a:cs typeface="Arial"/>
                <a:sym typeface="Arial"/>
              </a:rPr>
              <a:t>Instructional Materials </a:t>
            </a:r>
          </a:p>
        </p:txBody>
      </p:sp>
      <p:sp>
        <p:nvSpPr>
          <p:cNvPr name="TextBox 17" id="17"/>
          <p:cNvSpPr txBox="true"/>
          <p:nvPr/>
        </p:nvSpPr>
        <p:spPr>
          <a:xfrm rot="0">
            <a:off x="2498855" y="7232494"/>
            <a:ext cx="4439717" cy="102131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measure learner achievement of each objective. </a:t>
            </a:r>
          </a:p>
          <a:p>
            <a:pPr algn="l">
              <a:lnSpc>
                <a:spcPts val="2744"/>
              </a:lnSpc>
            </a:pPr>
            <a:r>
              <a:rPr lang="en-US" sz="1097" spc="1">
                <a:solidFill>
                  <a:srgbClr val="000000"/>
                </a:solidFill>
                <a:latin typeface="Arial"/>
                <a:ea typeface="Arial"/>
                <a:cs typeface="Arial"/>
                <a:sym typeface="Arial"/>
              </a:rPr>
              <a:t>Plan the specific instructional activities, including pre-instructional </a:t>
            </a:r>
          </a:p>
          <a:p>
            <a:pPr algn="l">
              <a:lnSpc>
                <a:spcPts val="635"/>
              </a:lnSpc>
            </a:pPr>
            <a:r>
              <a:rPr lang="en-US" sz="1097">
                <a:solidFill>
                  <a:srgbClr val="000000"/>
                </a:solidFill>
                <a:latin typeface="Arial"/>
                <a:ea typeface="Arial"/>
                <a:cs typeface="Arial"/>
                <a:sym typeface="Arial"/>
              </a:rPr>
              <a:t>activities, content presentation, learner participation, assessment, and follow-through. </a:t>
            </a:r>
          </a:p>
          <a:p>
            <a:pPr algn="l">
              <a:lnSpc>
                <a:spcPts val="2601"/>
              </a:lnSpc>
            </a:pPr>
            <a:r>
              <a:rPr lang="en-US" sz="1097" spc="1">
                <a:solidFill>
                  <a:srgbClr val="000000"/>
                </a:solidFill>
                <a:latin typeface="Arial"/>
                <a:ea typeface="Arial"/>
                <a:cs typeface="Arial"/>
                <a:sym typeface="Arial"/>
              </a:rPr>
              <a:t>Create or select instructional materials based on the instructional </a:t>
            </a:r>
          </a:p>
          <a:p>
            <a:pPr algn="l">
              <a:lnSpc>
                <a:spcPts val="548"/>
              </a:lnSpc>
            </a:pPr>
            <a:r>
              <a:rPr lang="en-US" sz="1097" spc="1">
                <a:solidFill>
                  <a:srgbClr val="000000"/>
                </a:solidFill>
                <a:latin typeface="Arial"/>
                <a:ea typeface="Arial"/>
                <a:cs typeface="Arial"/>
                <a:sym typeface="Arial"/>
              </a:rPr>
              <a:t>strategy, including instructor guides, student materials, and media. </a:t>
            </a:r>
          </a:p>
        </p:txBody>
      </p:sp>
      <p:sp>
        <p:nvSpPr>
          <p:cNvPr name="TextBox 18" id="18"/>
          <p:cNvSpPr txBox="true"/>
          <p:nvPr/>
        </p:nvSpPr>
        <p:spPr>
          <a:xfrm rot="0">
            <a:off x="949452" y="8138512"/>
            <a:ext cx="5750719" cy="326374"/>
          </a:xfrm>
          <a:prstGeom prst="rect">
            <a:avLst/>
          </a:prstGeom>
        </p:spPr>
        <p:txBody>
          <a:bodyPr anchor="t" rtlCol="false" tIns="0" lIns="0" bIns="0" rIns="0">
            <a:spAutoFit/>
          </a:bodyPr>
          <a:lstStyle/>
          <a:p>
            <a:pPr algn="l">
              <a:lnSpc>
                <a:spcPts val="2744"/>
              </a:lnSpc>
            </a:pPr>
            <a:r>
              <a:rPr lang="en-US" sz="1097">
                <a:solidFill>
                  <a:srgbClr val="000000"/>
                </a:solidFill>
                <a:latin typeface="Arial"/>
                <a:ea typeface="Arial"/>
                <a:cs typeface="Arial"/>
                <a:sym typeface="Arial"/>
              </a:rPr>
              <a:t>8. Design and Conduct Test instructional materials with representative learners to identify </a:t>
            </a:r>
          </a:p>
        </p:txBody>
      </p:sp>
      <p:sp>
        <p:nvSpPr>
          <p:cNvPr name="TextBox 19" id="19"/>
          <p:cNvSpPr txBox="true"/>
          <p:nvPr/>
        </p:nvSpPr>
        <p:spPr>
          <a:xfrm rot="0">
            <a:off x="949452" y="8508844"/>
            <a:ext cx="1378210" cy="408927"/>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Formative Evaluation 9. Revise Instruction </a:t>
            </a:r>
          </a:p>
        </p:txBody>
      </p:sp>
      <p:sp>
        <p:nvSpPr>
          <p:cNvPr name="TextBox 20" id="20"/>
          <p:cNvSpPr txBox="true"/>
          <p:nvPr/>
        </p:nvSpPr>
        <p:spPr>
          <a:xfrm rot="0">
            <a:off x="2498855" y="8508844"/>
            <a:ext cx="4222032" cy="489699"/>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areas for improvement before full implementation. </a:t>
            </a:r>
          </a:p>
          <a:p>
            <a:pPr algn="l">
              <a:lnSpc>
                <a:spcPts val="2744"/>
              </a:lnSpc>
            </a:pPr>
            <a:r>
              <a:rPr lang="en-US" sz="1097" spc="1">
                <a:solidFill>
                  <a:srgbClr val="000000"/>
                </a:solidFill>
                <a:latin typeface="Arial"/>
                <a:ea typeface="Arial"/>
                <a:cs typeface="Arial"/>
                <a:sym typeface="Arial"/>
              </a:rPr>
              <a:t>Use data from formative evaluation to improve the effectiveness of </a:t>
            </a:r>
          </a:p>
          <a:p>
            <a:pPr algn="l">
              <a:lnSpc>
                <a:spcPts val="635"/>
              </a:lnSpc>
            </a:pPr>
            <a:r>
              <a:rPr lang="en-US" sz="1097" spc="1">
                <a:solidFill>
                  <a:srgbClr val="000000"/>
                </a:solidFill>
                <a:latin typeface="Arial"/>
                <a:ea typeface="Arial"/>
                <a:cs typeface="Arial"/>
                <a:sym typeface="Arial"/>
              </a:rPr>
              <a:t>instruction through targeted revisions. </a:t>
            </a:r>
          </a:p>
        </p:txBody>
      </p:sp>
      <p:sp>
        <p:nvSpPr>
          <p:cNvPr name="TextBox 21" id="21"/>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56 </a:t>
            </a:r>
          </a:p>
        </p:txBody>
      </p:sp>
      <p:sp>
        <p:nvSpPr>
          <p:cNvPr name="TextBox 22" id="22"/>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3" id="23"/>
          <p:cNvSpPr txBox="true"/>
          <p:nvPr/>
        </p:nvSpPr>
        <p:spPr>
          <a:xfrm rot="0">
            <a:off x="2716025" y="873595"/>
            <a:ext cx="2441372" cy="326298"/>
          </a:xfrm>
          <a:prstGeom prst="rect">
            <a:avLst/>
          </a:prstGeom>
        </p:spPr>
        <p:txBody>
          <a:bodyPr anchor="t" rtlCol="false" tIns="0" lIns="0" bIns="0" rIns="0">
            <a:spAutoFit/>
          </a:bodyPr>
          <a:lstStyle/>
          <a:p>
            <a:pPr algn="l">
              <a:lnSpc>
                <a:spcPts val="2662"/>
              </a:lnSpc>
            </a:pPr>
            <a:r>
              <a:rPr lang="en-US" b="true" sz="1902">
                <a:solidFill>
                  <a:srgbClr val="144282"/>
                </a:solidFill>
                <a:latin typeface="Cambria Bold"/>
                <a:ea typeface="Cambria Bold"/>
                <a:cs typeface="Cambria Bold"/>
                <a:sym typeface="Cambria Bold"/>
              </a:rPr>
              <a:t>Knowing the Learner </a:t>
            </a:r>
          </a:p>
        </p:txBody>
      </p:sp>
      <p:sp>
        <p:nvSpPr>
          <p:cNvPr name="TextBox 24" id="24"/>
          <p:cNvSpPr txBox="true"/>
          <p:nvPr/>
        </p:nvSpPr>
        <p:spPr>
          <a:xfrm rot="0">
            <a:off x="914400" y="2066411"/>
            <a:ext cx="2836983" cy="615706"/>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Learner and Context Analysis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Dick and Carey Model </a:t>
            </a:r>
          </a:p>
        </p:txBody>
      </p:sp>
      <p:sp>
        <p:nvSpPr>
          <p:cNvPr name="TextBox 25" id="25"/>
          <p:cNvSpPr txBox="true"/>
          <p:nvPr/>
        </p:nvSpPr>
        <p:spPr>
          <a:xfrm rot="0">
            <a:off x="1509017" y="4961487"/>
            <a:ext cx="387306"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Steps</a:t>
            </a:r>
          </a:p>
        </p:txBody>
      </p:sp>
      <p:sp>
        <p:nvSpPr>
          <p:cNvPr name="TextBox 26" id="26"/>
          <p:cNvSpPr txBox="true"/>
          <p:nvPr/>
        </p:nvSpPr>
        <p:spPr>
          <a:xfrm rot="0">
            <a:off x="3935987" y="4961487"/>
            <a:ext cx="147881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Definition/Description</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15391" y="7045195"/>
            <a:ext cx="3621281" cy="10668"/>
          </a:xfrm>
          <a:custGeom>
            <a:avLst/>
            <a:gdLst/>
            <a:ahLst/>
            <a:cxnLst/>
            <a:rect r="r" b="b" t="t" l="l"/>
            <a:pathLst>
              <a:path h="10668" w="3621281">
                <a:moveTo>
                  <a:pt x="0" y="0"/>
                </a:moveTo>
                <a:lnTo>
                  <a:pt x="3621281" y="0"/>
                </a:lnTo>
                <a:lnTo>
                  <a:pt x="3621281" y="10668"/>
                </a:lnTo>
                <a:lnTo>
                  <a:pt x="0" y="10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84683" y="6121537"/>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4" id="4"/>
          <p:cNvSpPr txBox="true"/>
          <p:nvPr/>
        </p:nvSpPr>
        <p:spPr>
          <a:xfrm rot="0">
            <a:off x="914400" y="6356575"/>
            <a:ext cx="1851755" cy="221599"/>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Dick, W., &amp; Carey, L. (2015). </a:t>
            </a:r>
          </a:p>
        </p:txBody>
      </p:sp>
      <p:sp>
        <p:nvSpPr>
          <p:cNvPr name="TextBox 5" id="5"/>
          <p:cNvSpPr txBox="true"/>
          <p:nvPr/>
        </p:nvSpPr>
        <p:spPr>
          <a:xfrm rot="0">
            <a:off x="4951981" y="6359671"/>
            <a:ext cx="1260977" cy="220161"/>
          </a:xfrm>
          <a:prstGeom prst="rect">
            <a:avLst/>
          </a:prstGeom>
        </p:spPr>
        <p:txBody>
          <a:bodyPr anchor="t" rtlCol="false" tIns="0" lIns="0" bIns="0" rIns="0">
            <a:spAutoFit/>
          </a:bodyPr>
          <a:lstStyle/>
          <a:p>
            <a:pPr algn="l">
              <a:lnSpc>
                <a:spcPts val="1537"/>
              </a:lnSpc>
            </a:pPr>
            <a:r>
              <a:rPr lang="en-US" sz="1097" spc="1">
                <a:solidFill>
                  <a:srgbClr val="000000"/>
                </a:solidFill>
                <a:latin typeface="Arial"/>
                <a:ea typeface="Arial"/>
                <a:cs typeface="Arial"/>
                <a:sym typeface="Arial"/>
              </a:rPr>
              <a:t> (8th ed.). Pearson. </a:t>
            </a:r>
          </a:p>
        </p:txBody>
      </p:sp>
      <p:sp>
        <p:nvSpPr>
          <p:cNvPr name="TextBox 6" id="6"/>
          <p:cNvSpPr txBox="true"/>
          <p:nvPr/>
        </p:nvSpPr>
        <p:spPr>
          <a:xfrm rot="0">
            <a:off x="914400" y="915295"/>
            <a:ext cx="6088323" cy="5098980"/>
          </a:xfrm>
          <a:prstGeom prst="rect">
            <a:avLst/>
          </a:prstGeom>
        </p:spPr>
        <p:txBody>
          <a:bodyPr anchor="t" rtlCol="false" tIns="0" lIns="0" bIns="0" rIns="0">
            <a:spAutoFit/>
          </a:bodyPr>
          <a:lstStyle/>
          <a:p>
            <a:pPr algn="l">
              <a:lnSpc>
                <a:spcPts val="1329"/>
              </a:lnSpc>
            </a:pPr>
            <a:r>
              <a:rPr lang="en-US" sz="1152">
                <a:solidFill>
                  <a:srgbClr val="000000"/>
                </a:solidFill>
                <a:latin typeface="Arab Times"/>
                <a:ea typeface="Arab Times"/>
                <a:cs typeface="Arab Times"/>
                <a:sym typeface="Arab Times"/>
              </a:rPr>
              <a:t> </a:t>
            </a:r>
          </a:p>
          <a:p>
            <a:pPr algn="l">
              <a:lnSpc>
                <a:spcPts val="1267"/>
              </a:lnSpc>
            </a:pPr>
            <a:r>
              <a:rPr lang="en-US" sz="1097" spc="1">
                <a:solidFill>
                  <a:srgbClr val="000000"/>
                </a:solidFill>
                <a:latin typeface="Arial"/>
                <a:ea typeface="Arial"/>
                <a:cs typeface="Arial"/>
                <a:sym typeface="Arial"/>
              </a:rPr>
              <a:t>This comprehensive understanding of learners, including their academic motivation, learning preferences, and contextual needs, enables instructional designers to create targeted, effective learning experiences that align with performance objectives while accommodating the specific characteristics of the learner population. </a:t>
            </a:r>
          </a:p>
          <a:p>
            <a:pPr algn="l">
              <a:lnSpc>
                <a:spcPts val="1679"/>
              </a:lnSpc>
            </a:pPr>
            <a:r>
              <a:rPr lang="en-US" b="true" sz="1200" spc="6">
                <a:solidFill>
                  <a:srgbClr val="05213B"/>
                </a:solidFill>
                <a:latin typeface="Arial Bold"/>
                <a:ea typeface="Arial Bold"/>
                <a:cs typeface="Arial Bold"/>
                <a:sym typeface="Arial Bold"/>
              </a:rPr>
              <a:t>Example </a:t>
            </a:r>
          </a:p>
          <a:p>
            <a:pPr algn="l">
              <a:lnSpc>
                <a:spcPts val="1265"/>
              </a:lnSpc>
            </a:pPr>
            <a:r>
              <a:rPr lang="en-US" sz="1097" spc="1">
                <a:solidFill>
                  <a:srgbClr val="000000"/>
                </a:solidFill>
                <a:latin typeface="Arial"/>
                <a:ea typeface="Arial"/>
                <a:cs typeface="Arial"/>
                <a:sym typeface="Arial"/>
              </a:rPr>
              <a:t>As an instructional designer at a mid-sized university, I was tasked with developing a new online graduate course in educational leadership. Rather than diving straight into content creation, I employed the Dick and Carey model to ensure a systematic approach. </a:t>
            </a:r>
          </a:p>
          <a:p>
            <a:pPr algn="l">
              <a:lnSpc>
                <a:spcPts val="2744"/>
              </a:lnSpc>
            </a:pPr>
            <a:r>
              <a:rPr lang="en-US" sz="1097" spc="1">
                <a:solidFill>
                  <a:srgbClr val="000000"/>
                </a:solidFill>
                <a:latin typeface="Arial"/>
                <a:ea typeface="Arial"/>
                <a:cs typeface="Arial"/>
                <a:sym typeface="Arial"/>
              </a:rPr>
              <a:t>I met with the subject matter expert to identify the core instructional goal: preparing students to </a:t>
            </a:r>
          </a:p>
          <a:p>
            <a:pPr algn="l">
              <a:lnSpc>
                <a:spcPts val="548"/>
              </a:lnSpc>
            </a:pPr>
            <a:r>
              <a:rPr lang="en-US" sz="1097" spc="1">
                <a:solidFill>
                  <a:srgbClr val="000000"/>
                </a:solidFill>
                <a:latin typeface="Arial"/>
                <a:ea typeface="Arial"/>
                <a:cs typeface="Arial"/>
                <a:sym typeface="Arial"/>
              </a:rPr>
              <a:t>develop data-driven school improvement plans. Through careful analysis, we determined the </a:t>
            </a:r>
          </a:p>
          <a:p>
            <a:pPr algn="l">
              <a:lnSpc>
                <a:spcPts val="1982"/>
              </a:lnSpc>
            </a:pPr>
            <a:r>
              <a:rPr lang="en-US" sz="1097" spc="1">
                <a:solidFill>
                  <a:srgbClr val="000000"/>
                </a:solidFill>
                <a:latin typeface="Arial"/>
                <a:ea typeface="Arial"/>
                <a:cs typeface="Arial"/>
                <a:sym typeface="Arial"/>
              </a:rPr>
              <a:t>essential skills students would need and examined the unique characteristics of our working </a:t>
            </a:r>
          </a:p>
          <a:p>
            <a:pPr algn="l">
              <a:lnSpc>
                <a:spcPts val="548"/>
              </a:lnSpc>
            </a:pPr>
            <a:r>
              <a:rPr lang="en-US" sz="1097" spc="1">
                <a:solidFill>
                  <a:srgbClr val="000000"/>
                </a:solidFill>
                <a:latin typeface="Arial"/>
                <a:ea typeface="Arial"/>
                <a:cs typeface="Arial"/>
                <a:sym typeface="Arial"/>
              </a:rPr>
              <a:t>professional student population. </a:t>
            </a:r>
          </a:p>
          <a:p>
            <a:pPr algn="l">
              <a:lnSpc>
                <a:spcPts val="2744"/>
              </a:lnSpc>
            </a:pPr>
            <a:r>
              <a:rPr lang="en-US" sz="1097" spc="1">
                <a:solidFill>
                  <a:srgbClr val="000000"/>
                </a:solidFill>
                <a:latin typeface="Arial"/>
                <a:ea typeface="Arial"/>
                <a:cs typeface="Arial"/>
                <a:sym typeface="Arial"/>
              </a:rPr>
              <a:t>With established, clear performance objectives, I developed authentic assessments that </a:t>
            </a:r>
          </a:p>
          <a:p>
            <a:pPr algn="l">
              <a:lnSpc>
                <a:spcPts val="548"/>
              </a:lnSpc>
            </a:pPr>
            <a:r>
              <a:rPr lang="en-US" sz="1097" spc="1">
                <a:solidFill>
                  <a:srgbClr val="000000"/>
                </a:solidFill>
                <a:latin typeface="Arial"/>
                <a:ea typeface="Arial"/>
                <a:cs typeface="Arial"/>
                <a:sym typeface="Arial"/>
              </a:rPr>
              <a:t>measure students' ability to analyze school data and create implementation plans. These </a:t>
            </a:r>
          </a:p>
          <a:p>
            <a:pPr algn="l">
              <a:lnSpc>
                <a:spcPts val="1982"/>
              </a:lnSpc>
            </a:pPr>
            <a:r>
              <a:rPr lang="en-US" sz="1097" spc="1">
                <a:solidFill>
                  <a:srgbClr val="000000"/>
                </a:solidFill>
                <a:latin typeface="Arial"/>
                <a:ea typeface="Arial"/>
                <a:cs typeface="Arial"/>
                <a:sym typeface="Arial"/>
              </a:rPr>
              <a:t>assessments directly informed my instructional strategy, which balanced theoretical foundations </a:t>
            </a:r>
          </a:p>
          <a:p>
            <a:pPr algn="l">
              <a:lnSpc>
                <a:spcPts val="548"/>
              </a:lnSpc>
            </a:pPr>
            <a:r>
              <a:rPr lang="en-US" sz="1097" spc="1">
                <a:solidFill>
                  <a:srgbClr val="000000"/>
                </a:solidFill>
                <a:latin typeface="Arial"/>
                <a:ea typeface="Arial"/>
                <a:cs typeface="Arial"/>
                <a:sym typeface="Arial"/>
              </a:rPr>
              <a:t>with practical applications relevant to the students' professional contexts. </a:t>
            </a:r>
          </a:p>
          <a:p>
            <a:pPr algn="l">
              <a:lnSpc>
                <a:spcPts val="2744"/>
              </a:lnSpc>
            </a:pPr>
            <a:r>
              <a:rPr lang="en-US" sz="1097">
                <a:solidFill>
                  <a:srgbClr val="000000"/>
                </a:solidFill>
                <a:latin typeface="Arial"/>
                <a:ea typeface="Arial"/>
                <a:cs typeface="Arial"/>
                <a:sym typeface="Arial"/>
              </a:rPr>
              <a:t>As I developed the course materials, I maintained focus on the interconnected nature of the </a:t>
            </a:r>
          </a:p>
          <a:p>
            <a:pPr algn="l">
              <a:lnSpc>
                <a:spcPts val="548"/>
              </a:lnSpc>
            </a:pPr>
            <a:r>
              <a:rPr lang="en-US" sz="1097" spc="1">
                <a:solidFill>
                  <a:srgbClr val="000000"/>
                </a:solidFill>
                <a:latin typeface="Arial"/>
                <a:ea typeface="Arial"/>
                <a:cs typeface="Arial"/>
                <a:sym typeface="Arial"/>
              </a:rPr>
              <a:t>Dick and Carey model. When initial testing with a small student group revealed confusion </a:t>
            </a:r>
          </a:p>
          <a:p>
            <a:pPr algn="l">
              <a:lnSpc>
                <a:spcPts val="1982"/>
              </a:lnSpc>
            </a:pPr>
            <a:r>
              <a:rPr lang="en-US" sz="1097" spc="1">
                <a:solidFill>
                  <a:srgbClr val="000000"/>
                </a:solidFill>
                <a:latin typeface="Arial"/>
                <a:ea typeface="Arial"/>
                <a:cs typeface="Arial"/>
                <a:sym typeface="Arial"/>
              </a:rPr>
              <a:t>around data analysis procedures, I quickly revised those specific modules while ensuring the </a:t>
            </a:r>
          </a:p>
          <a:p>
            <a:pPr algn="l">
              <a:lnSpc>
                <a:spcPts val="548"/>
              </a:lnSpc>
            </a:pPr>
            <a:r>
              <a:rPr lang="en-US" sz="1097" spc="1">
                <a:solidFill>
                  <a:srgbClr val="000000"/>
                </a:solidFill>
                <a:latin typeface="Arial"/>
                <a:ea typeface="Arial"/>
                <a:cs typeface="Arial"/>
                <a:sym typeface="Arial"/>
              </a:rPr>
              <a:t>changes aligned with the established objectives and assessments. </a:t>
            </a:r>
          </a:p>
          <a:p>
            <a:pPr algn="l">
              <a:lnSpc>
                <a:spcPts val="2744"/>
              </a:lnSpc>
            </a:pPr>
            <a:r>
              <a:rPr lang="en-US" sz="1097" spc="1">
                <a:solidFill>
                  <a:srgbClr val="000000"/>
                </a:solidFill>
                <a:latin typeface="Arial"/>
                <a:ea typeface="Arial"/>
                <a:cs typeface="Arial"/>
                <a:sym typeface="Arial"/>
              </a:rPr>
              <a:t>This systematic, iterative approach allowed me to create a cohesive learning experience that </a:t>
            </a:r>
          </a:p>
          <a:p>
            <a:pPr algn="l">
              <a:lnSpc>
                <a:spcPts val="548"/>
              </a:lnSpc>
            </a:pPr>
            <a:r>
              <a:rPr lang="en-US" sz="1097" spc="1">
                <a:solidFill>
                  <a:srgbClr val="000000"/>
                </a:solidFill>
                <a:latin typeface="Arial"/>
                <a:ea typeface="Arial"/>
                <a:cs typeface="Arial"/>
                <a:sym typeface="Arial"/>
              </a:rPr>
              <a:t>addressed the specific needs of the graduate students while maintaining rigorous academic </a:t>
            </a:r>
          </a:p>
          <a:p>
            <a:pPr algn="l">
              <a:lnSpc>
                <a:spcPts val="1970"/>
              </a:lnSpc>
            </a:pPr>
            <a:r>
              <a:rPr lang="en-US" sz="1097" spc="1">
                <a:solidFill>
                  <a:srgbClr val="000000"/>
                </a:solidFill>
                <a:latin typeface="Arial"/>
                <a:ea typeface="Arial"/>
                <a:cs typeface="Arial"/>
                <a:sym typeface="Arial"/>
              </a:rPr>
              <a:t>standards—demonstrating the practical value of the Dick and Carey model in higher education </a:t>
            </a:r>
          </a:p>
          <a:p>
            <a:pPr algn="l">
              <a:lnSpc>
                <a:spcPts val="561"/>
              </a:lnSpc>
            </a:pPr>
            <a:r>
              <a:rPr lang="en-US" sz="1097" spc="1">
                <a:solidFill>
                  <a:srgbClr val="000000"/>
                </a:solidFill>
                <a:latin typeface="Arial"/>
                <a:ea typeface="Arial"/>
                <a:cs typeface="Arial"/>
                <a:sym typeface="Arial"/>
              </a:rPr>
              <a:t>instructional design. </a:t>
            </a:r>
          </a:p>
        </p:txBody>
      </p:sp>
      <p:sp>
        <p:nvSpPr>
          <p:cNvPr name="TextBox 7" id="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57 </a:t>
            </a:r>
          </a:p>
        </p:txBody>
      </p:sp>
      <p:sp>
        <p:nvSpPr>
          <p:cNvPr name="TextBox 8" id="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9" id="9"/>
          <p:cNvSpPr txBox="true"/>
          <p:nvPr/>
        </p:nvSpPr>
        <p:spPr>
          <a:xfrm rot="0">
            <a:off x="914400" y="6140587"/>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
        <p:nvSpPr>
          <p:cNvPr name="TextBox 10" id="10"/>
          <p:cNvSpPr txBox="true"/>
          <p:nvPr/>
        </p:nvSpPr>
        <p:spPr>
          <a:xfrm rot="0">
            <a:off x="1340968" y="7824949"/>
            <a:ext cx="39538" cy="202549"/>
          </a:xfrm>
          <a:prstGeom prst="rect">
            <a:avLst/>
          </a:prstGeom>
        </p:spPr>
        <p:txBody>
          <a:bodyPr anchor="t" rtlCol="false" tIns="0" lIns="0" bIns="0" rIns="0">
            <a:spAutoFit/>
          </a:bodyPr>
          <a:lstStyle/>
          <a:p>
            <a:pPr algn="l">
              <a:lnSpc>
                <a:spcPts val="1458"/>
              </a:lnSpc>
            </a:pPr>
            <a:r>
              <a:rPr lang="en-US" b="true" sz="1097">
                <a:solidFill>
                  <a:srgbClr val="000000"/>
                </a:solidFill>
                <a:latin typeface="Arial Bold"/>
                <a:ea typeface="Arial Bold"/>
                <a:cs typeface="Arial Bold"/>
                <a:sym typeface="Arial Bold"/>
              </a:rPr>
              <a:t> </a:t>
            </a:r>
          </a:p>
        </p:txBody>
      </p:sp>
      <p:sp>
        <p:nvSpPr>
          <p:cNvPr name="TextBox 11" id="11"/>
          <p:cNvSpPr txBox="true"/>
          <p:nvPr/>
        </p:nvSpPr>
        <p:spPr>
          <a:xfrm rot="0">
            <a:off x="914400" y="8009839"/>
            <a:ext cx="2328777" cy="202549"/>
          </a:xfrm>
          <a:prstGeom prst="rect">
            <a:avLst/>
          </a:prstGeom>
        </p:spPr>
        <p:txBody>
          <a:bodyPr anchor="t" rtlCol="false" tIns="0" lIns="0" bIns="0" rIns="0">
            <a:spAutoFit/>
          </a:bodyPr>
          <a:lstStyle/>
          <a:p>
            <a:pPr algn="l">
              <a:lnSpc>
                <a:spcPts val="1458"/>
              </a:lnSpc>
            </a:pPr>
            <a:r>
              <a:rPr lang="en-US" b="true" sz="1097" i="true" spc="1">
                <a:solidFill>
                  <a:srgbClr val="000000"/>
                </a:solidFill>
                <a:latin typeface="Arial Bold Italics"/>
                <a:ea typeface="Arial Bold Italics"/>
                <a:cs typeface="Arial Bold Italics"/>
                <a:sym typeface="Arial Bold Italics"/>
              </a:rPr>
              <a:t>Lev Vygotsky’s Sociocultural Theory </a:t>
            </a:r>
          </a:p>
        </p:txBody>
      </p:sp>
      <p:sp>
        <p:nvSpPr>
          <p:cNvPr name="TextBox 12" id="12"/>
          <p:cNvSpPr txBox="true"/>
          <p:nvPr/>
        </p:nvSpPr>
        <p:spPr>
          <a:xfrm rot="0">
            <a:off x="2731265" y="6365824"/>
            <a:ext cx="2262673" cy="212074"/>
          </a:xfrm>
          <a:prstGeom prst="rect">
            <a:avLst/>
          </a:prstGeom>
        </p:spPr>
        <p:txBody>
          <a:bodyPr anchor="t" rtlCol="false" tIns="0" lIns="0" bIns="0" rIns="0">
            <a:spAutoFit/>
          </a:bodyPr>
          <a:lstStyle/>
          <a:p>
            <a:pPr algn="l">
              <a:lnSpc>
                <a:spcPts val="1537"/>
              </a:lnSpc>
            </a:pPr>
            <a:r>
              <a:rPr lang="en-US" b="true" sz="1097" i="true">
                <a:solidFill>
                  <a:srgbClr val="000000"/>
                </a:solidFill>
                <a:latin typeface="Arial Bold Italics"/>
                <a:ea typeface="Arial Bold Italics"/>
                <a:cs typeface="Arial Bold Italics"/>
                <a:sym typeface="Arial Bold Italics"/>
              </a:rPr>
              <a:t>The systematic design of instruction</a:t>
            </a:r>
          </a:p>
        </p:txBody>
      </p:sp>
      <p:sp>
        <p:nvSpPr>
          <p:cNvPr name="TextBox 13" id="13"/>
          <p:cNvSpPr txBox="true"/>
          <p:nvPr/>
        </p:nvSpPr>
        <p:spPr>
          <a:xfrm rot="0">
            <a:off x="914400" y="6661509"/>
            <a:ext cx="5251066" cy="210931"/>
          </a:xfrm>
          <a:prstGeom prst="rect">
            <a:avLst/>
          </a:prstGeom>
        </p:spPr>
        <p:txBody>
          <a:bodyPr anchor="t" rtlCol="false" tIns="0" lIns="0" bIns="0" rIns="0">
            <a:spAutoFit/>
          </a:bodyPr>
          <a:lstStyle/>
          <a:p>
            <a:pPr algn="l">
              <a:lnSpc>
                <a:spcPts val="1518"/>
              </a:lnSpc>
            </a:pPr>
            <a:r>
              <a:rPr lang="en-US" sz="1152">
                <a:solidFill>
                  <a:srgbClr val="000000"/>
                </a:solidFill>
                <a:latin typeface="Arial"/>
                <a:ea typeface="Arial"/>
                <a:cs typeface="Arial"/>
                <a:sym typeface="Arial"/>
              </a:rPr>
              <a:t>Instructional Designers of Penn State. (2018). Dick and Carey model of design</a:t>
            </a:r>
            <a:r>
              <a:rPr lang="en-US" b="true" sz="1152" i="true">
                <a:solidFill>
                  <a:srgbClr val="000000"/>
                </a:solidFill>
                <a:latin typeface="Arial Bold Italics"/>
                <a:ea typeface="Arial Bold Italics"/>
                <a:cs typeface="Arial Bold Italics"/>
                <a:sym typeface="Arial Bold Italics"/>
              </a:rPr>
              <a:t>. </a:t>
            </a:r>
          </a:p>
        </p:txBody>
      </p:sp>
      <p:sp>
        <p:nvSpPr>
          <p:cNvPr name="TextBox 14" id="14"/>
          <p:cNvSpPr txBox="true"/>
          <p:nvPr/>
        </p:nvSpPr>
        <p:spPr>
          <a:xfrm rot="0">
            <a:off x="1371857" y="6854295"/>
            <a:ext cx="4595593" cy="210931"/>
          </a:xfrm>
          <a:prstGeom prst="rect">
            <a:avLst/>
          </a:prstGeom>
        </p:spPr>
        <p:txBody>
          <a:bodyPr anchor="t" rtlCol="false" tIns="0" lIns="0" bIns="0" rIns="0">
            <a:spAutoFit/>
          </a:bodyPr>
          <a:lstStyle/>
          <a:p>
            <a:pPr algn="l">
              <a:lnSpc>
                <a:spcPts val="1518"/>
              </a:lnSpc>
            </a:pPr>
            <a:r>
              <a:rPr lang="en-US" b="true" sz="1152" i="true">
                <a:solidFill>
                  <a:srgbClr val="000000"/>
                </a:solidFill>
                <a:latin typeface="Arial Bold Italics"/>
                <a:ea typeface="Arial Bold Italics"/>
                <a:cs typeface="Arial Bold Italics"/>
                <a:sym typeface="Arial Bold Italics"/>
              </a:rPr>
              <a:t>Pressbooks</a:t>
            </a:r>
            <a:r>
              <a:rPr lang="en-US" sz="1152">
                <a:solidFill>
                  <a:srgbClr val="000000"/>
                </a:solidFill>
                <a:latin typeface="Arial"/>
                <a:ea typeface="Arial"/>
                <a:cs typeface="Arial"/>
                <a:sym typeface="Arial"/>
              </a:rPr>
              <a:t>.</a:t>
            </a:r>
            <a:r>
              <a:rPr lang="en-US" sz="1152">
                <a:solidFill>
                  <a:srgbClr val="000000"/>
                </a:solidFill>
                <a:latin typeface="Arial"/>
                <a:ea typeface="Arial"/>
                <a:cs typeface="Arial"/>
                <a:sym typeface="Arial"/>
                <a:hlinkClick r:id="rId4" tooltip="https://psu.pb.unizin.org/idhandbook/chapter/dick-carey/"/>
              </a:rPr>
              <a:t> </a:t>
            </a:r>
            <a:r>
              <a:rPr lang="en-US" sz="1152">
                <a:solidFill>
                  <a:srgbClr val="B70404"/>
                </a:solidFill>
                <a:latin typeface="Arial"/>
                <a:ea typeface="Arial"/>
                <a:cs typeface="Arial"/>
                <a:sym typeface="Arial"/>
                <a:hlinkClick r:id="rId5" tooltip="https://psu.pb.unizin.org/idhandbook/chapter/dick-carey/"/>
              </a:rPr>
              <a:t>https://psu.pb.unizin.org/idhandbook/chapter/dick-carey/ </a:t>
            </a:r>
          </a:p>
        </p:txBody>
      </p:sp>
      <p:sp>
        <p:nvSpPr>
          <p:cNvPr name="TextBox 15" id="15"/>
          <p:cNvSpPr txBox="true"/>
          <p:nvPr/>
        </p:nvSpPr>
        <p:spPr>
          <a:xfrm rot="0">
            <a:off x="914400" y="7197966"/>
            <a:ext cx="2058191" cy="616468"/>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Sociocultural Factors </a:t>
            </a:r>
          </a:p>
          <a:p>
            <a:pPr algn="l">
              <a:lnSpc>
                <a:spcPts val="1957"/>
              </a:lnSpc>
            </a:pPr>
            <a:r>
              <a:rPr lang="en-US" b="true" sz="1397" i="true" spc="1">
                <a:solidFill>
                  <a:srgbClr val="144282"/>
                </a:solidFill>
                <a:latin typeface="Cambria Bold Italics"/>
                <a:ea typeface="Cambria Bold Italics"/>
                <a:cs typeface="Cambria Bold Italics"/>
                <a:sym typeface="Cambria Bold Italics"/>
              </a:rPr>
              <a:t>Sociocultural Theory </a:t>
            </a:r>
          </a:p>
        </p:txBody>
      </p:sp>
      <p:sp>
        <p:nvSpPr>
          <p:cNvPr name="TextBox 16" id="16"/>
          <p:cNvSpPr txBox="true"/>
          <p:nvPr/>
        </p:nvSpPr>
        <p:spPr>
          <a:xfrm rot="0">
            <a:off x="914400" y="7815424"/>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45</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5018027"/>
            <a:ext cx="3163567" cy="9906"/>
          </a:xfrm>
          <a:custGeom>
            <a:avLst/>
            <a:gdLst/>
            <a:ahLst/>
            <a:cxnLst/>
            <a:rect r="r" b="b" t="t" l="l"/>
            <a:pathLst>
              <a:path h="9906" w="3163567">
                <a:moveTo>
                  <a:pt x="0" y="0"/>
                </a:moveTo>
                <a:lnTo>
                  <a:pt x="3163567" y="0"/>
                </a:lnTo>
                <a:lnTo>
                  <a:pt x="316356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 y="914400"/>
            <a:ext cx="5943600" cy="3277867"/>
          </a:xfrm>
          <a:custGeom>
            <a:avLst/>
            <a:gdLst/>
            <a:ahLst/>
            <a:cxnLst/>
            <a:rect r="r" b="b" t="t" l="l"/>
            <a:pathLst>
              <a:path h="3277867" w="5943600">
                <a:moveTo>
                  <a:pt x="0" y="0"/>
                </a:moveTo>
                <a:lnTo>
                  <a:pt x="5943600" y="0"/>
                </a:lnTo>
                <a:lnTo>
                  <a:pt x="5943600" y="3277867"/>
                </a:lnTo>
                <a:lnTo>
                  <a:pt x="0" y="3277867"/>
                </a:lnTo>
                <a:lnTo>
                  <a:pt x="0" y="0"/>
                </a:lnTo>
                <a:close/>
              </a:path>
            </a:pathLst>
          </a:custGeom>
          <a:blipFill>
            <a:blip r:embed="rId4"/>
            <a:stretch>
              <a:fillRect l="0" t="0" r="0" b="0"/>
            </a:stretch>
          </a:blipFill>
        </p:spPr>
      </p:sp>
      <p:sp>
        <p:nvSpPr>
          <p:cNvPr name="TextBox 4" id="4"/>
          <p:cNvSpPr txBox="true"/>
          <p:nvPr/>
        </p:nvSpPr>
        <p:spPr>
          <a:xfrm rot="0">
            <a:off x="914400" y="8053549"/>
            <a:ext cx="6044203" cy="756780"/>
          </a:xfrm>
          <a:prstGeom prst="rect">
            <a:avLst/>
          </a:prstGeom>
        </p:spPr>
        <p:txBody>
          <a:bodyPr anchor="t" rtlCol="false" tIns="0" lIns="0" bIns="0" rIns="0">
            <a:spAutoFit/>
          </a:bodyPr>
          <a:lstStyle/>
          <a:p>
            <a:pPr algn="l">
              <a:lnSpc>
                <a:spcPts val="1455"/>
              </a:lnSpc>
            </a:pPr>
            <a:r>
              <a:rPr lang="en-US" sz="1097" spc="1">
                <a:solidFill>
                  <a:srgbClr val="000000"/>
                </a:solidFill>
                <a:latin typeface="Arial"/>
                <a:ea typeface="Arial"/>
                <a:cs typeface="Arial"/>
                <a:sym typeface="Arial"/>
              </a:rPr>
              <a:t>New public presenters, whether staff or volunteers, likely have a wide range of experience in public speaking, audience engagement, program facilitation, content knowledge, etc. According to the sociocultural learning theory, new presenters can learn how to be effective presenters by working together in peer learning groups. This could include practicing presentation delivery or </a:t>
            </a:r>
          </a:p>
        </p:txBody>
      </p:sp>
      <p:sp>
        <p:nvSpPr>
          <p:cNvPr name="TextBox 5" id="5"/>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58 </a:t>
            </a:r>
          </a:p>
        </p:txBody>
      </p:sp>
      <p:sp>
        <p:nvSpPr>
          <p:cNvPr name="TextBox 6" id="6"/>
          <p:cNvSpPr txBox="true"/>
          <p:nvPr/>
        </p:nvSpPr>
        <p:spPr>
          <a:xfrm rot="0">
            <a:off x="914400" y="4280640"/>
            <a:ext cx="5961345" cy="1412862"/>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Infographic summarizing Lev Vygotsky’s Sociocultural Theory, including key concepts such as the Zone of Proximal Development, scaffolding, private speech, and comparisons with Piaget. Adapted from </a:t>
            </a:r>
            <a:r>
              <a:rPr lang="en-US" b="true" sz="1097" i="true" spc="1">
                <a:solidFill>
                  <a:srgbClr val="000000"/>
                </a:solidFill>
                <a:latin typeface="Arial Bold Italics"/>
                <a:ea typeface="Arial Bold Italics"/>
                <a:cs typeface="Arial Bold Italics"/>
                <a:sym typeface="Arial Bold Italics"/>
              </a:rPr>
              <a:t>Lev Vygotsky’s Sociocultural Theory</a:t>
            </a:r>
            <a:r>
              <a:rPr lang="en-US" sz="1097" spc="1">
                <a:solidFill>
                  <a:srgbClr val="000000"/>
                </a:solidFill>
                <a:latin typeface="Arial"/>
                <a:ea typeface="Arial"/>
                <a:cs typeface="Arial"/>
                <a:sym typeface="Arial"/>
              </a:rPr>
              <a:t> [Video], by Frank Adam, 2021, YouTube. </a:t>
            </a:r>
            <a:r>
              <a:rPr lang="en-US" sz="1097" spc="1">
                <a:solidFill>
                  <a:srgbClr val="B70404"/>
                </a:solidFill>
                <a:latin typeface="Arial"/>
                <a:ea typeface="Arial"/>
                <a:cs typeface="Arial"/>
                <a:sym typeface="Arial"/>
                <a:hlinkClick r:id="rId5" tooltip="https://www.youtube.com/watch?v=_fWm7cF8-WM"/>
              </a:rPr>
              <a:t>https://www.youtube.com/watch?v=_fWm7cF8-WM</a:t>
            </a:r>
            <a:r>
              <a:rPr lang="en-US" sz="1097" spc="1">
                <a:solidFill>
                  <a:srgbClr val="000000"/>
                </a:solidFill>
                <a:latin typeface="Arial"/>
                <a:ea typeface="Arial"/>
                <a:cs typeface="Arial"/>
                <a:sym typeface="Arial"/>
                <a:hlinkClick r:id="rId6" tooltip="https://www.youtube.com/watch?v=_fWm7cF8-WM"/>
              </a:rPr>
              <a:t> </a:t>
            </a:r>
          </a:p>
          <a:p>
            <a:pPr algn="l">
              <a:lnSpc>
                <a:spcPts val="2744"/>
              </a:lnSpc>
            </a:pPr>
            <a:r>
              <a:rPr lang="en-US" sz="1097" spc="1">
                <a:solidFill>
                  <a:srgbClr val="000000"/>
                </a:solidFill>
                <a:latin typeface="Arial"/>
                <a:ea typeface="Arial"/>
                <a:cs typeface="Arial"/>
                <a:sym typeface="Arial"/>
              </a:rPr>
              <a:t>Sociocultural theory proposed that all learning happens through socialization and exposure to </a:t>
            </a:r>
          </a:p>
          <a:p>
            <a:pPr algn="l">
              <a:lnSpc>
                <a:spcPts val="548"/>
              </a:lnSpc>
            </a:pPr>
            <a:r>
              <a:rPr lang="en-US" sz="1097" spc="1">
                <a:solidFill>
                  <a:srgbClr val="000000"/>
                </a:solidFill>
                <a:latin typeface="Arial"/>
                <a:ea typeface="Arial"/>
                <a:cs typeface="Arial"/>
                <a:sym typeface="Arial"/>
              </a:rPr>
              <a:t>the culture (John-Steiner, et al, 1996). Eun (2016) highlights the four major domains of </a:t>
            </a:r>
          </a:p>
          <a:p>
            <a:pPr algn="l">
              <a:lnSpc>
                <a:spcPts val="2367"/>
              </a:lnSpc>
            </a:pPr>
            <a:r>
              <a:rPr lang="en-US" sz="1097" spc="1">
                <a:solidFill>
                  <a:srgbClr val="000000"/>
                </a:solidFill>
                <a:latin typeface="Arial"/>
                <a:ea typeface="Arial"/>
                <a:cs typeface="Arial"/>
                <a:sym typeface="Arial"/>
              </a:rPr>
              <a:t>Vygotsky’s theory: </a:t>
            </a:r>
          </a:p>
        </p:txBody>
      </p:sp>
      <p:sp>
        <p:nvSpPr>
          <p:cNvPr name="TextBox 7" id="7"/>
          <p:cNvSpPr txBox="true"/>
          <p:nvPr/>
        </p:nvSpPr>
        <p:spPr>
          <a:xfrm rot="0">
            <a:off x="914400" y="5710018"/>
            <a:ext cx="6083627" cy="2334682"/>
          </a:xfrm>
          <a:prstGeom prst="rect">
            <a:avLst/>
          </a:prstGeom>
        </p:spPr>
        <p:txBody>
          <a:bodyPr anchor="t" rtlCol="false" tIns="0" lIns="0" bIns="0" rIns="0">
            <a:spAutoFit/>
          </a:bodyPr>
          <a:lstStyle/>
          <a:p>
            <a:pPr algn="l">
              <a:lnSpc>
                <a:spcPts val="2133"/>
              </a:lnSpc>
            </a:pPr>
            <a:r>
              <a:rPr lang="en-US" sz="1097" spc="1">
                <a:solidFill>
                  <a:srgbClr val="000000"/>
                </a:solidFill>
                <a:latin typeface="Arial"/>
                <a:ea typeface="Arial"/>
                <a:cs typeface="Arial"/>
                <a:sym typeface="Arial"/>
              </a:rPr>
              <a:t>1. Sociocultural domain – learning happens through social interactions. </a:t>
            </a:r>
          </a:p>
          <a:p>
            <a:pPr algn="l">
              <a:lnSpc>
                <a:spcPts val="782"/>
              </a:lnSpc>
            </a:pPr>
            <a:r>
              <a:rPr lang="en-US" sz="1097" spc="1">
                <a:solidFill>
                  <a:srgbClr val="000000"/>
                </a:solidFill>
                <a:latin typeface="Arial"/>
                <a:ea typeface="Arial"/>
                <a:cs typeface="Arial"/>
                <a:sym typeface="Arial"/>
              </a:rPr>
              <a:t>2. Ontogenetic domain – society adopts practices and tools to support socialization. </a:t>
            </a:r>
          </a:p>
          <a:p>
            <a:pPr algn="l">
              <a:lnSpc>
                <a:spcPts val="2121"/>
              </a:lnSpc>
            </a:pPr>
            <a:r>
              <a:rPr lang="en-US" sz="1097" spc="1">
                <a:solidFill>
                  <a:srgbClr val="000000"/>
                </a:solidFill>
                <a:latin typeface="Arial"/>
                <a:ea typeface="Arial"/>
                <a:cs typeface="Arial"/>
                <a:sym typeface="Arial"/>
              </a:rPr>
              <a:t>3. Phylogenetic domain – human cognitive and social patterns evolve. </a:t>
            </a:r>
          </a:p>
          <a:p>
            <a:pPr algn="l">
              <a:lnSpc>
                <a:spcPts val="794"/>
              </a:lnSpc>
            </a:pPr>
            <a:r>
              <a:rPr lang="en-US" sz="1097" spc="1">
                <a:solidFill>
                  <a:srgbClr val="000000"/>
                </a:solidFill>
                <a:latin typeface="Arial"/>
                <a:ea typeface="Arial"/>
                <a:cs typeface="Arial"/>
                <a:sym typeface="Arial"/>
              </a:rPr>
              <a:t>4. Microgenetic domain – language development occurs through socialization, over time. </a:t>
            </a:r>
          </a:p>
          <a:p>
            <a:pPr algn="l">
              <a:lnSpc>
                <a:spcPts val="2744"/>
              </a:lnSpc>
            </a:pPr>
            <a:r>
              <a:rPr lang="en-US" sz="1097" spc="1">
                <a:solidFill>
                  <a:srgbClr val="000000"/>
                </a:solidFill>
                <a:latin typeface="Arial"/>
                <a:ea typeface="Arial"/>
                <a:cs typeface="Arial"/>
                <a:sym typeface="Arial"/>
              </a:rPr>
              <a:t>Vygotsky’s Zone of Proximal Development suggests that learners grow in knowledge and skill </a:t>
            </a:r>
          </a:p>
          <a:p>
            <a:pPr algn="l">
              <a:lnSpc>
                <a:spcPts val="548"/>
              </a:lnSpc>
            </a:pPr>
            <a:r>
              <a:rPr lang="en-US" sz="1097" spc="1">
                <a:solidFill>
                  <a:srgbClr val="000000"/>
                </a:solidFill>
                <a:latin typeface="Arial"/>
                <a:ea typeface="Arial"/>
                <a:cs typeface="Arial"/>
                <a:sym typeface="Arial"/>
              </a:rPr>
              <a:t>as they interact with a “more knowledgeable other,” highlighting the important role that </a:t>
            </a:r>
          </a:p>
          <a:p>
            <a:pPr algn="l">
              <a:lnSpc>
                <a:spcPts val="2355"/>
              </a:lnSpc>
            </a:pPr>
            <a:r>
              <a:rPr lang="en-US" sz="1097" spc="1">
                <a:solidFill>
                  <a:srgbClr val="000000"/>
                </a:solidFill>
                <a:latin typeface="Arial"/>
                <a:ea typeface="Arial"/>
                <a:cs typeface="Arial"/>
                <a:sym typeface="Arial"/>
              </a:rPr>
              <a:t>educators play in learning. “Collaboration between teacher and learner bridges the gap between </a:t>
            </a:r>
          </a:p>
          <a:p>
            <a:pPr algn="l">
              <a:lnSpc>
                <a:spcPts val="561"/>
              </a:lnSpc>
            </a:pPr>
            <a:r>
              <a:rPr lang="en-US" sz="1097" spc="1">
                <a:solidFill>
                  <a:srgbClr val="000000"/>
                </a:solidFill>
                <a:latin typeface="Arial"/>
                <a:ea typeface="Arial"/>
                <a:cs typeface="Arial"/>
                <a:sym typeface="Arial"/>
              </a:rPr>
              <a:t>the individual and society, facilitating the development of a creative product—new knowledge” </a:t>
            </a:r>
          </a:p>
          <a:p>
            <a:pPr algn="l">
              <a:lnSpc>
                <a:spcPts val="2343"/>
              </a:lnSpc>
            </a:pPr>
            <a:r>
              <a:rPr lang="en-US" sz="1097" spc="1">
                <a:solidFill>
                  <a:srgbClr val="000000"/>
                </a:solidFill>
                <a:latin typeface="Arial"/>
                <a:ea typeface="Arial"/>
                <a:cs typeface="Arial"/>
                <a:sym typeface="Arial"/>
              </a:rPr>
              <a:t>(Rigopouli, et al, 2025). When considering instructional design implications, it is also crucial to </a:t>
            </a:r>
          </a:p>
          <a:p>
            <a:pPr algn="l">
              <a:lnSpc>
                <a:spcPts val="573"/>
              </a:lnSpc>
            </a:pPr>
            <a:r>
              <a:rPr lang="en-US" sz="1097" spc="1">
                <a:solidFill>
                  <a:srgbClr val="000000"/>
                </a:solidFill>
                <a:latin typeface="Arial"/>
                <a:ea typeface="Arial"/>
                <a:cs typeface="Arial"/>
                <a:sym typeface="Arial"/>
              </a:rPr>
              <a:t>remember that “prioritizing student thinking leads to better student learning” (Jeong et al, 2022). </a:t>
            </a:r>
          </a:p>
          <a:p>
            <a:pPr algn="l">
              <a:lnSpc>
                <a:spcPts val="1679"/>
              </a:lnSpc>
            </a:pPr>
            <a:r>
              <a:rPr lang="en-US" b="true" sz="1200" spc="6">
                <a:solidFill>
                  <a:srgbClr val="05213B"/>
                </a:solidFill>
                <a:latin typeface="Arial Bold"/>
                <a:ea typeface="Arial Bold"/>
                <a:cs typeface="Arial Bold"/>
                <a:sym typeface="Arial Bold"/>
              </a:rPr>
              <a:t>Examples </a:t>
            </a:r>
          </a:p>
        </p:txBody>
      </p:sp>
      <p:sp>
        <p:nvSpPr>
          <p:cNvPr name="TextBox 8" id="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7280653"/>
            <a:ext cx="765810" cy="9906"/>
          </a:xfrm>
          <a:custGeom>
            <a:avLst/>
            <a:gdLst/>
            <a:ahLst/>
            <a:cxnLst/>
            <a:rect r="r" b="b" t="t" l="l"/>
            <a:pathLst>
              <a:path h="9906" w="765810">
                <a:moveTo>
                  <a:pt x="0" y="0"/>
                </a:moveTo>
                <a:lnTo>
                  <a:pt x="765810" y="0"/>
                </a:lnTo>
                <a:lnTo>
                  <a:pt x="765810"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8412223"/>
            <a:ext cx="2988821" cy="9906"/>
          </a:xfrm>
          <a:custGeom>
            <a:avLst/>
            <a:gdLst/>
            <a:ahLst/>
            <a:cxnLst/>
            <a:rect r="r" b="b" t="t" l="l"/>
            <a:pathLst>
              <a:path h="9906" w="2988821">
                <a:moveTo>
                  <a:pt x="0" y="0"/>
                </a:moveTo>
                <a:lnTo>
                  <a:pt x="2988821" y="0"/>
                </a:lnTo>
                <a:lnTo>
                  <a:pt x="298882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792481" y="4277363"/>
            <a:ext cx="2043684" cy="9906"/>
          </a:xfrm>
          <a:custGeom>
            <a:avLst/>
            <a:gdLst/>
            <a:ahLst/>
            <a:cxnLst/>
            <a:rect r="r" b="b" t="t" l="l"/>
            <a:pathLst>
              <a:path h="9906" w="2043684">
                <a:moveTo>
                  <a:pt x="0" y="0"/>
                </a:moveTo>
                <a:lnTo>
                  <a:pt x="2043684" y="0"/>
                </a:lnTo>
                <a:lnTo>
                  <a:pt x="2043684"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969771" y="7914637"/>
            <a:ext cx="2143763" cy="9906"/>
          </a:xfrm>
          <a:custGeom>
            <a:avLst/>
            <a:gdLst/>
            <a:ahLst/>
            <a:cxnLst/>
            <a:rect r="r" b="b" t="t" l="l"/>
            <a:pathLst>
              <a:path h="9906" w="2143763">
                <a:moveTo>
                  <a:pt x="0" y="0"/>
                </a:moveTo>
                <a:lnTo>
                  <a:pt x="2143763" y="0"/>
                </a:lnTo>
                <a:lnTo>
                  <a:pt x="2143763"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002537" y="7119871"/>
            <a:ext cx="3440687" cy="9906"/>
          </a:xfrm>
          <a:custGeom>
            <a:avLst/>
            <a:gdLst/>
            <a:ahLst/>
            <a:cxnLst/>
            <a:rect r="r" b="b" t="t" l="l"/>
            <a:pathLst>
              <a:path h="9906" w="3440687">
                <a:moveTo>
                  <a:pt x="0" y="0"/>
                </a:moveTo>
                <a:lnTo>
                  <a:pt x="3440687" y="0"/>
                </a:lnTo>
                <a:lnTo>
                  <a:pt x="3440687"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914400" y="1385440"/>
            <a:ext cx="3887848" cy="2251072"/>
          </a:xfrm>
          <a:custGeom>
            <a:avLst/>
            <a:gdLst/>
            <a:ahLst/>
            <a:cxnLst/>
            <a:rect r="r" b="b" t="t" l="l"/>
            <a:pathLst>
              <a:path h="2251072" w="3887848">
                <a:moveTo>
                  <a:pt x="0" y="0"/>
                </a:moveTo>
                <a:lnTo>
                  <a:pt x="3887848" y="0"/>
                </a:lnTo>
                <a:lnTo>
                  <a:pt x="3887848" y="2251072"/>
                </a:lnTo>
                <a:lnTo>
                  <a:pt x="0" y="2251072"/>
                </a:lnTo>
                <a:lnTo>
                  <a:pt x="0" y="0"/>
                </a:lnTo>
                <a:close/>
              </a:path>
            </a:pathLst>
          </a:custGeom>
          <a:blipFill>
            <a:blip r:embed="rId12"/>
            <a:stretch>
              <a:fillRect l="0" t="0" r="0" b="0"/>
            </a:stretch>
          </a:blipFill>
        </p:spPr>
      </p:sp>
      <p:sp>
        <p:nvSpPr>
          <p:cNvPr name="TextBox 8" id="8"/>
          <p:cNvSpPr txBox="true"/>
          <p:nvPr/>
        </p:nvSpPr>
        <p:spPr>
          <a:xfrm rot="0">
            <a:off x="914400" y="6794449"/>
            <a:ext cx="5787742" cy="183775"/>
          </a:xfrm>
          <a:prstGeom prst="rect">
            <a:avLst/>
          </a:prstGeom>
        </p:spPr>
        <p:txBody>
          <a:bodyPr anchor="t" rtlCol="false" tIns="0" lIns="0" bIns="0" rIns="0">
            <a:spAutoFit/>
          </a:bodyPr>
          <a:lstStyle/>
          <a:p>
            <a:pPr algn="l">
              <a:lnSpc>
                <a:spcPts val="1265"/>
              </a:lnSpc>
            </a:pPr>
            <a:r>
              <a:rPr lang="en-US" sz="1097" spc="1">
                <a:solidFill>
                  <a:srgbClr val="000000"/>
                </a:solidFill>
                <a:latin typeface="Arial"/>
                <a:ea typeface="Arial"/>
                <a:cs typeface="Arial"/>
                <a:sym typeface="Arial"/>
              </a:rPr>
              <a:t>Amphigean. (2020, September </a:t>
            </a:r>
            <a:r>
              <a:rPr lang="en-US" sz="1097" spc="1">
                <a:solidFill>
                  <a:srgbClr val="000000"/>
                </a:solidFill>
                <a:latin typeface="Arial"/>
                <a:ea typeface="Arial"/>
                <a:cs typeface="Arial"/>
                <a:sym typeface="Arial"/>
                <a:hlinkClick r:id="rId13" tooltip="https://amphigean.com/2020/09/01/learning-theories-cognitivism/"/>
              </a:rPr>
              <a:t>1). </a:t>
            </a:r>
            <a:r>
              <a:rPr lang="en-US" b="true" sz="1097" i="true" spc="1">
                <a:solidFill>
                  <a:srgbClr val="000000"/>
                </a:solidFill>
                <a:latin typeface="Arial Bold Italics"/>
                <a:ea typeface="Arial Bold Italics"/>
                <a:cs typeface="Arial Bold Italics"/>
                <a:sym typeface="Arial Bold Italics"/>
              </a:rPr>
              <a:t>Learning theories – cognitivism</a:t>
            </a:r>
            <a:r>
              <a:rPr lang="en-US" sz="1097" spc="1">
                <a:solidFill>
                  <a:srgbClr val="000000"/>
                </a:solidFill>
                <a:latin typeface="Arial"/>
                <a:ea typeface="Arial"/>
                <a:cs typeface="Arial"/>
                <a:sym typeface="Arial"/>
                <a:hlinkClick r:id="rId14" tooltip="https://amphigean.com/2020/09/01/learning-theories-cognitivism/"/>
              </a:rPr>
              <a:t> [Diagram of Bloom’s </a:t>
            </a:r>
          </a:p>
        </p:txBody>
      </p:sp>
      <p:sp>
        <p:nvSpPr>
          <p:cNvPr name="TextBox 9" id="9"/>
          <p:cNvSpPr txBox="true"/>
          <p:nvPr/>
        </p:nvSpPr>
        <p:spPr>
          <a:xfrm rot="0">
            <a:off x="1371857" y="6955507"/>
            <a:ext cx="5172751" cy="344281"/>
          </a:xfrm>
          <a:prstGeom prst="rect">
            <a:avLst/>
          </a:prstGeom>
        </p:spPr>
        <p:txBody>
          <a:bodyPr anchor="t" rtlCol="false" tIns="0" lIns="0" bIns="0" rIns="0">
            <a:spAutoFit/>
          </a:bodyPr>
          <a:lstStyle/>
          <a:p>
            <a:pPr algn="l">
              <a:lnSpc>
                <a:spcPts val="1265"/>
              </a:lnSpc>
            </a:pPr>
            <a:r>
              <a:rPr lang="en-US" sz="1097" spc="1">
                <a:solidFill>
                  <a:srgbClr val="000000"/>
                </a:solidFill>
                <a:latin typeface="Arial"/>
                <a:ea typeface="Arial"/>
                <a:cs typeface="Arial"/>
                <a:sym typeface="Arial"/>
                <a:hlinkClick r:id="rId15" tooltip="https://amphigean.com/2020/09/01/learning-theories-cognitivism/"/>
              </a:rPr>
              <a:t>Taxonomy]. </a:t>
            </a:r>
            <a:r>
              <a:rPr lang="en-US" sz="1097" spc="1">
                <a:solidFill>
                  <a:srgbClr val="000000"/>
                </a:solidFill>
                <a:latin typeface="Arial"/>
                <a:ea typeface="Arial"/>
                <a:cs typeface="Arial"/>
                <a:sym typeface="Arial"/>
              </a:rPr>
              <a:t>Amphigean.</a:t>
            </a:r>
            <a:r>
              <a:rPr lang="en-US" sz="1097" spc="1">
                <a:solidFill>
                  <a:srgbClr val="000000"/>
                </a:solidFill>
                <a:latin typeface="Arial"/>
                <a:ea typeface="Arial"/>
                <a:cs typeface="Arial"/>
                <a:sym typeface="Arial"/>
                <a:hlinkClick r:id="rId16" tooltip="https://amphigean.com/2020/09/01/learning-theories-cognitivism/"/>
              </a:rPr>
              <a:t> </a:t>
            </a:r>
            <a:r>
              <a:rPr lang="en-US" sz="1097" spc="1">
                <a:solidFill>
                  <a:srgbClr val="B70404"/>
                </a:solidFill>
                <a:latin typeface="Arial"/>
                <a:ea typeface="Arial"/>
                <a:cs typeface="Arial"/>
                <a:sym typeface="Arial"/>
                <a:hlinkClick r:id="rId17" tooltip="https://amphigean.com/2020/09/01/learning-theories-cognitivism/"/>
              </a:rPr>
              <a:t>https://amphigean.com/2020/09/01/learning-theories- cognitivism/</a:t>
            </a:r>
            <a:r>
              <a:rPr lang="en-US" sz="1097" spc="1">
                <a:solidFill>
                  <a:srgbClr val="000000"/>
                </a:solidFill>
                <a:latin typeface="Arial"/>
                <a:ea typeface="Arial"/>
                <a:cs typeface="Arial"/>
                <a:sym typeface="Arial"/>
                <a:hlinkClick r:id="rId18" tooltip="https://amphigean.com/2020/09/01/learning-theories-cognitivism/"/>
              </a:rPr>
              <a:t> </a:t>
            </a:r>
          </a:p>
        </p:txBody>
      </p:sp>
      <p:sp>
        <p:nvSpPr>
          <p:cNvPr name="TextBox 10" id="10"/>
          <p:cNvSpPr txBox="true"/>
          <p:nvPr/>
        </p:nvSpPr>
        <p:spPr>
          <a:xfrm rot="0">
            <a:off x="914400" y="7285834"/>
            <a:ext cx="5996721"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Ertmer, P. A., &amp; Newby, T. J. (2013). Behaviorism, cognitivism, constructivism: Comparing </a:t>
            </a:r>
          </a:p>
        </p:txBody>
      </p:sp>
      <p:sp>
        <p:nvSpPr>
          <p:cNvPr name="TextBox 11" id="11"/>
          <p:cNvSpPr txBox="true"/>
          <p:nvPr/>
        </p:nvSpPr>
        <p:spPr>
          <a:xfrm rot="0">
            <a:off x="1371857" y="7655890"/>
            <a:ext cx="5578402" cy="277882"/>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critical features from an instructional design perspective. </a:t>
            </a:r>
            <a:r>
              <a:rPr lang="en-US" b="true" sz="1097" i="true" spc="1">
                <a:solidFill>
                  <a:srgbClr val="000000"/>
                </a:solidFill>
                <a:latin typeface="Arial Bold Italics"/>
                <a:ea typeface="Arial Bold Italics"/>
                <a:cs typeface="Arial Bold Italics"/>
                <a:sym typeface="Arial Bold Italics"/>
              </a:rPr>
              <a:t>Performance Improvement </a:t>
            </a:r>
          </a:p>
          <a:p>
            <a:pPr algn="l">
              <a:lnSpc>
                <a:spcPts val="1982"/>
              </a:lnSpc>
            </a:pPr>
            <a:r>
              <a:rPr lang="en-US" b="true" sz="1097" i="true" spc="1">
                <a:solidFill>
                  <a:srgbClr val="000000"/>
                </a:solidFill>
                <a:latin typeface="Arial Bold Italics"/>
                <a:ea typeface="Arial Bold Italics"/>
                <a:cs typeface="Arial Bold Italics"/>
                <a:sym typeface="Arial Bold Italics"/>
              </a:rPr>
              <a:t>Quarterly</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26</a:t>
            </a:r>
            <a:r>
              <a:rPr lang="en-US" sz="1097" spc="1">
                <a:solidFill>
                  <a:srgbClr val="000000"/>
                </a:solidFill>
                <a:latin typeface="Arial"/>
                <a:ea typeface="Arial"/>
                <a:cs typeface="Arial"/>
                <a:sym typeface="Arial"/>
              </a:rPr>
              <a:t>(2), 43–71.</a:t>
            </a:r>
            <a:r>
              <a:rPr lang="en-US" sz="1097" spc="1">
                <a:solidFill>
                  <a:srgbClr val="000000"/>
                </a:solidFill>
                <a:latin typeface="Arial"/>
                <a:ea typeface="Arial"/>
                <a:cs typeface="Arial"/>
                <a:sym typeface="Arial"/>
                <a:hlinkClick r:id="rId19" tooltip="https://doi.org/10.1002/piq.21143"/>
              </a:rPr>
              <a:t> </a:t>
            </a:r>
            <a:r>
              <a:rPr lang="en-US" sz="1097" spc="1">
                <a:solidFill>
                  <a:srgbClr val="B70404"/>
                </a:solidFill>
                <a:latin typeface="Arial"/>
                <a:ea typeface="Arial"/>
                <a:cs typeface="Arial"/>
                <a:sym typeface="Arial"/>
                <a:hlinkClick r:id="rId20" tooltip="https://doi.org/10.1002/piq.21143"/>
              </a:rPr>
              <a:t>https://doi.org/10.1002/piq.21143</a:t>
            </a:r>
            <a:r>
              <a:rPr lang="en-US" sz="1097" spc="1">
                <a:solidFill>
                  <a:srgbClr val="000000"/>
                </a:solidFill>
                <a:latin typeface="Arial"/>
                <a:ea typeface="Arial"/>
                <a:cs typeface="Arial"/>
                <a:sym typeface="Arial"/>
                <a:hlinkClick r:id="rId21" tooltip="https://doi.org/10.1002/piq.21143"/>
              </a:rPr>
              <a:t> </a:t>
            </a:r>
          </a:p>
        </p:txBody>
      </p:sp>
      <p:sp>
        <p:nvSpPr>
          <p:cNvPr name="TextBox 12" id="12"/>
          <p:cNvSpPr txBox="true"/>
          <p:nvPr/>
        </p:nvSpPr>
        <p:spPr>
          <a:xfrm rot="0">
            <a:off x="914400" y="7920304"/>
            <a:ext cx="4126792"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McLeod, S. A. (2015). Cognitive psychology. </a:t>
            </a:r>
            <a:r>
              <a:rPr lang="en-US" b="true" sz="1097" i="true" spc="1">
                <a:solidFill>
                  <a:srgbClr val="000000"/>
                </a:solidFill>
                <a:latin typeface="Arial Bold Italics"/>
                <a:ea typeface="Arial Bold Italics"/>
                <a:cs typeface="Arial Bold Italics"/>
                <a:sym typeface="Arial Bold Italics"/>
              </a:rPr>
              <a:t>Simply Psychology</a:t>
            </a:r>
            <a:r>
              <a:rPr lang="en-US" sz="1097" spc="1">
                <a:solidFill>
                  <a:srgbClr val="000000"/>
                </a:solidFill>
                <a:latin typeface="Arial"/>
                <a:ea typeface="Arial"/>
                <a:cs typeface="Arial"/>
                <a:sym typeface="Arial"/>
              </a:rPr>
              <a:t>. </a:t>
            </a:r>
          </a:p>
        </p:txBody>
      </p:sp>
      <p:sp>
        <p:nvSpPr>
          <p:cNvPr name="TextBox 13" id="13"/>
          <p:cNvSpPr txBox="true"/>
          <p:nvPr/>
        </p:nvSpPr>
        <p:spPr>
          <a:xfrm rot="0">
            <a:off x="1371857" y="8314534"/>
            <a:ext cx="3088138" cy="116824"/>
          </a:xfrm>
          <a:prstGeom prst="rect">
            <a:avLst/>
          </a:prstGeom>
        </p:spPr>
        <p:txBody>
          <a:bodyPr anchor="t" rtlCol="false" tIns="0" lIns="0" bIns="0" rIns="0">
            <a:spAutoFit/>
          </a:bodyPr>
          <a:lstStyle/>
          <a:p>
            <a:pPr algn="l">
              <a:lnSpc>
                <a:spcPts val="548"/>
              </a:lnSpc>
            </a:pPr>
            <a:r>
              <a:rPr lang="en-US" sz="1097" spc="1">
                <a:solidFill>
                  <a:srgbClr val="B70404"/>
                </a:solidFill>
                <a:latin typeface="Arial"/>
                <a:ea typeface="Arial"/>
                <a:cs typeface="Arial"/>
                <a:sym typeface="Arial"/>
                <a:hlinkClick r:id="rId22" tooltip="https://www.simplypsychology.org/cognitive.html"/>
              </a:rPr>
              <a:t>https://www.simplypsychology.org/cognitive.html</a:t>
            </a:r>
            <a:r>
              <a:rPr lang="en-US" sz="1097" spc="1">
                <a:solidFill>
                  <a:srgbClr val="000000"/>
                </a:solidFill>
                <a:latin typeface="Arial"/>
                <a:ea typeface="Arial"/>
                <a:cs typeface="Arial"/>
                <a:sym typeface="Arial"/>
                <a:hlinkClick r:id="rId23" tooltip="https://www.simplypsychology.org/cognitive.html"/>
              </a:rPr>
              <a:t> </a:t>
            </a:r>
          </a:p>
        </p:txBody>
      </p:sp>
      <p:sp>
        <p:nvSpPr>
          <p:cNvPr name="TextBox 14" id="14"/>
          <p:cNvSpPr txBox="true"/>
          <p:nvPr/>
        </p:nvSpPr>
        <p:spPr>
          <a:xfrm rot="0">
            <a:off x="914400" y="5339305"/>
            <a:ext cx="6036897" cy="1427512"/>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Cognitive learning can be seen during training opportunities when volunteers are asked to role- play common scenarios they may encounter in their roles. This encourages volunteers to apply what they have been learning to real-world situations. It also requires them to think critically about instruction and determine how to apply concepts within the context of the mock scenario they are presented with. Role-play opportunities are followed up with feedback to help reinforce best practices and correct misunderstandings or confusion that may exist. </a:t>
            </a:r>
          </a:p>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15" id="15"/>
          <p:cNvSpPr txBox="true"/>
          <p:nvPr/>
        </p:nvSpPr>
        <p:spPr>
          <a:xfrm rot="0">
            <a:off x="914400" y="3724104"/>
            <a:ext cx="6098105" cy="1530153"/>
          </a:xfrm>
          <a:prstGeom prst="rect">
            <a:avLst/>
          </a:prstGeom>
        </p:spPr>
        <p:txBody>
          <a:bodyPr anchor="t" rtlCol="false" tIns="0" lIns="0" bIns="0" rIns="0">
            <a:spAutoFit/>
          </a:bodyPr>
          <a:lstStyle/>
          <a:p>
            <a:pPr algn="l">
              <a:lnSpc>
                <a:spcPts val="1453"/>
              </a:lnSpc>
            </a:pPr>
            <a:r>
              <a:rPr lang="en-US" b="true" sz="1097" i="true" spc="1">
                <a:solidFill>
                  <a:srgbClr val="000000"/>
                </a:solidFill>
                <a:latin typeface="Arial Bold Italics"/>
                <a:ea typeface="Arial Bold Italics"/>
                <a:cs typeface="Arial Bold Italics"/>
                <a:sym typeface="Arial Bold Italics"/>
              </a:rPr>
              <a:t>.</a:t>
            </a:r>
            <a:r>
              <a:rPr lang="en-US" sz="1097" spc="1">
                <a:solidFill>
                  <a:srgbClr val="000000"/>
                </a:solidFill>
                <a:latin typeface="Arial"/>
                <a:ea typeface="Arial"/>
                <a:cs typeface="Arial"/>
                <a:sym typeface="Arial"/>
              </a:rPr>
              <a:t>From </a:t>
            </a:r>
            <a:r>
              <a:rPr lang="en-US" b="true" sz="1097" i="true" spc="1">
                <a:solidFill>
                  <a:srgbClr val="000000"/>
                </a:solidFill>
                <a:latin typeface="Arial Bold Italics"/>
                <a:ea typeface="Arial Bold Italics"/>
                <a:cs typeface="Arial Bold Italics"/>
                <a:sym typeface="Arial Bold Italics"/>
              </a:rPr>
              <a:t>Behaviorism, cognitivism, constructivism: Comparing critical features from an instructional design perspective</a:t>
            </a:r>
            <a:r>
              <a:rPr lang="en-US" sz="1097" spc="1">
                <a:solidFill>
                  <a:srgbClr val="000000"/>
                </a:solidFill>
                <a:latin typeface="Arial"/>
                <a:ea typeface="Arial"/>
                <a:cs typeface="Arial"/>
                <a:sym typeface="Arial"/>
              </a:rPr>
              <a:t>, by P. A. Ertmer &amp; T. J. Newby, 2013, </a:t>
            </a:r>
            <a:r>
              <a:rPr lang="en-US" b="true" sz="1097" i="true" spc="1">
                <a:solidFill>
                  <a:srgbClr val="000000"/>
                </a:solidFill>
                <a:latin typeface="Arial Bold Italics"/>
                <a:ea typeface="Arial Bold Italics"/>
                <a:cs typeface="Arial Bold Italics"/>
                <a:sym typeface="Arial Bold Italics"/>
              </a:rPr>
              <a:t>Performance Improvement Quarterly, 26</a:t>
            </a:r>
            <a:r>
              <a:rPr lang="en-US" sz="1097" spc="1">
                <a:solidFill>
                  <a:srgbClr val="000000"/>
                </a:solidFill>
                <a:latin typeface="Arial"/>
                <a:ea typeface="Arial"/>
                <a:cs typeface="Arial"/>
                <a:sym typeface="Arial"/>
              </a:rPr>
              <a:t>(2), 43–71 </a:t>
            </a:r>
            <a:r>
              <a:rPr lang="en-US" sz="1097" spc="1">
                <a:solidFill>
                  <a:srgbClr val="000000"/>
                </a:solidFill>
                <a:latin typeface="Arial"/>
                <a:ea typeface="Arial"/>
                <a:cs typeface="Arial"/>
                <a:sym typeface="Arial"/>
                <a:hlinkClick r:id="rId24" tooltip="https://doi.org/10.1002/piq.21143"/>
              </a:rPr>
              <a:t>(</a:t>
            </a:r>
            <a:r>
              <a:rPr lang="en-US" sz="1097" spc="1">
                <a:solidFill>
                  <a:srgbClr val="B70404"/>
                </a:solidFill>
                <a:latin typeface="Arial"/>
                <a:ea typeface="Arial"/>
                <a:cs typeface="Arial"/>
                <a:sym typeface="Arial"/>
                <a:hlinkClick r:id="rId25" tooltip="https://doi.org/10.1002/piq.21143"/>
              </a:rPr>
              <a:t>https://doi.org/10.1002/piq.21143</a:t>
            </a:r>
            <a:r>
              <a:rPr lang="en-US" sz="1097" spc="1">
                <a:solidFill>
                  <a:srgbClr val="000000"/>
                </a:solidFill>
                <a:latin typeface="Arial"/>
                <a:ea typeface="Arial"/>
                <a:cs typeface="Arial"/>
                <a:sym typeface="Arial"/>
                <a:hlinkClick r:id="rId26" tooltip="https://doi.org/10.1002/piq.21143"/>
              </a:rPr>
              <a:t>)</a:t>
            </a:r>
            <a:r>
              <a:rPr lang="en-US" sz="1097" spc="1">
                <a:solidFill>
                  <a:srgbClr val="000000"/>
                </a:solidFill>
                <a:latin typeface="Arial"/>
                <a:ea typeface="Arial"/>
                <a:cs typeface="Arial"/>
                <a:sym typeface="Arial"/>
              </a:rPr>
              <a:t>. Copyright 2013 by Wiley Periodicals, Inc. </a:t>
            </a:r>
          </a:p>
          <a:p>
            <a:pPr algn="l">
              <a:lnSpc>
                <a:spcPts val="2744"/>
              </a:lnSpc>
            </a:pPr>
            <a:r>
              <a:rPr lang="en-US" sz="1097" spc="1">
                <a:solidFill>
                  <a:srgbClr val="000000"/>
                </a:solidFill>
                <a:latin typeface="Arial"/>
                <a:ea typeface="Arial"/>
                <a:cs typeface="Arial"/>
                <a:sym typeface="Arial"/>
              </a:rPr>
              <a:t>For instructional design, this means that instead of creating materials and processes intended to </a:t>
            </a:r>
          </a:p>
          <a:p>
            <a:pPr algn="l">
              <a:lnSpc>
                <a:spcPts val="548"/>
              </a:lnSpc>
            </a:pPr>
            <a:r>
              <a:rPr lang="en-US" sz="1097" spc="1">
                <a:solidFill>
                  <a:srgbClr val="000000"/>
                </a:solidFill>
                <a:latin typeface="Arial"/>
                <a:ea typeface="Arial"/>
                <a:cs typeface="Arial"/>
                <a:sym typeface="Arial"/>
              </a:rPr>
              <a:t>instill desired behaviors in learners, instruction is designed to foster thinking processes through </a:t>
            </a:r>
          </a:p>
          <a:p>
            <a:pPr algn="l">
              <a:lnSpc>
                <a:spcPts val="2367"/>
              </a:lnSpc>
            </a:pPr>
            <a:r>
              <a:rPr lang="en-US" sz="1097" spc="1">
                <a:solidFill>
                  <a:srgbClr val="000000"/>
                </a:solidFill>
                <a:latin typeface="Arial"/>
                <a:ea typeface="Arial"/>
                <a:cs typeface="Arial"/>
                <a:sym typeface="Arial"/>
              </a:rPr>
              <a:t>interaction with the material (Etmer, 2013). </a:t>
            </a:r>
          </a:p>
          <a:p>
            <a:pPr algn="l">
              <a:lnSpc>
                <a:spcPts val="1679"/>
              </a:lnSpc>
            </a:pPr>
            <a:r>
              <a:rPr lang="en-US" b="true" sz="1200" spc="1">
                <a:solidFill>
                  <a:srgbClr val="000000"/>
                </a:solidFill>
                <a:latin typeface="Arial Bold"/>
                <a:ea typeface="Arial Bold"/>
                <a:cs typeface="Arial Bold"/>
                <a:sym typeface="Arial Bold"/>
              </a:rPr>
              <a:t>Example </a:t>
            </a:r>
          </a:p>
        </p:txBody>
      </p:sp>
      <p:sp>
        <p:nvSpPr>
          <p:cNvPr name="TextBox 16" id="16"/>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5</a:t>
            </a:r>
          </a:p>
        </p:txBody>
      </p:sp>
      <p:sp>
        <p:nvSpPr>
          <p:cNvPr name="TextBox 17" id="1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8" id="18"/>
          <p:cNvSpPr txBox="true"/>
          <p:nvPr/>
        </p:nvSpPr>
        <p:spPr>
          <a:xfrm rot="0">
            <a:off x="914400" y="867004"/>
            <a:ext cx="2716616" cy="396478"/>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3</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Behaviorist Model Versus Cognitive Model</a:t>
            </a:r>
            <a:r>
              <a:rPr lang="en-US" sz="1097" spc="1">
                <a:solidFill>
                  <a:srgbClr val="000000"/>
                </a:solidFill>
                <a:latin typeface="Arial"/>
                <a:ea typeface="Arial"/>
                <a:cs typeface="Arial"/>
                <a:sym typeface="Arial"/>
              </a:rPr>
              <a:t>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3390395"/>
            <a:ext cx="3734819" cy="9906"/>
          </a:xfrm>
          <a:custGeom>
            <a:avLst/>
            <a:gdLst/>
            <a:ahLst/>
            <a:cxnLst/>
            <a:rect r="r" b="b" t="t" l="l"/>
            <a:pathLst>
              <a:path h="9906" w="3734819">
                <a:moveTo>
                  <a:pt x="0" y="0"/>
                </a:moveTo>
                <a:lnTo>
                  <a:pt x="3734819" y="0"/>
                </a:lnTo>
                <a:lnTo>
                  <a:pt x="3734819"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5678167"/>
            <a:ext cx="2523744" cy="9906"/>
          </a:xfrm>
          <a:custGeom>
            <a:avLst/>
            <a:gdLst/>
            <a:ahLst/>
            <a:cxnLst/>
            <a:rect r="r" b="b" t="t" l="l"/>
            <a:pathLst>
              <a:path h="9906" w="2523744">
                <a:moveTo>
                  <a:pt x="0" y="0"/>
                </a:moveTo>
                <a:lnTo>
                  <a:pt x="2523744" y="0"/>
                </a:lnTo>
                <a:lnTo>
                  <a:pt x="2523744"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5021837"/>
            <a:ext cx="2407920" cy="9906"/>
          </a:xfrm>
          <a:custGeom>
            <a:avLst/>
            <a:gdLst/>
            <a:ahLst/>
            <a:cxnLst/>
            <a:rect r="r" b="b" t="t" l="l"/>
            <a:pathLst>
              <a:path h="9906" w="2407920">
                <a:moveTo>
                  <a:pt x="0" y="0"/>
                </a:moveTo>
                <a:lnTo>
                  <a:pt x="2407920" y="0"/>
                </a:lnTo>
                <a:lnTo>
                  <a:pt x="2407920"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14400" y="6941058"/>
            <a:ext cx="3881504" cy="1777108"/>
          </a:xfrm>
          <a:custGeom>
            <a:avLst/>
            <a:gdLst/>
            <a:ahLst/>
            <a:cxnLst/>
            <a:rect r="r" b="b" t="t" l="l"/>
            <a:pathLst>
              <a:path h="1777108" w="3881504">
                <a:moveTo>
                  <a:pt x="0" y="0"/>
                </a:moveTo>
                <a:lnTo>
                  <a:pt x="3881504" y="0"/>
                </a:lnTo>
                <a:lnTo>
                  <a:pt x="3881504" y="1777108"/>
                </a:lnTo>
                <a:lnTo>
                  <a:pt x="0" y="1777108"/>
                </a:lnTo>
                <a:lnTo>
                  <a:pt x="0" y="0"/>
                </a:lnTo>
                <a:close/>
              </a:path>
            </a:pathLst>
          </a:custGeom>
          <a:blipFill>
            <a:blip r:embed="rId8"/>
            <a:stretch>
              <a:fillRect l="0" t="-14" r="0" b="0"/>
            </a:stretch>
          </a:blipFill>
        </p:spPr>
      </p:sp>
      <p:sp>
        <p:nvSpPr>
          <p:cNvPr name="TextBox 6" id="6"/>
          <p:cNvSpPr txBox="true"/>
          <p:nvPr/>
        </p:nvSpPr>
        <p:spPr>
          <a:xfrm rot="0">
            <a:off x="914400" y="876529"/>
            <a:ext cx="6081332" cy="2211438"/>
          </a:xfrm>
          <a:prstGeom prst="rect">
            <a:avLst/>
          </a:prstGeom>
        </p:spPr>
        <p:txBody>
          <a:bodyPr anchor="t" rtlCol="false" tIns="0" lIns="0" bIns="0" rIns="0">
            <a:spAutoFit/>
          </a:bodyPr>
          <a:lstStyle/>
          <a:p>
            <a:pPr algn="l">
              <a:lnSpc>
                <a:spcPts val="1451"/>
              </a:lnSpc>
            </a:pPr>
            <a:r>
              <a:rPr lang="en-US" sz="1097" spc="1">
                <a:solidFill>
                  <a:srgbClr val="000000"/>
                </a:solidFill>
                <a:latin typeface="Arial"/>
                <a:ea typeface="Arial"/>
                <a:cs typeface="Arial"/>
                <a:sym typeface="Arial"/>
              </a:rPr>
              <a:t>role-playing audience questions and responses. Others in the peer group can offer feedback based on their own experience and prior knowledge. </a:t>
            </a:r>
          </a:p>
          <a:p>
            <a:pPr algn="l">
              <a:lnSpc>
                <a:spcPts val="2744"/>
              </a:lnSpc>
            </a:pPr>
            <a:r>
              <a:rPr lang="en-US" sz="1097" spc="1">
                <a:solidFill>
                  <a:srgbClr val="000000"/>
                </a:solidFill>
                <a:latin typeface="Arial"/>
                <a:ea typeface="Arial"/>
                <a:cs typeface="Arial"/>
                <a:sym typeface="Arial"/>
              </a:rPr>
              <a:t>Additionally, applying the Zone of Proximal Development and scaffolding might look like pairing </a:t>
            </a:r>
          </a:p>
          <a:p>
            <a:pPr algn="l">
              <a:lnSpc>
                <a:spcPts val="548"/>
              </a:lnSpc>
            </a:pPr>
            <a:r>
              <a:rPr lang="en-US" sz="1097" spc="1">
                <a:solidFill>
                  <a:srgbClr val="000000"/>
                </a:solidFill>
                <a:latin typeface="Arial"/>
                <a:ea typeface="Arial"/>
                <a:cs typeface="Arial"/>
                <a:sym typeface="Arial"/>
              </a:rPr>
              <a:t>new presenters with a presenter mentor who will work with the new presenter to co-present </a:t>
            </a:r>
          </a:p>
          <a:p>
            <a:pPr algn="l">
              <a:lnSpc>
                <a:spcPts val="2355"/>
              </a:lnSpc>
            </a:pPr>
            <a:r>
              <a:rPr lang="en-US" sz="1097" spc="1">
                <a:solidFill>
                  <a:srgbClr val="000000"/>
                </a:solidFill>
                <a:latin typeface="Arial"/>
                <a:ea typeface="Arial"/>
                <a:cs typeface="Arial"/>
                <a:sym typeface="Arial"/>
              </a:rPr>
              <a:t>portions of the presentation, in a growing amount, until they are ready to present on their own. A </a:t>
            </a:r>
          </a:p>
          <a:p>
            <a:pPr algn="l">
              <a:lnSpc>
                <a:spcPts val="561"/>
              </a:lnSpc>
            </a:pPr>
            <a:r>
              <a:rPr lang="en-US" sz="1097" spc="1">
                <a:solidFill>
                  <a:srgbClr val="000000"/>
                </a:solidFill>
                <a:latin typeface="Arial"/>
                <a:ea typeface="Arial"/>
                <a:cs typeface="Arial"/>
                <a:sym typeface="Arial"/>
              </a:rPr>
              <a:t>mentorship scenario also capitalizes on the “More Knowledgeable Other (MKO)” as the </a:t>
            </a:r>
          </a:p>
          <a:p>
            <a:pPr algn="l">
              <a:lnSpc>
                <a:spcPts val="2343"/>
              </a:lnSpc>
            </a:pPr>
            <a:r>
              <a:rPr lang="en-US" sz="1097" spc="1">
                <a:solidFill>
                  <a:srgbClr val="000000"/>
                </a:solidFill>
                <a:latin typeface="Arial"/>
                <a:ea typeface="Arial"/>
                <a:cs typeface="Arial"/>
                <a:sym typeface="Arial"/>
              </a:rPr>
              <a:t>seasoned presenter can share knowledge with the new presenter as they work together to </a:t>
            </a:r>
          </a:p>
          <a:p>
            <a:pPr algn="l">
              <a:lnSpc>
                <a:spcPts val="561"/>
              </a:lnSpc>
            </a:pPr>
            <a:r>
              <a:rPr lang="en-US" sz="1097" spc="1">
                <a:solidFill>
                  <a:srgbClr val="000000"/>
                </a:solidFill>
                <a:latin typeface="Arial"/>
                <a:ea typeface="Arial"/>
                <a:cs typeface="Arial"/>
                <a:sym typeface="Arial"/>
              </a:rPr>
              <a:t>provide programming. </a:t>
            </a:r>
          </a:p>
          <a:p>
            <a:pPr algn="l">
              <a:lnSpc>
                <a:spcPts val="1679"/>
              </a:lnSpc>
            </a:pPr>
            <a:r>
              <a:rPr lang="en-US" b="true" sz="1200" spc="6">
                <a:solidFill>
                  <a:srgbClr val="05213B"/>
                </a:solidFill>
                <a:latin typeface="Arial Bold"/>
                <a:ea typeface="Arial Bold"/>
                <a:cs typeface="Arial Bold"/>
                <a:sym typeface="Arial Bold"/>
              </a:rPr>
              <a:t>Reference(s) </a:t>
            </a:r>
          </a:p>
          <a:p>
            <a:pPr algn="l">
              <a:lnSpc>
                <a:spcPts val="1265"/>
              </a:lnSpc>
            </a:pPr>
            <a:r>
              <a:rPr lang="en-US" sz="1097" spc="1">
                <a:solidFill>
                  <a:srgbClr val="000000"/>
                </a:solidFill>
                <a:latin typeface="Arial"/>
                <a:ea typeface="Arial"/>
                <a:cs typeface="Arial"/>
                <a:sym typeface="Arial"/>
              </a:rPr>
              <a:t>Eun, H., Shabani, K., &amp; Ewing, B. (2016). Applications of Vygotsky’s sociocultural approach for </a:t>
            </a:r>
          </a:p>
        </p:txBody>
      </p:sp>
      <p:sp>
        <p:nvSpPr>
          <p:cNvPr name="TextBox 7" id="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59 </a:t>
            </a:r>
          </a:p>
        </p:txBody>
      </p:sp>
      <p:sp>
        <p:nvSpPr>
          <p:cNvPr name="TextBox 8" id="8"/>
          <p:cNvSpPr txBox="true"/>
          <p:nvPr/>
        </p:nvSpPr>
        <p:spPr>
          <a:xfrm rot="0">
            <a:off x="1371857" y="3064964"/>
            <a:ext cx="4933950" cy="344557"/>
          </a:xfrm>
          <a:prstGeom prst="rect">
            <a:avLst/>
          </a:prstGeom>
        </p:spPr>
        <p:txBody>
          <a:bodyPr anchor="t" rtlCol="false" tIns="0" lIns="0" bIns="0" rIns="0">
            <a:spAutoFit/>
          </a:bodyPr>
          <a:lstStyle/>
          <a:p>
            <a:pPr algn="l">
              <a:lnSpc>
                <a:spcPts val="1265"/>
              </a:lnSpc>
            </a:pPr>
            <a:r>
              <a:rPr lang="en-US" sz="1097" spc="1">
                <a:solidFill>
                  <a:srgbClr val="000000"/>
                </a:solidFill>
                <a:latin typeface="Arial"/>
                <a:ea typeface="Arial"/>
                <a:cs typeface="Arial"/>
                <a:sym typeface="Arial"/>
              </a:rPr>
              <a:t>teachers’ professional development. </a:t>
            </a:r>
            <a:r>
              <a:rPr lang="en-US" b="true" sz="1097" i="true" spc="1">
                <a:solidFill>
                  <a:srgbClr val="000000"/>
                </a:solidFill>
                <a:latin typeface="Arial Bold Italics"/>
                <a:ea typeface="Arial Bold Italics"/>
                <a:cs typeface="Arial Bold Italics"/>
                <a:sym typeface="Arial Bold Italics"/>
              </a:rPr>
              <a:t>Cogent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3</a:t>
            </a:r>
            <a:r>
              <a:rPr lang="en-US" sz="1097" spc="1">
                <a:solidFill>
                  <a:srgbClr val="000000"/>
                </a:solidFill>
                <a:latin typeface="Arial"/>
                <a:ea typeface="Arial"/>
                <a:cs typeface="Arial"/>
                <a:sym typeface="Arial"/>
              </a:rPr>
              <a:t>(1), Article 1252176. </a:t>
            </a:r>
            <a:r>
              <a:rPr lang="en-US" sz="1097" spc="1">
                <a:solidFill>
                  <a:srgbClr val="B70404"/>
                </a:solidFill>
                <a:latin typeface="Arial"/>
                <a:ea typeface="Arial"/>
                <a:cs typeface="Arial"/>
                <a:sym typeface="Arial"/>
                <a:hlinkClick r:id="rId9" tooltip="https://research.ebsco.com/c/36ffkw/viewer/html/giqu5sh4bb"/>
              </a:rPr>
              <a:t>https://research.ebsco.com/c/36ffkw/viewer/html/giqu5sh4bb</a:t>
            </a:r>
            <a:r>
              <a:rPr lang="en-US" sz="1097" spc="1">
                <a:solidFill>
                  <a:srgbClr val="000000"/>
                </a:solidFill>
                <a:latin typeface="Arial"/>
                <a:ea typeface="Arial"/>
                <a:cs typeface="Arial"/>
                <a:sym typeface="Arial"/>
                <a:hlinkClick r:id="rId10" tooltip="https://research.ebsco.com/c/36ffkw/viewer/html/giqu5sh4bb"/>
              </a:rPr>
              <a:t> </a:t>
            </a:r>
          </a:p>
        </p:txBody>
      </p:sp>
      <p:sp>
        <p:nvSpPr>
          <p:cNvPr name="TextBox 9" id="9"/>
          <p:cNvSpPr txBox="true"/>
          <p:nvPr/>
        </p:nvSpPr>
        <p:spPr>
          <a:xfrm rot="0">
            <a:off x="914400" y="3348714"/>
            <a:ext cx="5992882" cy="297799"/>
          </a:xfrm>
          <a:prstGeom prst="rect">
            <a:avLst/>
          </a:prstGeom>
        </p:spPr>
        <p:txBody>
          <a:bodyPr anchor="t" rtlCol="false" tIns="0" lIns="0" bIns="0" rIns="0">
            <a:spAutoFit/>
          </a:bodyPr>
          <a:lstStyle/>
          <a:p>
            <a:pPr algn="l">
              <a:lnSpc>
                <a:spcPts val="2466"/>
              </a:lnSpc>
            </a:pPr>
            <a:r>
              <a:rPr lang="en-US" sz="1097" spc="1">
                <a:solidFill>
                  <a:srgbClr val="000000"/>
                </a:solidFill>
                <a:latin typeface="Arial"/>
                <a:ea typeface="Arial"/>
                <a:cs typeface="Arial"/>
                <a:sym typeface="Arial"/>
              </a:rPr>
              <a:t>John-Steiner, V., &amp; Mahn, H. (1996). Sociocultural approaches to learning and development: A </a:t>
            </a:r>
          </a:p>
        </p:txBody>
      </p:sp>
      <p:sp>
        <p:nvSpPr>
          <p:cNvPr name="TextBox 10" id="10"/>
          <p:cNvSpPr txBox="true"/>
          <p:nvPr/>
        </p:nvSpPr>
        <p:spPr>
          <a:xfrm rot="0">
            <a:off x="1371857" y="3713817"/>
            <a:ext cx="5585612" cy="486670"/>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Vygotskian framework. </a:t>
            </a:r>
            <a:r>
              <a:rPr lang="en-US" b="true" sz="1097" i="true" spc="1">
                <a:solidFill>
                  <a:srgbClr val="000000"/>
                </a:solidFill>
                <a:latin typeface="Arial Bold Italics"/>
                <a:ea typeface="Arial Bold Italics"/>
                <a:cs typeface="Arial Bold Italics"/>
                <a:sym typeface="Arial Bold Italics"/>
              </a:rPr>
              <a:t>Educational Psychologist, 31</a:t>
            </a:r>
            <a:r>
              <a:rPr lang="en-US" sz="1097" spc="1">
                <a:solidFill>
                  <a:srgbClr val="000000"/>
                </a:solidFill>
                <a:latin typeface="Arial"/>
                <a:ea typeface="Arial"/>
                <a:cs typeface="Arial"/>
                <a:sym typeface="Arial"/>
              </a:rPr>
              <a:t>(3–4), 191–206. chrome-</a:t>
            </a:r>
          </a:p>
          <a:p>
            <a:pPr algn="l">
              <a:lnSpc>
                <a:spcPts val="2355"/>
              </a:lnSpc>
            </a:pPr>
            <a:r>
              <a:rPr lang="en-US" sz="1097" spc="1">
                <a:solidFill>
                  <a:srgbClr val="000000"/>
                </a:solidFill>
                <a:latin typeface="Arial"/>
                <a:ea typeface="Arial"/>
                <a:cs typeface="Arial"/>
                <a:sym typeface="Arial"/>
              </a:rPr>
              <a:t>extension://efaidnbmnnnibpcajpcglclefindmkaj/https://www.tlu.ee/~kpata/haridustehnoloo</a:t>
            </a:r>
          </a:p>
          <a:p>
            <a:pPr algn="l">
              <a:lnSpc>
                <a:spcPts val="561"/>
              </a:lnSpc>
            </a:pPr>
            <a:r>
              <a:rPr lang="en-US" sz="1097" spc="1">
                <a:solidFill>
                  <a:srgbClr val="000000"/>
                </a:solidFill>
                <a:latin typeface="Arial"/>
                <a:ea typeface="Arial"/>
                <a:cs typeface="Arial"/>
                <a:sym typeface="Arial"/>
              </a:rPr>
              <a:t>giaTLU/sociocultural.pdf </a:t>
            </a:r>
          </a:p>
        </p:txBody>
      </p:sp>
      <p:sp>
        <p:nvSpPr>
          <p:cNvPr name="TextBox 11" id="11"/>
          <p:cNvSpPr txBox="true"/>
          <p:nvPr/>
        </p:nvSpPr>
        <p:spPr>
          <a:xfrm rot="0">
            <a:off x="914400" y="4160625"/>
            <a:ext cx="5897061"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Jeong, S., Clyburn, J., Bhatia, N. S., McCourt, J., &amp; Lemons, P. P. (2022). Student thinking in </a:t>
            </a:r>
          </a:p>
        </p:txBody>
      </p:sp>
      <p:sp>
        <p:nvSpPr>
          <p:cNvPr name="TextBox 12" id="12"/>
          <p:cNvSpPr txBox="true"/>
          <p:nvPr/>
        </p:nvSpPr>
        <p:spPr>
          <a:xfrm rot="0">
            <a:off x="1371857" y="4554579"/>
            <a:ext cx="5607729" cy="486394"/>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the professional development of college biology instructors: An analysis through the lens </a:t>
            </a:r>
          </a:p>
          <a:p>
            <a:pPr algn="l">
              <a:lnSpc>
                <a:spcPts val="2367"/>
              </a:lnSpc>
            </a:pPr>
            <a:r>
              <a:rPr lang="en-US" sz="1097" spc="1">
                <a:solidFill>
                  <a:srgbClr val="000000"/>
                </a:solidFill>
                <a:latin typeface="Arial"/>
                <a:ea typeface="Arial"/>
                <a:cs typeface="Arial"/>
                <a:sym typeface="Arial"/>
              </a:rPr>
              <a:t>of sociocultural theory. </a:t>
            </a:r>
            <a:r>
              <a:rPr lang="en-US" b="true" sz="1097" i="true" spc="1">
                <a:solidFill>
                  <a:srgbClr val="000000"/>
                </a:solidFill>
                <a:latin typeface="Arial Bold Italics"/>
                <a:ea typeface="Arial Bold Italics"/>
                <a:cs typeface="Arial Bold Italics"/>
                <a:sym typeface="Arial Bold Italics"/>
              </a:rPr>
              <a:t>CBE—Life Sciences Education, 21</a:t>
            </a:r>
            <a:r>
              <a:rPr lang="en-US" sz="1097" spc="1">
                <a:solidFill>
                  <a:srgbClr val="000000"/>
                </a:solidFill>
                <a:latin typeface="Arial"/>
                <a:ea typeface="Arial"/>
                <a:cs typeface="Arial"/>
                <a:sym typeface="Arial"/>
              </a:rPr>
              <a:t>(2), ar30. </a:t>
            </a:r>
          </a:p>
          <a:p>
            <a:pPr algn="l">
              <a:lnSpc>
                <a:spcPts val="548"/>
              </a:lnSpc>
            </a:pPr>
            <a:r>
              <a:rPr lang="en-US" sz="1097" spc="1">
                <a:solidFill>
                  <a:srgbClr val="B70404"/>
                </a:solidFill>
                <a:latin typeface="Arial"/>
                <a:ea typeface="Arial"/>
                <a:cs typeface="Arial"/>
                <a:sym typeface="Arial"/>
                <a:hlinkClick r:id="rId11" tooltip="https://doi.org/10.1187/cbe.21-01-0003"/>
              </a:rPr>
              <a:t>https://doi.org/10.1187/cbe.21-01-0003</a:t>
            </a:r>
            <a:r>
              <a:rPr lang="en-US" sz="1097" spc="1">
                <a:solidFill>
                  <a:srgbClr val="000000"/>
                </a:solidFill>
                <a:latin typeface="Arial"/>
                <a:ea typeface="Arial"/>
                <a:cs typeface="Arial"/>
                <a:sym typeface="Arial"/>
                <a:hlinkClick r:id="rId12" tooltip="https://doi.org/10.1187/cbe.21-01-0003"/>
              </a:rPr>
              <a:t> </a:t>
            </a:r>
          </a:p>
        </p:txBody>
      </p:sp>
      <p:sp>
        <p:nvSpPr>
          <p:cNvPr name="TextBox 13" id="13"/>
          <p:cNvSpPr txBox="true"/>
          <p:nvPr/>
        </p:nvSpPr>
        <p:spPr>
          <a:xfrm rot="0">
            <a:off x="914400" y="5001358"/>
            <a:ext cx="6091199"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Rigopouli, K., Kotsifakos, D., &amp; Psaromiligkos, Y. (2025). Vygotsky’s creativity options and ideas </a:t>
            </a:r>
          </a:p>
        </p:txBody>
      </p:sp>
      <p:sp>
        <p:nvSpPr>
          <p:cNvPr name="TextBox 14" id="14"/>
          <p:cNvSpPr txBox="true"/>
          <p:nvPr/>
        </p:nvSpPr>
        <p:spPr>
          <a:xfrm rot="0">
            <a:off x="1371857" y="5395036"/>
            <a:ext cx="5481638" cy="3022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in 21st-century technology-enhanced learning design. </a:t>
            </a:r>
            <a:r>
              <a:rPr lang="en-US" b="true" sz="1097" i="true" spc="1">
                <a:solidFill>
                  <a:srgbClr val="000000"/>
                </a:solidFill>
                <a:latin typeface="Arial Bold Italics"/>
                <a:ea typeface="Arial Bold Italics"/>
                <a:cs typeface="Arial Bold Italics"/>
                <a:sym typeface="Arial Bold Italics"/>
              </a:rPr>
              <a:t>Education Sciences, 15</a:t>
            </a:r>
            <a:r>
              <a:rPr lang="en-US" sz="1097" spc="1">
                <a:solidFill>
                  <a:srgbClr val="000000"/>
                </a:solidFill>
                <a:latin typeface="Arial"/>
                <a:ea typeface="Arial"/>
                <a:cs typeface="Arial"/>
                <a:sym typeface="Arial"/>
              </a:rPr>
              <a:t>(2), 257. </a:t>
            </a:r>
          </a:p>
          <a:p>
            <a:pPr algn="l">
              <a:lnSpc>
                <a:spcPts val="2367"/>
              </a:lnSpc>
            </a:pPr>
            <a:r>
              <a:rPr lang="en-US" sz="1097" spc="1">
                <a:solidFill>
                  <a:srgbClr val="B70404"/>
                </a:solidFill>
                <a:latin typeface="Arial"/>
                <a:ea typeface="Arial"/>
                <a:cs typeface="Arial"/>
                <a:sym typeface="Arial"/>
                <a:hlinkClick r:id="rId13" tooltip="https://doi.org/10.3390/educsci15020257"/>
              </a:rPr>
              <a:t>https://doi.org/10.3390/educsci15020257</a:t>
            </a:r>
            <a:r>
              <a:rPr lang="en-US" sz="1097" spc="1">
                <a:solidFill>
                  <a:srgbClr val="000000"/>
                </a:solidFill>
                <a:latin typeface="Arial"/>
                <a:ea typeface="Arial"/>
                <a:cs typeface="Arial"/>
                <a:sym typeface="Arial"/>
                <a:hlinkClick r:id="rId14" tooltip="https://doi.org/10.3390/educsci15020257"/>
              </a:rPr>
              <a:t> </a:t>
            </a:r>
          </a:p>
        </p:txBody>
      </p:sp>
      <p:sp>
        <p:nvSpPr>
          <p:cNvPr name="TextBox 15" id="15"/>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6" id="16"/>
          <p:cNvSpPr txBox="true"/>
          <p:nvPr/>
        </p:nvSpPr>
        <p:spPr>
          <a:xfrm rot="0">
            <a:off x="914400" y="6432775"/>
            <a:ext cx="926268" cy="386677"/>
          </a:xfrm>
          <a:prstGeom prst="rect">
            <a:avLst/>
          </a:prstGeom>
        </p:spPr>
        <p:txBody>
          <a:bodyPr anchor="t" rtlCol="false" tIns="0" lIns="0" bIns="0" rIns="0">
            <a:spAutoFit/>
          </a:bodyPr>
          <a:lstStyle/>
          <a:p>
            <a:pPr algn="ctr">
              <a:lnSpc>
                <a:spcPts val="1451"/>
              </a:lnSpc>
            </a:pPr>
            <a:r>
              <a:rPr lang="en-US" b="true" sz="1097">
                <a:solidFill>
                  <a:srgbClr val="000000"/>
                </a:solidFill>
                <a:latin typeface="Arial Bold"/>
                <a:ea typeface="Arial Bold"/>
                <a:cs typeface="Arial Bold"/>
                <a:sym typeface="Arial Bold"/>
              </a:rPr>
              <a:t> </a:t>
            </a:r>
          </a:p>
          <a:p>
            <a:pPr algn="ctr">
              <a:lnSpc>
                <a:spcPts val="1451"/>
              </a:lnSpc>
            </a:pPr>
            <a:r>
              <a:rPr lang="en-US" b="true" sz="1097" i="true">
                <a:solidFill>
                  <a:srgbClr val="000000"/>
                </a:solidFill>
                <a:latin typeface="Arial Bold Italics"/>
                <a:ea typeface="Arial Bold Italics"/>
                <a:cs typeface="Arial Bold Italics"/>
                <a:sym typeface="Arial Bold Italics"/>
              </a:rPr>
              <a:t>The three core</a:t>
            </a:r>
          </a:p>
        </p:txBody>
      </p:sp>
      <p:sp>
        <p:nvSpPr>
          <p:cNvPr name="TextBox 17" id="17"/>
          <p:cNvSpPr txBox="true"/>
          <p:nvPr/>
        </p:nvSpPr>
        <p:spPr>
          <a:xfrm rot="0">
            <a:off x="914400" y="6115164"/>
            <a:ext cx="2883618" cy="280835"/>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Universal Design for Learning </a:t>
            </a:r>
          </a:p>
        </p:txBody>
      </p:sp>
      <p:sp>
        <p:nvSpPr>
          <p:cNvPr name="TextBox 18" id="18"/>
          <p:cNvSpPr txBox="true"/>
          <p:nvPr/>
        </p:nvSpPr>
        <p:spPr>
          <a:xfrm rot="0">
            <a:off x="914400" y="6423250"/>
            <a:ext cx="632803" cy="212074"/>
          </a:xfrm>
          <a:prstGeom prst="rect">
            <a:avLst/>
          </a:prstGeom>
        </p:spPr>
        <p:txBody>
          <a:bodyPr anchor="t" rtlCol="false" tIns="0" lIns="0" bIns="0" rIns="0">
            <a:spAutoFit/>
          </a:bodyPr>
          <a:lstStyle/>
          <a:p>
            <a:pPr algn="l">
              <a:lnSpc>
                <a:spcPts val="1537"/>
              </a:lnSpc>
            </a:pPr>
            <a:r>
              <a:rPr lang="en-US" b="true" sz="1097">
                <a:solidFill>
                  <a:srgbClr val="000000"/>
                </a:solidFill>
                <a:latin typeface="Arial Bold"/>
                <a:ea typeface="Arial Bold"/>
                <a:cs typeface="Arial Bold"/>
                <a:sym typeface="Arial Bold"/>
              </a:rPr>
              <a:t>Figure</a:t>
            </a:r>
            <a:r>
              <a:rPr lang="en-US" b="true" sz="1097">
                <a:solidFill>
                  <a:srgbClr val="000000"/>
                </a:solidFill>
                <a:latin typeface="Arial Bold"/>
                <a:ea typeface="Arial Bold"/>
                <a:cs typeface="Arial Bold"/>
                <a:sym typeface="Arial Bold"/>
              </a:rPr>
              <a:t> </a:t>
            </a:r>
            <a:r>
              <a:rPr lang="en-US" b="true" sz="1097">
                <a:solidFill>
                  <a:srgbClr val="000000"/>
                </a:solidFill>
                <a:latin typeface="Arial Bold"/>
                <a:ea typeface="Arial Bold"/>
                <a:cs typeface="Arial Bold"/>
                <a:sym typeface="Arial Bold"/>
              </a:rPr>
              <a:t>45</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28751" y="1429512"/>
            <a:ext cx="3471929" cy="9906"/>
          </a:xfrm>
          <a:custGeom>
            <a:avLst/>
            <a:gdLst/>
            <a:ahLst/>
            <a:cxnLst/>
            <a:rect r="r" b="b" t="t" l="l"/>
            <a:pathLst>
              <a:path h="9906" w="3471929">
                <a:moveTo>
                  <a:pt x="0" y="0"/>
                </a:moveTo>
                <a:lnTo>
                  <a:pt x="3471929" y="0"/>
                </a:lnTo>
                <a:lnTo>
                  <a:pt x="3471929"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14400" y="876529"/>
            <a:ext cx="5995235" cy="1412862"/>
          </a:xfrm>
          <a:prstGeom prst="rect">
            <a:avLst/>
          </a:prstGeom>
        </p:spPr>
        <p:txBody>
          <a:bodyPr anchor="t" rtlCol="false" tIns="0" lIns="0" bIns="0" rIns="0">
            <a:spAutoFit/>
          </a:bodyPr>
          <a:lstStyle/>
          <a:p>
            <a:pPr algn="l">
              <a:lnSpc>
                <a:spcPts val="1455"/>
              </a:lnSpc>
            </a:pPr>
            <a:r>
              <a:rPr lang="en-US" sz="1097">
                <a:solidFill>
                  <a:srgbClr val="000000"/>
                </a:solidFill>
                <a:latin typeface="Arial"/>
                <a:ea typeface="Arial"/>
                <a:cs typeface="Arial"/>
                <a:sym typeface="Arial"/>
              </a:rPr>
              <a:t>Visual representation of Universal Design for Learning (UDL) principles emphasizing engagement, representation, and action/expression. Adapted from </a:t>
            </a:r>
            <a:r>
              <a:rPr lang="en-US" b="true" sz="1097" i="true">
                <a:solidFill>
                  <a:srgbClr val="000000"/>
                </a:solidFill>
                <a:latin typeface="Arial Bold Italics"/>
                <a:ea typeface="Arial Bold Italics"/>
                <a:cs typeface="Arial Bold Italics"/>
                <a:sym typeface="Arial Bold Italics"/>
              </a:rPr>
              <a:t>Thoughts on UDL</a:t>
            </a:r>
            <a:r>
              <a:rPr lang="en-US" sz="1097">
                <a:solidFill>
                  <a:srgbClr val="000000"/>
                </a:solidFill>
                <a:latin typeface="Arial"/>
                <a:ea typeface="Arial"/>
                <a:cs typeface="Arial"/>
                <a:sym typeface="Arial"/>
              </a:rPr>
              <a:t>, by J. D. Hunt, 2019, </a:t>
            </a:r>
            <a:r>
              <a:rPr lang="en-US" b="true" sz="1097" i="true">
                <a:solidFill>
                  <a:srgbClr val="000000"/>
                </a:solidFill>
                <a:latin typeface="Arial Bold Italics"/>
                <a:ea typeface="Arial Bold Italics"/>
                <a:cs typeface="Arial Bold Italics"/>
                <a:sym typeface="Arial Bold Italics"/>
              </a:rPr>
              <a:t>Home.blog</a:t>
            </a:r>
            <a:r>
              <a:rPr lang="en-US" sz="1097">
                <a:solidFill>
                  <a:srgbClr val="000000"/>
                </a:solidFill>
                <a:latin typeface="Arial"/>
                <a:ea typeface="Arial"/>
                <a:cs typeface="Arial"/>
                <a:sym typeface="Arial"/>
              </a:rPr>
              <a:t>.</a:t>
            </a:r>
            <a:r>
              <a:rPr lang="en-US" sz="1097">
                <a:solidFill>
                  <a:srgbClr val="000000"/>
                </a:solidFill>
                <a:latin typeface="Arial"/>
                <a:ea typeface="Arial"/>
                <a:cs typeface="Arial"/>
                <a:sym typeface="Arial"/>
                <a:hlinkClick r:id="rId4" tooltip="https://jdh33431.home.blog/2019/06/22/thoughts-on-udl/"/>
              </a:rPr>
              <a:t> </a:t>
            </a:r>
            <a:r>
              <a:rPr lang="en-US" sz="1097">
                <a:solidFill>
                  <a:srgbClr val="B70404"/>
                </a:solidFill>
                <a:latin typeface="Arial"/>
                <a:ea typeface="Arial"/>
                <a:cs typeface="Arial"/>
                <a:sym typeface="Arial"/>
                <a:hlinkClick r:id="rId5" tooltip="https://jdh33431.home.blog/2019/06/22/thoughts-on-udl/"/>
              </a:rPr>
              <a:t>https://jdh33431.home.blog/2019/06/22/thoughts-on-udl/</a:t>
            </a:r>
            <a:r>
              <a:rPr lang="en-US" sz="1097">
                <a:solidFill>
                  <a:srgbClr val="000000"/>
                </a:solidFill>
                <a:latin typeface="Arial"/>
                <a:ea typeface="Arial"/>
                <a:cs typeface="Arial"/>
                <a:sym typeface="Arial"/>
                <a:hlinkClick r:id="rId6" tooltip="https://jdh33431.home.blog/2019/06/22/thoughts-on-udl/"/>
              </a:rPr>
              <a:t> </a:t>
            </a:r>
          </a:p>
          <a:p>
            <a:pPr algn="l">
              <a:lnSpc>
                <a:spcPts val="2744"/>
              </a:lnSpc>
            </a:pPr>
            <a:r>
              <a:rPr lang="en-US" sz="1097" spc="1">
                <a:solidFill>
                  <a:srgbClr val="000000"/>
                </a:solidFill>
                <a:latin typeface="Arial"/>
                <a:ea typeface="Arial"/>
                <a:cs typeface="Arial"/>
                <a:sym typeface="Arial"/>
              </a:rPr>
              <a:t>UDL is a framework for designing learning opportunities that acknowledges and supports the </a:t>
            </a:r>
          </a:p>
          <a:p>
            <a:pPr algn="l">
              <a:lnSpc>
                <a:spcPts val="548"/>
              </a:lnSpc>
            </a:pPr>
            <a:r>
              <a:rPr lang="en-US" sz="1097" spc="1">
                <a:solidFill>
                  <a:srgbClr val="000000"/>
                </a:solidFill>
                <a:latin typeface="Arial"/>
                <a:ea typeface="Arial"/>
                <a:cs typeface="Arial"/>
                <a:sym typeface="Arial"/>
              </a:rPr>
              <a:t>diversity of learners and ensures accessibility for all (Barteaux, 2014). Designing instruction for </a:t>
            </a:r>
          </a:p>
          <a:p>
            <a:pPr algn="l">
              <a:lnSpc>
                <a:spcPts val="2367"/>
              </a:lnSpc>
            </a:pPr>
            <a:r>
              <a:rPr lang="en-US" sz="1097" spc="1">
                <a:solidFill>
                  <a:srgbClr val="000000"/>
                </a:solidFill>
                <a:latin typeface="Arial"/>
                <a:ea typeface="Arial"/>
                <a:cs typeface="Arial"/>
                <a:sym typeface="Arial"/>
              </a:rPr>
              <a:t>diverse learners means including multiple options, which Booth et al. (2018) outlined with a </a:t>
            </a:r>
          </a:p>
          <a:p>
            <a:pPr algn="l">
              <a:lnSpc>
                <a:spcPts val="548"/>
              </a:lnSpc>
            </a:pPr>
            <a:r>
              <a:rPr lang="en-US" sz="1097" spc="1">
                <a:solidFill>
                  <a:srgbClr val="000000"/>
                </a:solidFill>
                <a:latin typeface="Arial"/>
                <a:ea typeface="Arial"/>
                <a:cs typeface="Arial"/>
                <a:sym typeface="Arial"/>
              </a:rPr>
              <a:t>variety of research-based applicable examples: </a:t>
            </a:r>
          </a:p>
        </p:txBody>
      </p:sp>
      <p:sp>
        <p:nvSpPr>
          <p:cNvPr name="TextBox 4" id="4"/>
          <p:cNvSpPr txBox="true"/>
          <p:nvPr/>
        </p:nvSpPr>
        <p:spPr>
          <a:xfrm rot="0">
            <a:off x="1143000" y="2249529"/>
            <a:ext cx="1865538"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1. Engagement – the “why.” </a:t>
            </a:r>
          </a:p>
        </p:txBody>
      </p:sp>
      <p:sp>
        <p:nvSpPr>
          <p:cNvPr name="TextBox 5" id="5"/>
          <p:cNvSpPr txBox="true"/>
          <p:nvPr/>
        </p:nvSpPr>
        <p:spPr>
          <a:xfrm rot="0">
            <a:off x="1600457" y="2643483"/>
            <a:ext cx="4874238" cy="140993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a. Provide time for learners to practice or apply learning. </a:t>
            </a:r>
          </a:p>
          <a:p>
            <a:pPr algn="l">
              <a:lnSpc>
                <a:spcPts val="2367"/>
              </a:lnSpc>
            </a:pPr>
            <a:r>
              <a:rPr lang="en-US" sz="1097" spc="1">
                <a:solidFill>
                  <a:srgbClr val="000000"/>
                </a:solidFill>
                <a:latin typeface="Arial"/>
                <a:ea typeface="Arial"/>
                <a:cs typeface="Arial"/>
                <a:sym typeface="Arial"/>
              </a:rPr>
              <a:t>b. Ensure assignments or tasks support the learning objectives. </a:t>
            </a:r>
          </a:p>
          <a:p>
            <a:pPr algn="l">
              <a:lnSpc>
                <a:spcPts val="548"/>
              </a:lnSpc>
            </a:pPr>
            <a:r>
              <a:rPr lang="en-US" sz="1097" spc="1">
                <a:solidFill>
                  <a:srgbClr val="000000"/>
                </a:solidFill>
                <a:latin typeface="Arial"/>
                <a:ea typeface="Arial"/>
                <a:cs typeface="Arial"/>
                <a:sym typeface="Arial"/>
              </a:rPr>
              <a:t>c. Use (accessible) technology to “enhance” learning. </a:t>
            </a:r>
          </a:p>
          <a:p>
            <a:pPr algn="l">
              <a:lnSpc>
                <a:spcPts val="2367"/>
              </a:lnSpc>
            </a:pPr>
            <a:r>
              <a:rPr lang="en-US" sz="1097" spc="1">
                <a:solidFill>
                  <a:srgbClr val="000000"/>
                </a:solidFill>
                <a:latin typeface="Arial"/>
                <a:ea typeface="Arial"/>
                <a:cs typeface="Arial"/>
                <a:sym typeface="Arial"/>
              </a:rPr>
              <a:t>d. Use collaborative learning. </a:t>
            </a:r>
          </a:p>
          <a:p>
            <a:pPr algn="l">
              <a:lnSpc>
                <a:spcPts val="548"/>
              </a:lnSpc>
            </a:pPr>
            <a:r>
              <a:rPr lang="en-US" sz="1097" spc="1">
                <a:solidFill>
                  <a:srgbClr val="000000"/>
                </a:solidFill>
                <a:latin typeface="Arial"/>
                <a:ea typeface="Arial"/>
                <a:cs typeface="Arial"/>
                <a:sym typeface="Arial"/>
              </a:rPr>
              <a:t>e. Include “real-world” examples and experiences. </a:t>
            </a:r>
          </a:p>
          <a:p>
            <a:pPr algn="l">
              <a:lnSpc>
                <a:spcPts val="2355"/>
              </a:lnSpc>
            </a:pPr>
            <a:r>
              <a:rPr lang="en-US" sz="1097" spc="1">
                <a:solidFill>
                  <a:srgbClr val="000000"/>
                </a:solidFill>
                <a:latin typeface="Arial"/>
                <a:ea typeface="Arial"/>
                <a:cs typeface="Arial"/>
                <a:sym typeface="Arial"/>
              </a:rPr>
              <a:t>f. Provide multiple content sources. </a:t>
            </a:r>
          </a:p>
          <a:p>
            <a:pPr algn="l">
              <a:lnSpc>
                <a:spcPts val="561"/>
              </a:lnSpc>
            </a:pPr>
            <a:r>
              <a:rPr lang="en-US" sz="1097" spc="1">
                <a:solidFill>
                  <a:srgbClr val="000000"/>
                </a:solidFill>
                <a:latin typeface="Arial"/>
                <a:ea typeface="Arial"/>
                <a:cs typeface="Arial"/>
                <a:sym typeface="Arial"/>
              </a:rPr>
              <a:t>g. Provide examples or modeling. </a:t>
            </a:r>
          </a:p>
          <a:p>
            <a:pPr algn="l">
              <a:lnSpc>
                <a:spcPts val="2343"/>
              </a:lnSpc>
            </a:pPr>
            <a:r>
              <a:rPr lang="en-US" sz="1097" spc="1">
                <a:solidFill>
                  <a:srgbClr val="000000"/>
                </a:solidFill>
                <a:latin typeface="Arial"/>
                <a:ea typeface="Arial"/>
                <a:cs typeface="Arial"/>
                <a:sym typeface="Arial"/>
              </a:rPr>
              <a:t>h. Share clear expectations (i.e. syllabus, overview, examples, and rubrics). </a:t>
            </a:r>
          </a:p>
        </p:txBody>
      </p:sp>
      <p:sp>
        <p:nvSpPr>
          <p:cNvPr name="TextBox 6" id="6"/>
          <p:cNvSpPr txBox="true"/>
          <p:nvPr/>
        </p:nvSpPr>
        <p:spPr>
          <a:xfrm rot="0">
            <a:off x="1600457" y="4121763"/>
            <a:ext cx="111052" cy="301228"/>
          </a:xfrm>
          <a:prstGeom prst="rect">
            <a:avLst/>
          </a:prstGeom>
        </p:spPr>
        <p:txBody>
          <a:bodyPr anchor="t" rtlCol="false" tIns="0" lIns="0" bIns="0" rIns="0">
            <a:spAutoFit/>
          </a:bodyPr>
          <a:lstStyle/>
          <a:p>
            <a:pPr algn="just">
              <a:lnSpc>
                <a:spcPts val="573"/>
              </a:lnSpc>
            </a:pPr>
            <a:r>
              <a:rPr lang="en-US" sz="1097" spc="1">
                <a:solidFill>
                  <a:srgbClr val="000000"/>
                </a:solidFill>
                <a:latin typeface="Arial"/>
                <a:ea typeface="Arial"/>
                <a:cs typeface="Arial"/>
                <a:sym typeface="Arial"/>
              </a:rPr>
              <a:t>i. </a:t>
            </a:r>
          </a:p>
          <a:p>
            <a:pPr algn="just">
              <a:lnSpc>
                <a:spcPts val="2331"/>
              </a:lnSpc>
            </a:pPr>
            <a:r>
              <a:rPr lang="en-US" sz="1097" spc="1">
                <a:solidFill>
                  <a:srgbClr val="000000"/>
                </a:solidFill>
                <a:latin typeface="Arial"/>
                <a:ea typeface="Arial"/>
                <a:cs typeface="Arial"/>
                <a:sym typeface="Arial"/>
              </a:rPr>
              <a:t>j. </a:t>
            </a:r>
          </a:p>
        </p:txBody>
      </p:sp>
      <p:sp>
        <p:nvSpPr>
          <p:cNvPr name="TextBox 7" id="7"/>
          <p:cNvSpPr txBox="true"/>
          <p:nvPr/>
        </p:nvSpPr>
        <p:spPr>
          <a:xfrm rot="0">
            <a:off x="1829057" y="4121763"/>
            <a:ext cx="4166168" cy="301228"/>
          </a:xfrm>
          <a:prstGeom prst="rect">
            <a:avLst/>
          </a:prstGeom>
        </p:spPr>
        <p:txBody>
          <a:bodyPr anchor="t" rtlCol="false" tIns="0" lIns="0" bIns="0" rIns="0">
            <a:spAutoFit/>
          </a:bodyPr>
          <a:lstStyle/>
          <a:p>
            <a:pPr algn="l">
              <a:lnSpc>
                <a:spcPts val="573"/>
              </a:lnSpc>
            </a:pPr>
            <a:r>
              <a:rPr lang="en-US" sz="1097" spc="1">
                <a:solidFill>
                  <a:srgbClr val="000000"/>
                </a:solidFill>
                <a:latin typeface="Arial"/>
                <a:ea typeface="Arial"/>
                <a:cs typeface="Arial"/>
                <a:sym typeface="Arial"/>
              </a:rPr>
              <a:t>Provide notes and summaries (before, during, and after learning). </a:t>
            </a:r>
          </a:p>
          <a:p>
            <a:pPr algn="l">
              <a:lnSpc>
                <a:spcPts val="2331"/>
              </a:lnSpc>
            </a:pPr>
            <a:r>
              <a:rPr lang="en-US" sz="1097" spc="1">
                <a:solidFill>
                  <a:srgbClr val="000000"/>
                </a:solidFill>
                <a:latin typeface="Arial"/>
                <a:ea typeface="Arial"/>
                <a:cs typeface="Arial"/>
                <a:sym typeface="Arial"/>
              </a:rPr>
              <a:t>Include a variety of activity formats. </a:t>
            </a:r>
          </a:p>
        </p:txBody>
      </p:sp>
      <p:sp>
        <p:nvSpPr>
          <p:cNvPr name="TextBox 8" id="8"/>
          <p:cNvSpPr txBox="true"/>
          <p:nvPr/>
        </p:nvSpPr>
        <p:spPr>
          <a:xfrm rot="0">
            <a:off x="1600457" y="4491333"/>
            <a:ext cx="1880826" cy="116824"/>
          </a:xfrm>
          <a:prstGeom prst="rect">
            <a:avLst/>
          </a:prstGeom>
        </p:spPr>
        <p:txBody>
          <a:bodyPr anchor="t" rtlCol="false" tIns="0" lIns="0" bIns="0" rIns="0">
            <a:spAutoFit/>
          </a:bodyPr>
          <a:lstStyle/>
          <a:p>
            <a:pPr algn="l">
              <a:lnSpc>
                <a:spcPts val="585"/>
              </a:lnSpc>
            </a:pPr>
            <a:r>
              <a:rPr lang="en-US" sz="1097" spc="1">
                <a:solidFill>
                  <a:srgbClr val="000000"/>
                </a:solidFill>
                <a:latin typeface="Arial"/>
                <a:ea typeface="Arial"/>
                <a:cs typeface="Arial"/>
                <a:sym typeface="Arial"/>
              </a:rPr>
              <a:t>k. Respect learner diversity. </a:t>
            </a:r>
          </a:p>
        </p:txBody>
      </p:sp>
      <p:sp>
        <p:nvSpPr>
          <p:cNvPr name="TextBox 9" id="9"/>
          <p:cNvSpPr txBox="true"/>
          <p:nvPr/>
        </p:nvSpPr>
        <p:spPr>
          <a:xfrm rot="0">
            <a:off x="1600457" y="4504287"/>
            <a:ext cx="111052" cy="288274"/>
          </a:xfrm>
          <a:prstGeom prst="rect">
            <a:avLst/>
          </a:prstGeom>
        </p:spPr>
        <p:txBody>
          <a:bodyPr anchor="t" rtlCol="false" tIns="0" lIns="0" bIns="0" rIns="0">
            <a:spAutoFit/>
          </a:bodyPr>
          <a:lstStyle/>
          <a:p>
            <a:pPr algn="l">
              <a:lnSpc>
                <a:spcPts val="2318"/>
              </a:lnSpc>
            </a:pPr>
            <a:r>
              <a:rPr lang="en-US" sz="1097" spc="1">
                <a:solidFill>
                  <a:srgbClr val="000000"/>
                </a:solidFill>
                <a:latin typeface="Arial"/>
                <a:ea typeface="Arial"/>
                <a:cs typeface="Arial"/>
                <a:sym typeface="Arial"/>
              </a:rPr>
              <a:t>l. </a:t>
            </a:r>
          </a:p>
        </p:txBody>
      </p:sp>
      <p:sp>
        <p:nvSpPr>
          <p:cNvPr name="TextBox 10" id="10"/>
          <p:cNvSpPr txBox="true"/>
          <p:nvPr/>
        </p:nvSpPr>
        <p:spPr>
          <a:xfrm rot="0">
            <a:off x="1829057" y="4504287"/>
            <a:ext cx="1053836" cy="288274"/>
          </a:xfrm>
          <a:prstGeom prst="rect">
            <a:avLst/>
          </a:prstGeom>
        </p:spPr>
        <p:txBody>
          <a:bodyPr anchor="t" rtlCol="false" tIns="0" lIns="0" bIns="0" rIns="0">
            <a:spAutoFit/>
          </a:bodyPr>
          <a:lstStyle/>
          <a:p>
            <a:pPr algn="l">
              <a:lnSpc>
                <a:spcPts val="2318"/>
              </a:lnSpc>
            </a:pPr>
            <a:r>
              <a:rPr lang="en-US" sz="1097" spc="1">
                <a:solidFill>
                  <a:srgbClr val="000000"/>
                </a:solidFill>
                <a:latin typeface="Arial"/>
                <a:ea typeface="Arial"/>
                <a:cs typeface="Arial"/>
                <a:sym typeface="Arial"/>
              </a:rPr>
              <a:t>Use scaffolding. </a:t>
            </a:r>
          </a:p>
        </p:txBody>
      </p:sp>
      <p:sp>
        <p:nvSpPr>
          <p:cNvPr name="TextBox 11" id="11"/>
          <p:cNvSpPr txBox="true"/>
          <p:nvPr/>
        </p:nvSpPr>
        <p:spPr>
          <a:xfrm rot="0">
            <a:off x="1600457" y="4860141"/>
            <a:ext cx="1809321" cy="116824"/>
          </a:xfrm>
          <a:prstGeom prst="rect">
            <a:avLst/>
          </a:prstGeom>
        </p:spPr>
        <p:txBody>
          <a:bodyPr anchor="t" rtlCol="false" tIns="0" lIns="0" bIns="0" rIns="0">
            <a:spAutoFit/>
          </a:bodyPr>
          <a:lstStyle/>
          <a:p>
            <a:pPr algn="l">
              <a:lnSpc>
                <a:spcPts val="585"/>
              </a:lnSpc>
            </a:pPr>
            <a:r>
              <a:rPr lang="en-US" sz="1097" spc="1">
                <a:solidFill>
                  <a:srgbClr val="000000"/>
                </a:solidFill>
                <a:latin typeface="Arial"/>
                <a:ea typeface="Arial"/>
                <a:cs typeface="Arial"/>
                <a:sym typeface="Arial"/>
              </a:rPr>
              <a:t>m. Assess for engagement. </a:t>
            </a:r>
          </a:p>
        </p:txBody>
      </p:sp>
      <p:sp>
        <p:nvSpPr>
          <p:cNvPr name="TextBox 12" id="12"/>
          <p:cNvSpPr txBox="true"/>
          <p:nvPr/>
        </p:nvSpPr>
        <p:spPr>
          <a:xfrm rot="0">
            <a:off x="1143000" y="4873857"/>
            <a:ext cx="2031863" cy="288274"/>
          </a:xfrm>
          <a:prstGeom prst="rect">
            <a:avLst/>
          </a:prstGeom>
        </p:spPr>
        <p:txBody>
          <a:bodyPr anchor="t" rtlCol="false" tIns="0" lIns="0" bIns="0" rIns="0">
            <a:spAutoFit/>
          </a:bodyPr>
          <a:lstStyle/>
          <a:p>
            <a:pPr algn="l">
              <a:lnSpc>
                <a:spcPts val="2331"/>
              </a:lnSpc>
            </a:pPr>
            <a:r>
              <a:rPr lang="en-US" sz="1097" spc="1">
                <a:solidFill>
                  <a:srgbClr val="000000"/>
                </a:solidFill>
                <a:latin typeface="Arial"/>
                <a:ea typeface="Arial"/>
                <a:cs typeface="Arial"/>
                <a:sym typeface="Arial"/>
              </a:rPr>
              <a:t>2. Representation – the “what” </a:t>
            </a:r>
          </a:p>
        </p:txBody>
      </p:sp>
      <p:sp>
        <p:nvSpPr>
          <p:cNvPr name="TextBox 13" id="13"/>
          <p:cNvSpPr txBox="true"/>
          <p:nvPr/>
        </p:nvSpPr>
        <p:spPr>
          <a:xfrm rot="0">
            <a:off x="1600457" y="5229958"/>
            <a:ext cx="4351153" cy="1409938"/>
          </a:xfrm>
          <a:prstGeom prst="rect">
            <a:avLst/>
          </a:prstGeom>
        </p:spPr>
        <p:txBody>
          <a:bodyPr anchor="t" rtlCol="false" tIns="0" lIns="0" bIns="0" rIns="0">
            <a:spAutoFit/>
          </a:bodyPr>
          <a:lstStyle/>
          <a:p>
            <a:pPr algn="l">
              <a:lnSpc>
                <a:spcPts val="577"/>
              </a:lnSpc>
            </a:pPr>
            <a:r>
              <a:rPr lang="en-US" sz="1097" spc="1">
                <a:solidFill>
                  <a:srgbClr val="000000"/>
                </a:solidFill>
                <a:latin typeface="Arial"/>
                <a:ea typeface="Arial"/>
                <a:cs typeface="Arial"/>
                <a:sym typeface="Arial"/>
              </a:rPr>
              <a:t>a. Design outcomes that support various learner preferences. </a:t>
            </a:r>
          </a:p>
          <a:p>
            <a:pPr algn="l">
              <a:lnSpc>
                <a:spcPts val="2338"/>
              </a:lnSpc>
            </a:pPr>
            <a:r>
              <a:rPr lang="en-US" sz="1097" spc="1">
                <a:solidFill>
                  <a:srgbClr val="000000"/>
                </a:solidFill>
                <a:latin typeface="Arial"/>
                <a:ea typeface="Arial"/>
                <a:cs typeface="Arial"/>
                <a:sym typeface="Arial"/>
              </a:rPr>
              <a:t>b. Utilize cues for key information. </a:t>
            </a:r>
          </a:p>
          <a:p>
            <a:pPr algn="l">
              <a:lnSpc>
                <a:spcPts val="565"/>
              </a:lnSpc>
            </a:pPr>
            <a:r>
              <a:rPr lang="en-US" sz="1097" spc="1">
                <a:solidFill>
                  <a:srgbClr val="000000"/>
                </a:solidFill>
                <a:latin typeface="Arial"/>
                <a:ea typeface="Arial"/>
                <a:cs typeface="Arial"/>
                <a:sym typeface="Arial"/>
              </a:rPr>
              <a:t>c. Include transcripts of audio/visual materials. </a:t>
            </a:r>
          </a:p>
          <a:p>
            <a:pPr algn="l">
              <a:lnSpc>
                <a:spcPts val="2350"/>
              </a:lnSpc>
            </a:pPr>
            <a:r>
              <a:rPr lang="en-US" sz="1097" spc="1">
                <a:solidFill>
                  <a:srgbClr val="000000"/>
                </a:solidFill>
                <a:latin typeface="Arial"/>
                <a:ea typeface="Arial"/>
                <a:cs typeface="Arial"/>
                <a:sym typeface="Arial"/>
              </a:rPr>
              <a:t>d. Include “real-world” examples and experiences. </a:t>
            </a:r>
          </a:p>
          <a:p>
            <a:pPr algn="l">
              <a:lnSpc>
                <a:spcPts val="553"/>
              </a:lnSpc>
            </a:pPr>
            <a:r>
              <a:rPr lang="en-US" sz="1097" spc="1">
                <a:solidFill>
                  <a:srgbClr val="000000"/>
                </a:solidFill>
                <a:latin typeface="Arial"/>
                <a:ea typeface="Arial"/>
                <a:cs typeface="Arial"/>
                <a:sym typeface="Arial"/>
              </a:rPr>
              <a:t>e. Allow choices for learning outcome format. </a:t>
            </a:r>
          </a:p>
          <a:p>
            <a:pPr algn="l">
              <a:lnSpc>
                <a:spcPts val="2362"/>
              </a:lnSpc>
            </a:pPr>
            <a:r>
              <a:rPr lang="en-US" sz="1097" spc="1">
                <a:solidFill>
                  <a:srgbClr val="000000"/>
                </a:solidFill>
                <a:latin typeface="Arial"/>
                <a:ea typeface="Arial"/>
                <a:cs typeface="Arial"/>
                <a:sym typeface="Arial"/>
              </a:rPr>
              <a:t>f. Provide prompt feedback. </a:t>
            </a:r>
          </a:p>
          <a:p>
            <a:pPr algn="l">
              <a:lnSpc>
                <a:spcPts val="548"/>
              </a:lnSpc>
            </a:pPr>
            <a:r>
              <a:rPr lang="en-US" sz="1097" spc="1">
                <a:solidFill>
                  <a:srgbClr val="000000"/>
                </a:solidFill>
                <a:latin typeface="Arial"/>
                <a:ea typeface="Arial"/>
                <a:cs typeface="Arial"/>
                <a:sym typeface="Arial"/>
              </a:rPr>
              <a:t>g. Share clear expectations (i.e. overviews, examples, and rubrics). </a:t>
            </a:r>
          </a:p>
          <a:p>
            <a:pPr algn="l">
              <a:lnSpc>
                <a:spcPts val="2355"/>
              </a:lnSpc>
            </a:pPr>
            <a:r>
              <a:rPr lang="en-US" sz="1097" spc="1">
                <a:solidFill>
                  <a:srgbClr val="000000"/>
                </a:solidFill>
                <a:latin typeface="Arial"/>
                <a:ea typeface="Arial"/>
                <a:cs typeface="Arial"/>
                <a:sym typeface="Arial"/>
              </a:rPr>
              <a:t>h. Provide learning materials in multiple formats. </a:t>
            </a:r>
          </a:p>
        </p:txBody>
      </p:sp>
      <p:sp>
        <p:nvSpPr>
          <p:cNvPr name="TextBox 14" id="14"/>
          <p:cNvSpPr txBox="true"/>
          <p:nvPr/>
        </p:nvSpPr>
        <p:spPr>
          <a:xfrm rot="0">
            <a:off x="1600457" y="6708238"/>
            <a:ext cx="111052" cy="301228"/>
          </a:xfrm>
          <a:prstGeom prst="rect">
            <a:avLst/>
          </a:prstGeom>
        </p:spPr>
        <p:txBody>
          <a:bodyPr anchor="t" rtlCol="false" tIns="0" lIns="0" bIns="0" rIns="0">
            <a:spAutoFit/>
          </a:bodyPr>
          <a:lstStyle/>
          <a:p>
            <a:pPr algn="just">
              <a:lnSpc>
                <a:spcPts val="561"/>
              </a:lnSpc>
            </a:pPr>
            <a:r>
              <a:rPr lang="en-US" sz="1097" spc="1">
                <a:solidFill>
                  <a:srgbClr val="000000"/>
                </a:solidFill>
                <a:latin typeface="Arial"/>
                <a:ea typeface="Arial"/>
                <a:cs typeface="Arial"/>
                <a:sym typeface="Arial"/>
              </a:rPr>
              <a:t>i. </a:t>
            </a:r>
          </a:p>
          <a:p>
            <a:pPr algn="just">
              <a:lnSpc>
                <a:spcPts val="2343"/>
              </a:lnSpc>
            </a:pPr>
            <a:r>
              <a:rPr lang="en-US" sz="1097" spc="1">
                <a:solidFill>
                  <a:srgbClr val="000000"/>
                </a:solidFill>
                <a:latin typeface="Arial"/>
                <a:ea typeface="Arial"/>
                <a:cs typeface="Arial"/>
                <a:sym typeface="Arial"/>
              </a:rPr>
              <a:t>j. </a:t>
            </a:r>
          </a:p>
        </p:txBody>
      </p:sp>
      <p:sp>
        <p:nvSpPr>
          <p:cNvPr name="TextBox 15" id="15"/>
          <p:cNvSpPr txBox="true"/>
          <p:nvPr/>
        </p:nvSpPr>
        <p:spPr>
          <a:xfrm rot="0">
            <a:off x="1829057" y="6708238"/>
            <a:ext cx="3960200" cy="301228"/>
          </a:xfrm>
          <a:prstGeom prst="rect">
            <a:avLst/>
          </a:prstGeom>
        </p:spPr>
        <p:txBody>
          <a:bodyPr anchor="t" rtlCol="false" tIns="0" lIns="0" bIns="0" rIns="0">
            <a:spAutoFit/>
          </a:bodyPr>
          <a:lstStyle/>
          <a:p>
            <a:pPr algn="l">
              <a:lnSpc>
                <a:spcPts val="561"/>
              </a:lnSpc>
            </a:pPr>
            <a:r>
              <a:rPr lang="en-US" sz="1097" spc="1">
                <a:solidFill>
                  <a:srgbClr val="000000"/>
                </a:solidFill>
                <a:latin typeface="Arial"/>
                <a:ea typeface="Arial"/>
                <a:cs typeface="Arial"/>
                <a:sym typeface="Arial"/>
              </a:rPr>
              <a:t>Ensure simple and accessible navigation and technology. </a:t>
            </a:r>
          </a:p>
          <a:p>
            <a:pPr algn="l">
              <a:lnSpc>
                <a:spcPts val="2343"/>
              </a:lnSpc>
            </a:pPr>
            <a:r>
              <a:rPr lang="en-US" sz="1097" spc="1">
                <a:solidFill>
                  <a:srgbClr val="000000"/>
                </a:solidFill>
                <a:latin typeface="Arial"/>
                <a:ea typeface="Arial"/>
                <a:cs typeface="Arial"/>
                <a:sym typeface="Arial"/>
              </a:rPr>
              <a:t>Use concept mapping tools, organizers, or knowledge objects, </a:t>
            </a:r>
          </a:p>
        </p:txBody>
      </p:sp>
      <p:sp>
        <p:nvSpPr>
          <p:cNvPr name="TextBox 16" id="16"/>
          <p:cNvSpPr txBox="true"/>
          <p:nvPr/>
        </p:nvSpPr>
        <p:spPr>
          <a:xfrm rot="0">
            <a:off x="1600457" y="7077808"/>
            <a:ext cx="2973105" cy="116824"/>
          </a:xfrm>
          <a:prstGeom prst="rect">
            <a:avLst/>
          </a:prstGeom>
        </p:spPr>
        <p:txBody>
          <a:bodyPr anchor="t" rtlCol="false" tIns="0" lIns="0" bIns="0" rIns="0">
            <a:spAutoFit/>
          </a:bodyPr>
          <a:lstStyle/>
          <a:p>
            <a:pPr algn="l">
              <a:lnSpc>
                <a:spcPts val="573"/>
              </a:lnSpc>
            </a:pPr>
            <a:r>
              <a:rPr lang="en-US" sz="1097" spc="1">
                <a:solidFill>
                  <a:srgbClr val="000000"/>
                </a:solidFill>
                <a:latin typeface="Arial"/>
                <a:ea typeface="Arial"/>
                <a:cs typeface="Arial"/>
                <a:sym typeface="Arial"/>
              </a:rPr>
              <a:t>k. Use engaging platforms (i.e. social media). </a:t>
            </a:r>
          </a:p>
        </p:txBody>
      </p:sp>
      <p:sp>
        <p:nvSpPr>
          <p:cNvPr name="TextBox 17" id="17"/>
          <p:cNvSpPr txBox="true"/>
          <p:nvPr/>
        </p:nvSpPr>
        <p:spPr>
          <a:xfrm rot="0">
            <a:off x="1143000" y="7090762"/>
            <a:ext cx="2466346" cy="288274"/>
          </a:xfrm>
          <a:prstGeom prst="rect">
            <a:avLst/>
          </a:prstGeom>
        </p:spPr>
        <p:txBody>
          <a:bodyPr anchor="t" rtlCol="false" tIns="0" lIns="0" bIns="0" rIns="0">
            <a:spAutoFit/>
          </a:bodyPr>
          <a:lstStyle/>
          <a:p>
            <a:pPr algn="l">
              <a:lnSpc>
                <a:spcPts val="2331"/>
              </a:lnSpc>
            </a:pPr>
            <a:r>
              <a:rPr lang="en-US" sz="1097" spc="1">
                <a:solidFill>
                  <a:srgbClr val="000000"/>
                </a:solidFill>
                <a:latin typeface="Arial"/>
                <a:ea typeface="Arial"/>
                <a:cs typeface="Arial"/>
                <a:sym typeface="Arial"/>
              </a:rPr>
              <a:t>3. Action and expression – the “how.” </a:t>
            </a:r>
          </a:p>
        </p:txBody>
      </p:sp>
      <p:sp>
        <p:nvSpPr>
          <p:cNvPr name="TextBox 18" id="18"/>
          <p:cNvSpPr txBox="true"/>
          <p:nvPr/>
        </p:nvSpPr>
        <p:spPr>
          <a:xfrm rot="0">
            <a:off x="1600457" y="7447378"/>
            <a:ext cx="4003729" cy="1224772"/>
          </a:xfrm>
          <a:prstGeom prst="rect">
            <a:avLst/>
          </a:prstGeom>
        </p:spPr>
        <p:txBody>
          <a:bodyPr anchor="t" rtlCol="false" tIns="0" lIns="0" bIns="0" rIns="0">
            <a:spAutoFit/>
          </a:bodyPr>
          <a:lstStyle/>
          <a:p>
            <a:pPr algn="l">
              <a:lnSpc>
                <a:spcPts val="585"/>
              </a:lnSpc>
            </a:pPr>
            <a:r>
              <a:rPr lang="en-US" sz="1097" spc="1">
                <a:solidFill>
                  <a:srgbClr val="000000"/>
                </a:solidFill>
                <a:latin typeface="Arial"/>
                <a:ea typeface="Arial"/>
                <a:cs typeface="Arial"/>
                <a:sym typeface="Arial"/>
              </a:rPr>
              <a:t>a. Provide accessible technology choices. </a:t>
            </a:r>
          </a:p>
          <a:p>
            <a:pPr algn="l">
              <a:lnSpc>
                <a:spcPts val="2318"/>
              </a:lnSpc>
            </a:pPr>
            <a:r>
              <a:rPr lang="en-US" sz="1097" spc="1">
                <a:solidFill>
                  <a:srgbClr val="000000"/>
                </a:solidFill>
                <a:latin typeface="Arial"/>
                <a:ea typeface="Arial"/>
                <a:cs typeface="Arial"/>
                <a:sym typeface="Arial"/>
              </a:rPr>
              <a:t>b. Provide clear expectations (i.e. examples and rubric). </a:t>
            </a:r>
          </a:p>
          <a:p>
            <a:pPr algn="l">
              <a:lnSpc>
                <a:spcPts val="585"/>
              </a:lnSpc>
            </a:pPr>
            <a:r>
              <a:rPr lang="en-US" sz="1097" spc="1">
                <a:solidFill>
                  <a:srgbClr val="000000"/>
                </a:solidFill>
                <a:latin typeface="Arial"/>
                <a:ea typeface="Arial"/>
                <a:cs typeface="Arial"/>
                <a:sym typeface="Arial"/>
              </a:rPr>
              <a:t>c. Provide choices and flexible options for skill demonstration. </a:t>
            </a:r>
          </a:p>
          <a:p>
            <a:pPr algn="l">
              <a:lnSpc>
                <a:spcPts val="2331"/>
              </a:lnSpc>
            </a:pPr>
            <a:r>
              <a:rPr lang="en-US" sz="1097" spc="1">
                <a:solidFill>
                  <a:srgbClr val="000000"/>
                </a:solidFill>
                <a:latin typeface="Arial"/>
                <a:ea typeface="Arial"/>
                <a:cs typeface="Arial"/>
                <a:sym typeface="Arial"/>
              </a:rPr>
              <a:t>d. Provide prompt feedback. </a:t>
            </a:r>
          </a:p>
          <a:p>
            <a:pPr algn="l">
              <a:lnSpc>
                <a:spcPts val="573"/>
              </a:lnSpc>
            </a:pPr>
            <a:r>
              <a:rPr lang="en-US" sz="1097" spc="1">
                <a:solidFill>
                  <a:srgbClr val="000000"/>
                </a:solidFill>
                <a:latin typeface="Arial"/>
                <a:ea typeface="Arial"/>
                <a:cs typeface="Arial"/>
                <a:sym typeface="Arial"/>
              </a:rPr>
              <a:t>e. Provide opportunities to practice with support. </a:t>
            </a:r>
          </a:p>
          <a:p>
            <a:pPr algn="l">
              <a:lnSpc>
                <a:spcPts val="2343"/>
              </a:lnSpc>
            </a:pPr>
            <a:r>
              <a:rPr lang="en-US" sz="1097" spc="1">
                <a:solidFill>
                  <a:srgbClr val="000000"/>
                </a:solidFill>
                <a:latin typeface="Arial"/>
                <a:ea typeface="Arial"/>
                <a:cs typeface="Arial"/>
                <a:sym typeface="Arial"/>
              </a:rPr>
              <a:t>f. Provide assessments with diversity in mind. </a:t>
            </a:r>
          </a:p>
          <a:p>
            <a:pPr algn="l">
              <a:lnSpc>
                <a:spcPts val="561"/>
              </a:lnSpc>
            </a:pPr>
            <a:r>
              <a:rPr lang="en-US" sz="1097" spc="1">
                <a:solidFill>
                  <a:srgbClr val="000000"/>
                </a:solidFill>
                <a:latin typeface="Arial"/>
                <a:ea typeface="Arial"/>
                <a:cs typeface="Arial"/>
                <a:sym typeface="Arial"/>
              </a:rPr>
              <a:t>g. Provide concept mapping tools or organizers. </a:t>
            </a:r>
          </a:p>
        </p:txBody>
      </p:sp>
      <p:sp>
        <p:nvSpPr>
          <p:cNvPr name="TextBox 19" id="19"/>
          <p:cNvSpPr txBox="true"/>
          <p:nvPr/>
        </p:nvSpPr>
        <p:spPr>
          <a:xfrm rot="0">
            <a:off x="1143000" y="8632546"/>
            <a:ext cx="1291933"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(Booth, et al., 2018) </a:t>
            </a:r>
          </a:p>
        </p:txBody>
      </p:sp>
      <p:sp>
        <p:nvSpPr>
          <p:cNvPr name="TextBox 20" id="20"/>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60 </a:t>
            </a:r>
          </a:p>
        </p:txBody>
      </p:sp>
      <p:sp>
        <p:nvSpPr>
          <p:cNvPr name="TextBox 21" id="21"/>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5524243"/>
            <a:ext cx="2983487" cy="9906"/>
          </a:xfrm>
          <a:custGeom>
            <a:avLst/>
            <a:gdLst/>
            <a:ahLst/>
            <a:cxnLst/>
            <a:rect r="r" b="b" t="t" l="l"/>
            <a:pathLst>
              <a:path h="9906" w="2983487">
                <a:moveTo>
                  <a:pt x="0" y="0"/>
                </a:moveTo>
                <a:lnTo>
                  <a:pt x="2983487" y="0"/>
                </a:lnTo>
                <a:lnTo>
                  <a:pt x="2983487"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42823" y="4683509"/>
            <a:ext cx="2524001" cy="9906"/>
          </a:xfrm>
          <a:custGeom>
            <a:avLst/>
            <a:gdLst/>
            <a:ahLst/>
            <a:cxnLst/>
            <a:rect r="r" b="b" t="t" l="l"/>
            <a:pathLst>
              <a:path h="9906" w="2524001">
                <a:moveTo>
                  <a:pt x="0" y="0"/>
                </a:moveTo>
                <a:lnTo>
                  <a:pt x="2524001" y="0"/>
                </a:lnTo>
                <a:lnTo>
                  <a:pt x="252400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274065" y="6180325"/>
            <a:ext cx="2524001" cy="9906"/>
          </a:xfrm>
          <a:custGeom>
            <a:avLst/>
            <a:gdLst/>
            <a:ahLst/>
            <a:cxnLst/>
            <a:rect r="r" b="b" t="t" l="l"/>
            <a:pathLst>
              <a:path h="9906" w="2524001">
                <a:moveTo>
                  <a:pt x="0" y="0"/>
                </a:moveTo>
                <a:lnTo>
                  <a:pt x="2524001" y="0"/>
                </a:lnTo>
                <a:lnTo>
                  <a:pt x="2524001" y="9906"/>
                </a:lnTo>
                <a:lnTo>
                  <a:pt x="0" y="9906"/>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360677" y="4028189"/>
            <a:ext cx="2812037" cy="9906"/>
          </a:xfrm>
          <a:custGeom>
            <a:avLst/>
            <a:gdLst/>
            <a:ahLst/>
            <a:cxnLst/>
            <a:rect r="r" b="b" t="t" l="l"/>
            <a:pathLst>
              <a:path h="9906" w="2812037">
                <a:moveTo>
                  <a:pt x="0" y="0"/>
                </a:moveTo>
                <a:lnTo>
                  <a:pt x="2812037" y="0"/>
                </a:lnTo>
                <a:lnTo>
                  <a:pt x="2812037" y="9906"/>
                </a:lnTo>
                <a:lnTo>
                  <a:pt x="0" y="99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0">
            <a:off x="914400" y="1466317"/>
            <a:ext cx="5905433" cy="1883778"/>
          </a:xfrm>
          <a:prstGeom prst="rect">
            <a:avLst/>
          </a:prstGeom>
        </p:spPr>
        <p:txBody>
          <a:bodyPr anchor="t" rtlCol="false" tIns="0" lIns="0" bIns="0" rIns="0">
            <a:spAutoFit/>
          </a:bodyPr>
          <a:lstStyle/>
          <a:p>
            <a:pPr algn="l">
              <a:lnSpc>
                <a:spcPts val="1452"/>
              </a:lnSpc>
            </a:pPr>
            <a:r>
              <a:rPr lang="en-US" sz="1097" spc="1">
                <a:solidFill>
                  <a:srgbClr val="000000"/>
                </a:solidFill>
                <a:latin typeface="Arial"/>
                <a:ea typeface="Arial"/>
                <a:cs typeface="Arial"/>
                <a:sym typeface="Arial"/>
              </a:rPr>
              <a:t>Multiple means of engagement – Provide real-life scenarios to illustrate the importance of a topic and learning goal. Have volunteers pair up or form small groups to discuss how to apply their learning to the volunteer area that interests them the most. </a:t>
            </a:r>
          </a:p>
          <a:p>
            <a:pPr algn="l">
              <a:lnSpc>
                <a:spcPts val="2744"/>
              </a:lnSpc>
            </a:pPr>
            <a:r>
              <a:rPr lang="en-US" sz="1097" spc="1">
                <a:solidFill>
                  <a:srgbClr val="000000"/>
                </a:solidFill>
                <a:latin typeface="Arial"/>
                <a:ea typeface="Arial"/>
                <a:cs typeface="Arial"/>
                <a:sym typeface="Arial"/>
              </a:rPr>
              <a:t>Multiple means of representation – Provide new staff and volunteers with a well-organized </a:t>
            </a:r>
          </a:p>
          <a:p>
            <a:pPr algn="l">
              <a:lnSpc>
                <a:spcPts val="548"/>
              </a:lnSpc>
            </a:pPr>
            <a:r>
              <a:rPr lang="en-US" sz="1097" spc="1">
                <a:solidFill>
                  <a:srgbClr val="000000"/>
                </a:solidFill>
                <a:latin typeface="Arial"/>
                <a:ea typeface="Arial"/>
                <a:cs typeface="Arial"/>
                <a:sym typeface="Arial"/>
              </a:rPr>
              <a:t>handbook that covers important topics. Additionally, provide a series of short videos with </a:t>
            </a:r>
          </a:p>
          <a:p>
            <a:pPr algn="l">
              <a:lnSpc>
                <a:spcPts val="2256"/>
              </a:lnSpc>
            </a:pPr>
            <a:r>
              <a:rPr lang="en-US" sz="1097" spc="1">
                <a:solidFill>
                  <a:srgbClr val="000000"/>
                </a:solidFill>
                <a:latin typeface="Arial"/>
                <a:ea typeface="Arial"/>
                <a:cs typeface="Arial"/>
                <a:sym typeface="Arial"/>
              </a:rPr>
              <a:t>graphics or images and narration that review each of the manual topics. Multiple means of action and expression allow new volunteers or staff to engage in reflective </a:t>
            </a:r>
          </a:p>
          <a:p>
            <a:pPr algn="l">
              <a:lnSpc>
                <a:spcPts val="746"/>
              </a:lnSpc>
            </a:pPr>
            <a:r>
              <a:rPr lang="en-US" sz="1097" spc="1">
                <a:solidFill>
                  <a:srgbClr val="000000"/>
                </a:solidFill>
                <a:latin typeface="Arial"/>
                <a:ea typeface="Arial"/>
                <a:cs typeface="Arial"/>
                <a:sym typeface="Arial"/>
              </a:rPr>
              <a:t>journaling, participate in a “role-play review,” or create a way to share in their volunteer </a:t>
            </a:r>
          </a:p>
          <a:p>
            <a:pPr algn="l">
              <a:lnSpc>
                <a:spcPts val="2168"/>
              </a:lnSpc>
            </a:pPr>
            <a:r>
              <a:rPr lang="en-US" sz="1097" spc="1">
                <a:solidFill>
                  <a:srgbClr val="000000"/>
                </a:solidFill>
                <a:latin typeface="Arial"/>
                <a:ea typeface="Arial"/>
                <a:cs typeface="Arial"/>
                <a:sym typeface="Arial"/>
              </a:rPr>
              <a:t>collaborative community platform. </a:t>
            </a:r>
          </a:p>
        </p:txBody>
      </p:sp>
      <p:sp>
        <p:nvSpPr>
          <p:cNvPr name="TextBox 7" id="7"/>
          <p:cNvSpPr txBox="true"/>
          <p:nvPr/>
        </p:nvSpPr>
        <p:spPr>
          <a:xfrm rot="0">
            <a:off x="6703057" y="409804"/>
            <a:ext cx="198358" cy="212074"/>
          </a:xfrm>
          <a:prstGeom prst="rect">
            <a:avLst/>
          </a:prstGeom>
        </p:spPr>
        <p:txBody>
          <a:bodyPr anchor="t" rtlCol="false" tIns="0" lIns="0" bIns="0" rIns="0">
            <a:spAutoFit/>
          </a:bodyPr>
          <a:lstStyle/>
          <a:p>
            <a:pPr algn="l">
              <a:lnSpc>
                <a:spcPts val="1537"/>
              </a:lnSpc>
            </a:pPr>
            <a:r>
              <a:rPr lang="en-US" sz="1097" spc="2">
                <a:solidFill>
                  <a:srgbClr val="000000"/>
                </a:solidFill>
                <a:latin typeface="Arial"/>
                <a:ea typeface="Arial"/>
                <a:cs typeface="Arial"/>
                <a:sym typeface="Arial"/>
              </a:rPr>
              <a:t>61 </a:t>
            </a:r>
          </a:p>
        </p:txBody>
      </p:sp>
      <p:sp>
        <p:nvSpPr>
          <p:cNvPr name="TextBox 8" id="8"/>
          <p:cNvSpPr txBox="true"/>
          <p:nvPr/>
        </p:nvSpPr>
        <p:spPr>
          <a:xfrm rot="0">
            <a:off x="1884683" y="3405521"/>
            <a:ext cx="45015" cy="246402"/>
          </a:xfrm>
          <a:prstGeom prst="rect">
            <a:avLst/>
          </a:prstGeom>
        </p:spPr>
        <p:txBody>
          <a:bodyPr anchor="t" rtlCol="false" tIns="0" lIns="0" bIns="0" rIns="0">
            <a:spAutoFit/>
          </a:bodyPr>
          <a:lstStyle/>
          <a:p>
            <a:pPr algn="l">
              <a:lnSpc>
                <a:spcPts val="1809"/>
              </a:lnSpc>
            </a:pPr>
            <a:r>
              <a:rPr lang="en-US" b="true" sz="1200">
                <a:solidFill>
                  <a:srgbClr val="05213B"/>
                </a:solidFill>
                <a:latin typeface="Arial Bold"/>
                <a:ea typeface="Arial Bold"/>
                <a:cs typeface="Arial Bold"/>
                <a:sym typeface="Arial Bold"/>
              </a:rPr>
              <a:t> </a:t>
            </a:r>
          </a:p>
        </p:txBody>
      </p:sp>
      <p:sp>
        <p:nvSpPr>
          <p:cNvPr name="TextBox 9" id="9"/>
          <p:cNvSpPr txBox="true"/>
          <p:nvPr/>
        </p:nvSpPr>
        <p:spPr>
          <a:xfrm rot="0">
            <a:off x="914400" y="3640284"/>
            <a:ext cx="6063186" cy="2559187"/>
          </a:xfrm>
          <a:prstGeom prst="rect">
            <a:avLst/>
          </a:prstGeom>
        </p:spPr>
        <p:txBody>
          <a:bodyPr anchor="t" rtlCol="false" tIns="0" lIns="0" bIns="0" rIns="0">
            <a:spAutoFit/>
          </a:bodyPr>
          <a:lstStyle/>
          <a:p>
            <a:pPr algn="l">
              <a:lnSpc>
                <a:spcPts val="1655"/>
              </a:lnSpc>
            </a:pPr>
            <a:r>
              <a:rPr lang="en-US" sz="1097" spc="1">
                <a:solidFill>
                  <a:srgbClr val="000000"/>
                </a:solidFill>
                <a:latin typeface="Arial"/>
                <a:ea typeface="Arial"/>
                <a:cs typeface="Arial"/>
                <a:sym typeface="Arial"/>
              </a:rPr>
              <a:t>Barteaux, S. (2014). Universal Design for Learning. </a:t>
            </a:r>
            <a:r>
              <a:rPr lang="en-US" b="true" sz="1097" i="true" spc="1">
                <a:solidFill>
                  <a:srgbClr val="000000"/>
                </a:solidFill>
                <a:latin typeface="Arial Bold Italics"/>
                <a:ea typeface="Arial Bold Italics"/>
                <a:cs typeface="Arial Bold Italics"/>
                <a:sym typeface="Arial Bold Italics"/>
              </a:rPr>
              <a:t>BU Journal of Graduate Studies in </a:t>
            </a:r>
          </a:p>
          <a:p>
            <a:pPr algn="l">
              <a:lnSpc>
                <a:spcPts val="1230"/>
              </a:lnSpc>
            </a:pPr>
            <a:r>
              <a:rPr lang="en-US" b="true" sz="1097" i="true" spc="1">
                <a:solidFill>
                  <a:srgbClr val="000000"/>
                </a:solidFill>
                <a:latin typeface="Arial Bold Italics"/>
                <a:ea typeface="Arial Bold Italics"/>
                <a:cs typeface="Arial Bold Italics"/>
                <a:sym typeface="Arial Bold Italics"/>
              </a:rPr>
              <a:t>Education, 6</a:t>
            </a:r>
            <a:r>
              <a:rPr lang="en-US" sz="1097" spc="1">
                <a:solidFill>
                  <a:srgbClr val="000000"/>
                </a:solidFill>
                <a:latin typeface="Arial"/>
                <a:ea typeface="Arial"/>
                <a:cs typeface="Arial"/>
                <a:sym typeface="Arial"/>
              </a:rPr>
              <a:t>(2), 50–52. Retrieved from</a:t>
            </a:r>
            <a:r>
              <a:rPr lang="en-US" sz="1097" spc="1">
                <a:solidFill>
                  <a:srgbClr val="000000"/>
                </a:solidFill>
                <a:latin typeface="Arial"/>
                <a:ea typeface="Arial"/>
                <a:cs typeface="Arial"/>
                <a:sym typeface="Arial"/>
                <a:hlinkClick r:id="rId9" tooltip="https://files.eric.ed.gov/fulltext/EJ1230738.pdf"/>
              </a:rPr>
              <a:t> </a:t>
            </a:r>
            <a:r>
              <a:rPr lang="en-US" sz="1097" spc="1">
                <a:solidFill>
                  <a:srgbClr val="B70404"/>
                </a:solidFill>
                <a:latin typeface="Arial"/>
                <a:ea typeface="Arial"/>
                <a:cs typeface="Arial"/>
                <a:sym typeface="Arial"/>
                <a:hlinkClick r:id="rId10" tooltip="https://files.eric.ed.gov/fulltext/EJ1230738.pdf"/>
              </a:rPr>
              <a:t>https://files.eric.ed.gov/fulltext/EJ1230738.pdf</a:t>
            </a:r>
            <a:r>
              <a:rPr lang="en-US" sz="1097" spc="1">
                <a:solidFill>
                  <a:srgbClr val="000000"/>
                </a:solidFill>
                <a:latin typeface="Arial"/>
                <a:ea typeface="Arial"/>
                <a:cs typeface="Arial"/>
                <a:sym typeface="Arial"/>
                <a:hlinkClick r:id="rId11" tooltip="https://files.eric.ed.gov/fulltext/EJ1230738.pdf"/>
              </a:rPr>
              <a:t> </a:t>
            </a:r>
          </a:p>
          <a:p>
            <a:pPr algn="l">
              <a:lnSpc>
                <a:spcPts val="2744"/>
              </a:lnSpc>
            </a:pPr>
            <a:r>
              <a:rPr lang="en-US" sz="1097" spc="1">
                <a:solidFill>
                  <a:srgbClr val="000000"/>
                </a:solidFill>
                <a:latin typeface="Arial"/>
                <a:ea typeface="Arial"/>
                <a:cs typeface="Arial"/>
                <a:sym typeface="Arial"/>
              </a:rPr>
              <a:t>Boothe, K. A., Lohmann, M. J., Donnell, K. A., &amp; Dean Hall, D. (2018). Applying the principles of </a:t>
            </a:r>
          </a:p>
          <a:p>
            <a:pPr algn="l">
              <a:lnSpc>
                <a:spcPts val="548"/>
              </a:lnSpc>
            </a:pPr>
            <a:r>
              <a:rPr lang="en-US" sz="1097" spc="1">
                <a:solidFill>
                  <a:srgbClr val="000000"/>
                </a:solidFill>
                <a:latin typeface="Arial"/>
                <a:ea typeface="Arial"/>
                <a:cs typeface="Arial"/>
                <a:sym typeface="Arial"/>
              </a:rPr>
              <a:t>Universal Design for Learning (UDL) in the college classroom. </a:t>
            </a:r>
            <a:r>
              <a:rPr lang="en-US" b="true" sz="1097" i="true" spc="1">
                <a:solidFill>
                  <a:srgbClr val="000000"/>
                </a:solidFill>
                <a:latin typeface="Arial Bold Italics"/>
                <a:ea typeface="Arial Bold Italics"/>
                <a:cs typeface="Arial Bold Italics"/>
                <a:sym typeface="Arial Bold Italics"/>
              </a:rPr>
              <a:t>Journal of Special Education </a:t>
            </a:r>
          </a:p>
          <a:p>
            <a:pPr algn="l">
              <a:lnSpc>
                <a:spcPts val="2256"/>
              </a:lnSpc>
            </a:pPr>
            <a:r>
              <a:rPr lang="en-US" b="true" sz="1097" i="true" spc="1">
                <a:solidFill>
                  <a:srgbClr val="000000"/>
                </a:solidFill>
                <a:latin typeface="Arial Bold Italics"/>
                <a:ea typeface="Arial Bold Italics"/>
                <a:cs typeface="Arial Bold Italics"/>
                <a:sym typeface="Arial Bold Italics"/>
              </a:rPr>
              <a:t>Apprenticeship, 7</a:t>
            </a:r>
            <a:r>
              <a:rPr lang="en-US" sz="1097" spc="1">
                <a:solidFill>
                  <a:srgbClr val="000000"/>
                </a:solidFill>
                <a:latin typeface="Arial"/>
                <a:ea typeface="Arial"/>
                <a:cs typeface="Arial"/>
                <a:sym typeface="Arial"/>
              </a:rPr>
              <a:t>(3).</a:t>
            </a:r>
            <a:r>
              <a:rPr lang="en-US" sz="1097" spc="1">
                <a:solidFill>
                  <a:srgbClr val="000000"/>
                </a:solidFill>
                <a:latin typeface="Arial"/>
                <a:ea typeface="Arial"/>
                <a:cs typeface="Arial"/>
                <a:sym typeface="Arial"/>
                <a:hlinkClick r:id="rId12" tooltip="https://doi.org/10.58729/2167-3454.1076"/>
              </a:rPr>
              <a:t> </a:t>
            </a:r>
            <a:r>
              <a:rPr lang="en-US" sz="1097" spc="1">
                <a:solidFill>
                  <a:srgbClr val="B70404"/>
                </a:solidFill>
                <a:latin typeface="Arial"/>
                <a:ea typeface="Arial"/>
                <a:cs typeface="Arial"/>
                <a:sym typeface="Arial"/>
                <a:hlinkClick r:id="rId13" tooltip="https://doi.org/10.58729/2167-3454.1076"/>
              </a:rPr>
              <a:t>https://doi.org/10.58729/2167-3454.1076</a:t>
            </a:r>
            <a:r>
              <a:rPr lang="en-US" sz="1097" spc="1">
                <a:solidFill>
                  <a:srgbClr val="000000"/>
                </a:solidFill>
                <a:latin typeface="Arial"/>
                <a:ea typeface="Arial"/>
                <a:cs typeface="Arial"/>
                <a:sym typeface="Arial"/>
                <a:hlinkClick r:id="rId14" tooltip="https://doi.org/10.58729/2167-3454.1076"/>
              </a:rPr>
              <a:t> </a:t>
            </a:r>
            <a:r>
              <a:rPr lang="en-US" sz="1097" spc="1">
                <a:solidFill>
                  <a:srgbClr val="000000"/>
                </a:solidFill>
                <a:latin typeface="Arial"/>
                <a:ea typeface="Arial"/>
                <a:cs typeface="Arial"/>
                <a:sym typeface="Arial"/>
              </a:rPr>
              <a:t>Craig, S. L., Smith, S. J., &amp; Frey, B. B. (2019). Professional development with Universal Design </a:t>
            </a:r>
          </a:p>
          <a:p>
            <a:pPr algn="l">
              <a:lnSpc>
                <a:spcPts val="746"/>
              </a:lnSpc>
            </a:pPr>
            <a:r>
              <a:rPr lang="en-US" sz="1097" spc="1">
                <a:solidFill>
                  <a:srgbClr val="000000"/>
                </a:solidFill>
                <a:latin typeface="Arial"/>
                <a:ea typeface="Arial"/>
                <a:cs typeface="Arial"/>
                <a:sym typeface="Arial"/>
              </a:rPr>
              <a:t>for Learning: Supporting teachers as learners to increase the implementation of UDL. </a:t>
            </a:r>
          </a:p>
          <a:p>
            <a:pPr algn="l">
              <a:lnSpc>
                <a:spcPts val="2172"/>
              </a:lnSpc>
            </a:pPr>
            <a:r>
              <a:rPr lang="en-US" b="true" sz="1097" i="true" spc="1">
                <a:solidFill>
                  <a:srgbClr val="000000"/>
                </a:solidFill>
                <a:latin typeface="Arial Bold Italics"/>
                <a:ea typeface="Arial Bold Italics"/>
                <a:cs typeface="Arial Bold Italics"/>
                <a:sym typeface="Arial Bold Italics"/>
              </a:rPr>
              <a:t>Professional Development in Education, 46</a:t>
            </a:r>
            <a:r>
              <a:rPr lang="en-US" sz="1097" spc="1">
                <a:solidFill>
                  <a:srgbClr val="000000"/>
                </a:solidFill>
                <a:latin typeface="Arial"/>
                <a:ea typeface="Arial"/>
                <a:cs typeface="Arial"/>
                <a:sym typeface="Arial"/>
              </a:rPr>
              <a:t>(1), 22–37. </a:t>
            </a:r>
          </a:p>
          <a:p>
            <a:pPr algn="l">
              <a:lnSpc>
                <a:spcPts val="731"/>
              </a:lnSpc>
            </a:pPr>
            <a:r>
              <a:rPr lang="en-US" sz="1097" spc="1">
                <a:solidFill>
                  <a:srgbClr val="B70404"/>
                </a:solidFill>
                <a:latin typeface="Arial"/>
                <a:ea typeface="Arial"/>
                <a:cs typeface="Arial"/>
                <a:sym typeface="Arial"/>
                <a:hlinkClick r:id="rId15" tooltip="https://doi.org/10.1080/19415257.2019.1685563"/>
              </a:rPr>
              <a:t>https://doi.org/10.1080/19415257.2019.1685563</a:t>
            </a:r>
            <a:r>
              <a:rPr lang="en-US" sz="1097" spc="1">
                <a:solidFill>
                  <a:srgbClr val="000000"/>
                </a:solidFill>
                <a:latin typeface="Arial"/>
                <a:ea typeface="Arial"/>
                <a:cs typeface="Arial"/>
                <a:sym typeface="Arial"/>
                <a:hlinkClick r:id="rId16" tooltip="https://doi.org/10.1080/19415257.2019.1685563"/>
              </a:rPr>
              <a:t> </a:t>
            </a:r>
          </a:p>
          <a:p>
            <a:pPr algn="l">
              <a:lnSpc>
                <a:spcPts val="2744"/>
              </a:lnSpc>
            </a:pPr>
            <a:r>
              <a:rPr lang="en-US" sz="1097" spc="1">
                <a:solidFill>
                  <a:srgbClr val="000000"/>
                </a:solidFill>
                <a:latin typeface="Arial"/>
                <a:ea typeface="Arial"/>
                <a:cs typeface="Arial"/>
                <a:sym typeface="Arial"/>
              </a:rPr>
              <a:t>Rusconi, L., &amp; Squillaci, M. (2023). Effects of a Universal Design for Learning (UDL) training </a:t>
            </a:r>
          </a:p>
          <a:p>
            <a:pPr algn="l">
              <a:lnSpc>
                <a:spcPts val="548"/>
              </a:lnSpc>
            </a:pPr>
            <a:r>
              <a:rPr lang="en-US" sz="1097" spc="1">
                <a:solidFill>
                  <a:srgbClr val="000000"/>
                </a:solidFill>
                <a:latin typeface="Arial"/>
                <a:ea typeface="Arial"/>
                <a:cs typeface="Arial"/>
                <a:sym typeface="Arial"/>
              </a:rPr>
              <a:t>course on the development of teachers’ competences: A systematic review. </a:t>
            </a:r>
            <a:r>
              <a:rPr lang="en-US" b="true" sz="1097" i="true" spc="1">
                <a:solidFill>
                  <a:srgbClr val="000000"/>
                </a:solidFill>
                <a:latin typeface="Arial Bold Italics"/>
                <a:ea typeface="Arial Bold Italics"/>
                <a:cs typeface="Arial Bold Italics"/>
                <a:sym typeface="Arial Bold Italics"/>
              </a:rPr>
              <a:t>Education </a:t>
            </a:r>
          </a:p>
          <a:p>
            <a:pPr algn="l">
              <a:lnSpc>
                <a:spcPts val="2355"/>
              </a:lnSpc>
            </a:pPr>
            <a:r>
              <a:rPr lang="en-US" b="true" sz="1097" i="true" spc="1">
                <a:solidFill>
                  <a:srgbClr val="000000"/>
                </a:solidFill>
                <a:latin typeface="Arial Bold Italics"/>
                <a:ea typeface="Arial Bold Italics"/>
                <a:cs typeface="Arial Bold Italics"/>
                <a:sym typeface="Arial Bold Italics"/>
              </a:rPr>
              <a:t>Sciences, 13</a:t>
            </a:r>
            <a:r>
              <a:rPr lang="en-US" sz="1097" spc="1">
                <a:solidFill>
                  <a:srgbClr val="000000"/>
                </a:solidFill>
                <a:latin typeface="Arial"/>
                <a:ea typeface="Arial"/>
                <a:cs typeface="Arial"/>
                <a:sym typeface="Arial"/>
              </a:rPr>
              <a:t>(5), 466.</a:t>
            </a:r>
            <a:r>
              <a:rPr lang="en-US" sz="1097" spc="1">
                <a:solidFill>
                  <a:srgbClr val="000000"/>
                </a:solidFill>
                <a:latin typeface="Arial"/>
                <a:ea typeface="Arial"/>
                <a:cs typeface="Arial"/>
                <a:sym typeface="Arial"/>
                <a:hlinkClick r:id="rId17" tooltip="https://doi.org/10.3390/educsci13050466"/>
              </a:rPr>
              <a:t> </a:t>
            </a:r>
            <a:r>
              <a:rPr lang="en-US" sz="1097" spc="1">
                <a:solidFill>
                  <a:srgbClr val="B70404"/>
                </a:solidFill>
                <a:latin typeface="Arial"/>
                <a:ea typeface="Arial"/>
                <a:cs typeface="Arial"/>
                <a:sym typeface="Arial"/>
                <a:hlinkClick r:id="rId18" tooltip="https://doi.org/10.3390/educsci13050466"/>
              </a:rPr>
              <a:t>https://doi.org/10.3390/educsci13050466</a:t>
            </a:r>
            <a:r>
              <a:rPr lang="en-US" sz="1097" spc="1">
                <a:solidFill>
                  <a:srgbClr val="000000"/>
                </a:solidFill>
                <a:latin typeface="Arial"/>
                <a:ea typeface="Arial"/>
                <a:cs typeface="Arial"/>
                <a:sym typeface="Arial"/>
                <a:hlinkClick r:id="rId19" tooltip="https://doi.org/10.3390/educsci13050466"/>
              </a:rPr>
              <a:t> </a:t>
            </a:r>
          </a:p>
        </p:txBody>
      </p:sp>
      <p:sp>
        <p:nvSpPr>
          <p:cNvPr name="TextBox 10" id="1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11" id="11"/>
          <p:cNvSpPr txBox="true"/>
          <p:nvPr/>
        </p:nvSpPr>
        <p:spPr>
          <a:xfrm rot="0">
            <a:off x="914400" y="1153554"/>
            <a:ext cx="769420" cy="227352"/>
          </a:xfrm>
          <a:prstGeom prst="rect">
            <a:avLst/>
          </a:prstGeom>
        </p:spPr>
        <p:txBody>
          <a:bodyPr anchor="t" rtlCol="false" tIns="0" lIns="0" bIns="0" rIns="0">
            <a:spAutoFit/>
          </a:bodyPr>
          <a:lstStyle/>
          <a:p>
            <a:pPr algn="l">
              <a:lnSpc>
                <a:spcPts val="1679"/>
              </a:lnSpc>
            </a:pPr>
            <a:r>
              <a:rPr lang="en-US" b="true" sz="1200">
                <a:solidFill>
                  <a:srgbClr val="000000"/>
                </a:solidFill>
                <a:latin typeface="Arial Bold"/>
                <a:ea typeface="Arial Bold"/>
                <a:cs typeface="Arial Bold"/>
                <a:sym typeface="Arial Bold"/>
              </a:rPr>
              <a:t>Examples </a:t>
            </a:r>
          </a:p>
        </p:txBody>
      </p:sp>
      <p:sp>
        <p:nvSpPr>
          <p:cNvPr name="TextBox 12" id="12"/>
          <p:cNvSpPr txBox="true"/>
          <p:nvPr/>
        </p:nvSpPr>
        <p:spPr>
          <a:xfrm rot="0">
            <a:off x="914400" y="3424571"/>
            <a:ext cx="987285" cy="227352"/>
          </a:xfrm>
          <a:prstGeom prst="rect">
            <a:avLst/>
          </a:prstGeom>
        </p:spPr>
        <p:txBody>
          <a:bodyPr anchor="t" rtlCol="false" tIns="0" lIns="0" bIns="0" rIns="0">
            <a:spAutoFit/>
          </a:bodyPr>
          <a:lstStyle/>
          <a:p>
            <a:pPr algn="l">
              <a:lnSpc>
                <a:spcPts val="1679"/>
              </a:lnSpc>
            </a:pPr>
            <a:r>
              <a:rPr lang="en-US" b="true" sz="1200" spc="4">
                <a:solidFill>
                  <a:srgbClr val="05213B"/>
                </a:solidFill>
                <a:latin typeface="Arial Bold"/>
                <a:ea typeface="Arial Bold"/>
                <a:cs typeface="Arial Bold"/>
                <a:sym typeface="Arial Bold"/>
              </a:rPr>
              <a:t>Reference(s)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6350251"/>
            <a:ext cx="884939" cy="9906"/>
          </a:xfrm>
          <a:custGeom>
            <a:avLst/>
            <a:gdLst/>
            <a:ahLst/>
            <a:cxnLst/>
            <a:rect r="r" b="b" t="t" l="l"/>
            <a:pathLst>
              <a:path h="9906" w="884939">
                <a:moveTo>
                  <a:pt x="0" y="0"/>
                </a:moveTo>
                <a:lnTo>
                  <a:pt x="884939" y="0"/>
                </a:lnTo>
                <a:lnTo>
                  <a:pt x="884939"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80339" y="6165085"/>
            <a:ext cx="4440431" cy="9906"/>
          </a:xfrm>
          <a:custGeom>
            <a:avLst/>
            <a:gdLst/>
            <a:ahLst/>
            <a:cxnLst/>
            <a:rect r="r" b="b" t="t" l="l"/>
            <a:pathLst>
              <a:path h="9906" w="4440431">
                <a:moveTo>
                  <a:pt x="0" y="0"/>
                </a:moveTo>
                <a:lnTo>
                  <a:pt x="4440431" y="0"/>
                </a:lnTo>
                <a:lnTo>
                  <a:pt x="4440431"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1700022"/>
            <a:ext cx="5943600" cy="4008625"/>
          </a:xfrm>
          <a:custGeom>
            <a:avLst/>
            <a:gdLst/>
            <a:ahLst/>
            <a:cxnLst/>
            <a:rect r="r" b="b" t="t" l="l"/>
            <a:pathLst>
              <a:path h="4008625" w="5943600">
                <a:moveTo>
                  <a:pt x="0" y="0"/>
                </a:moveTo>
                <a:lnTo>
                  <a:pt x="5943600" y="0"/>
                </a:lnTo>
                <a:lnTo>
                  <a:pt x="5943600" y="4008625"/>
                </a:lnTo>
                <a:lnTo>
                  <a:pt x="0" y="4008625"/>
                </a:lnTo>
                <a:lnTo>
                  <a:pt x="0" y="0"/>
                </a:lnTo>
                <a:close/>
              </a:path>
            </a:pathLst>
          </a:custGeom>
          <a:blipFill>
            <a:blip r:embed="rId6"/>
            <a:stretch>
              <a:fillRect l="0" t="-3" r="0" b="0"/>
            </a:stretch>
          </a:blipFill>
        </p:spPr>
      </p:sp>
      <p:sp>
        <p:nvSpPr>
          <p:cNvPr name="TextBox 5" id="5"/>
          <p:cNvSpPr txBox="true"/>
          <p:nvPr/>
        </p:nvSpPr>
        <p:spPr>
          <a:xfrm rot="0">
            <a:off x="914400" y="6452587"/>
            <a:ext cx="6060043" cy="757285"/>
          </a:xfrm>
          <a:prstGeom prst="rect">
            <a:avLst/>
          </a:prstGeom>
        </p:spPr>
        <p:txBody>
          <a:bodyPr anchor="t" rtlCol="false" tIns="0" lIns="0" bIns="0" rIns="0">
            <a:spAutoFit/>
          </a:bodyPr>
          <a:lstStyle/>
          <a:p>
            <a:pPr algn="l">
              <a:lnSpc>
                <a:spcPts val="1458"/>
              </a:lnSpc>
            </a:pPr>
            <a:r>
              <a:rPr lang="en-US" sz="1097" spc="1">
                <a:solidFill>
                  <a:srgbClr val="000000"/>
                </a:solidFill>
                <a:latin typeface="Arial"/>
                <a:ea typeface="Arial"/>
                <a:cs typeface="Arial"/>
                <a:sym typeface="Arial"/>
              </a:rPr>
              <a:t>Constructivist learning theory is based on the idea thatindividuals “construct knowledge as they reflect on and interpret their own experiences” (Allen,p.1). Among the most famous constructivist researchers, there are internal and externalvariables that influence how a person interprets their experiences. </a:t>
            </a:r>
          </a:p>
        </p:txBody>
      </p:sp>
      <p:sp>
        <p:nvSpPr>
          <p:cNvPr name="TextBox 6" id="6"/>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6</a:t>
            </a:r>
          </a:p>
        </p:txBody>
      </p:sp>
      <p:sp>
        <p:nvSpPr>
          <p:cNvPr name="TextBox 7" id="7"/>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8" id="8"/>
          <p:cNvSpPr txBox="true"/>
          <p:nvPr/>
        </p:nvSpPr>
        <p:spPr>
          <a:xfrm rot="0">
            <a:off x="914400" y="873623"/>
            <a:ext cx="2050028" cy="702069"/>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Constructivism </a:t>
            </a:r>
          </a:p>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4 </a:t>
            </a:r>
            <a:r>
              <a:rPr lang="en-US" b="true" sz="1097" i="true" spc="1">
                <a:solidFill>
                  <a:srgbClr val="000000"/>
                </a:solidFill>
                <a:latin typeface="Arial Bold Italics"/>
                <a:ea typeface="Arial Bold Italics"/>
                <a:cs typeface="Arial Bold Italics"/>
                <a:sym typeface="Arial Bold Italics"/>
              </a:rPr>
              <a:t>Constructivism Learning Theory </a:t>
            </a:r>
          </a:p>
        </p:txBody>
      </p:sp>
      <p:sp>
        <p:nvSpPr>
          <p:cNvPr name="TextBox 9" id="9"/>
          <p:cNvSpPr txBox="true"/>
          <p:nvPr/>
        </p:nvSpPr>
        <p:spPr>
          <a:xfrm rot="0">
            <a:off x="914400" y="5796991"/>
            <a:ext cx="5820442" cy="572119"/>
          </a:xfrm>
          <a:prstGeom prst="rect">
            <a:avLst/>
          </a:prstGeom>
        </p:spPr>
        <p:txBody>
          <a:bodyPr anchor="t" rtlCol="false" tIns="0" lIns="0" bIns="0" rIns="0">
            <a:spAutoFit/>
          </a:bodyPr>
          <a:lstStyle/>
          <a:p>
            <a:pPr algn="just">
              <a:lnSpc>
                <a:spcPts val="1455"/>
              </a:lnSpc>
            </a:pPr>
            <a:r>
              <a:rPr lang="en-US" b="true" sz="1097" i="true" spc="1">
                <a:solidFill>
                  <a:srgbClr val="000000"/>
                </a:solidFill>
                <a:latin typeface="Arial Bold Italics"/>
                <a:ea typeface="Arial Bold Italics"/>
                <a:cs typeface="Arial Bold Italics"/>
                <a:sym typeface="Arial Bold Italics"/>
              </a:rPr>
              <a:t>From Embracing the learning theory: Constructivism [Diagram], by Structural Learning, n.d., Structural Learning </a:t>
            </a:r>
            <a:r>
              <a:rPr lang="en-US" b="true" sz="1097" i="true" spc="1">
                <a:solidFill>
                  <a:srgbClr val="000000"/>
                </a:solidFill>
                <a:latin typeface="Arial Bold Italics"/>
                <a:ea typeface="Arial Bold Italics"/>
                <a:cs typeface="Arial Bold Italics"/>
                <a:sym typeface="Arial Bold Italics"/>
                <a:hlinkClick r:id="rId7" tooltip="https://www.structural-learning.com/post/embracing-the-learning-theory-constructivism"/>
              </a:rPr>
              <a:t>(</a:t>
            </a:r>
            <a:r>
              <a:rPr lang="en-US" b="true" sz="1097" i="true" spc="1">
                <a:solidFill>
                  <a:srgbClr val="B70404"/>
                </a:solidFill>
                <a:latin typeface="Arial Bold Italics"/>
                <a:ea typeface="Arial Bold Italics"/>
                <a:cs typeface="Arial Bold Italics"/>
                <a:sym typeface="Arial Bold Italics"/>
                <a:hlinkClick r:id="rId8" tooltip="https://www.structural-learning.com/post/embracing-the-learning-theory-constructivism"/>
              </a:rPr>
              <a:t>https://www.structural-learning.com/post/embracing-the-learning-theory- constructivism</a:t>
            </a:r>
            <a:r>
              <a:rPr lang="en-US" b="true" sz="1097" i="true" spc="1">
                <a:solidFill>
                  <a:srgbClr val="000000"/>
                </a:solidFill>
                <a:latin typeface="Arial Bold Italics"/>
                <a:ea typeface="Arial Bold Italics"/>
                <a:cs typeface="Arial Bold Italics"/>
                <a:sym typeface="Arial Bold Italics"/>
                <a:hlinkClick r:id="rId9" tooltip="https://www.structural-learning.com/post/embracing-the-learning-theory-constructivism"/>
              </a:rPr>
              <a:t>)</a:t>
            </a:r>
            <a:r>
              <a:rPr lang="en-US" b="true" sz="1097" i="true" spc="1">
                <a:solidFill>
                  <a:srgbClr val="000000"/>
                </a:solidFill>
                <a:latin typeface="Arial Bold Italics"/>
                <a:ea typeface="Arial Bold Italics"/>
                <a:cs typeface="Arial Bold Italics"/>
                <a:sym typeface="Arial Bold Italics"/>
              </a:rPr>
              <a:t>. Copyright n.d. by Structural Learning.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5877049"/>
            <a:ext cx="3316729" cy="9906"/>
          </a:xfrm>
          <a:custGeom>
            <a:avLst/>
            <a:gdLst/>
            <a:ahLst/>
            <a:cxnLst/>
            <a:rect r="r" b="b" t="t" l="l"/>
            <a:pathLst>
              <a:path h="9906" w="3316729">
                <a:moveTo>
                  <a:pt x="0" y="0"/>
                </a:moveTo>
                <a:lnTo>
                  <a:pt x="3316729" y="0"/>
                </a:lnTo>
                <a:lnTo>
                  <a:pt x="3316729"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60882" y="5692645"/>
            <a:ext cx="4675375" cy="9906"/>
          </a:xfrm>
          <a:custGeom>
            <a:avLst/>
            <a:gdLst/>
            <a:ahLst/>
            <a:cxnLst/>
            <a:rect r="r" b="b" t="t" l="l"/>
            <a:pathLst>
              <a:path h="9906" w="4675375">
                <a:moveTo>
                  <a:pt x="0" y="0"/>
                </a:moveTo>
                <a:lnTo>
                  <a:pt x="4675375" y="0"/>
                </a:lnTo>
                <a:lnTo>
                  <a:pt x="4675375"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 y="1385440"/>
            <a:ext cx="6327391" cy="3665858"/>
          </a:xfrm>
          <a:custGeom>
            <a:avLst/>
            <a:gdLst/>
            <a:ahLst/>
            <a:cxnLst/>
            <a:rect r="r" b="b" t="t" l="l"/>
            <a:pathLst>
              <a:path h="3665858" w="6327391">
                <a:moveTo>
                  <a:pt x="0" y="0"/>
                </a:moveTo>
                <a:lnTo>
                  <a:pt x="6327391" y="0"/>
                </a:lnTo>
                <a:lnTo>
                  <a:pt x="6327391" y="3665858"/>
                </a:lnTo>
                <a:lnTo>
                  <a:pt x="0" y="3665858"/>
                </a:lnTo>
                <a:lnTo>
                  <a:pt x="0" y="0"/>
                </a:lnTo>
                <a:close/>
              </a:path>
            </a:pathLst>
          </a:custGeom>
          <a:blipFill>
            <a:blip r:embed="rId6"/>
            <a:stretch>
              <a:fillRect l="0" t="0" r="0" b="0"/>
            </a:stretch>
          </a:blipFill>
        </p:spPr>
      </p:sp>
      <p:sp>
        <p:nvSpPr>
          <p:cNvPr name="TextBox 5" id="5"/>
          <p:cNvSpPr txBox="true"/>
          <p:nvPr/>
        </p:nvSpPr>
        <p:spPr>
          <a:xfrm rot="0">
            <a:off x="914400" y="7416517"/>
            <a:ext cx="6090190" cy="1126093"/>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In adult education, the constructivism learning model considers prior knowledge of learners. In a training session about best practices in fundraising strategies, a constructivism approach might be to have a group discussion where learners share their fundraising experiences and stories. Afterwards, a facilitator guides the group through reflective questions about what can be learned from the stories of others. Through social constructivism, individuals create learning through connection with others whose experiences are likely different than their own. </a:t>
            </a:r>
          </a:p>
        </p:txBody>
      </p:sp>
      <p:sp>
        <p:nvSpPr>
          <p:cNvPr name="TextBox 6" id="6"/>
          <p:cNvSpPr txBox="true"/>
          <p:nvPr/>
        </p:nvSpPr>
        <p:spPr>
          <a:xfrm rot="0">
            <a:off x="914400" y="5980147"/>
            <a:ext cx="6085532" cy="1427521"/>
          </a:xfrm>
          <a:prstGeom prst="rect">
            <a:avLst/>
          </a:prstGeom>
        </p:spPr>
        <p:txBody>
          <a:bodyPr anchor="t" rtlCol="false" tIns="0" lIns="0" bIns="0" rIns="0">
            <a:spAutoFit/>
          </a:bodyPr>
          <a:lstStyle/>
          <a:p>
            <a:pPr algn="l">
              <a:lnSpc>
                <a:spcPts val="1453"/>
              </a:lnSpc>
            </a:pPr>
            <a:r>
              <a:rPr lang="en-US" sz="1097" spc="1">
                <a:solidFill>
                  <a:srgbClr val="000000"/>
                </a:solidFill>
                <a:latin typeface="Arial"/>
                <a:ea typeface="Arial"/>
                <a:cs typeface="Arial"/>
                <a:sym typeface="Arial"/>
              </a:rPr>
              <a:t>Since constructivism is based on individual interpretation, it is possible that an individual’s constructed knowledge is not based on reality. “Learning then becomes a matter of changes” as the connections that learners have are dynamic and interpretations can be fluid, and different people, even those with the same experience, may interpret it differently (Duffy, 1996, pp 9). Constructivism requires active engagement by learners who reflect upon their experiences, both past and present, to develop understanding and foster learning. </a:t>
            </a:r>
          </a:p>
          <a:p>
            <a:pPr algn="l">
              <a:lnSpc>
                <a:spcPts val="1679"/>
              </a:lnSpc>
            </a:pPr>
            <a:r>
              <a:rPr lang="en-US" b="true" sz="1200" spc="6">
                <a:solidFill>
                  <a:srgbClr val="05213B"/>
                </a:solidFill>
                <a:latin typeface="Arial Bold"/>
                <a:ea typeface="Arial Bold"/>
                <a:cs typeface="Arial Bold"/>
                <a:sym typeface="Arial Bold"/>
              </a:rPr>
              <a:t>Example </a:t>
            </a:r>
          </a:p>
        </p:txBody>
      </p:sp>
      <p:sp>
        <p:nvSpPr>
          <p:cNvPr name="TextBox 7" id="7"/>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7</a:t>
            </a:r>
          </a:p>
        </p:txBody>
      </p:sp>
      <p:sp>
        <p:nvSpPr>
          <p:cNvPr name="TextBox 8" id="8"/>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9" id="9"/>
          <p:cNvSpPr txBox="true"/>
          <p:nvPr/>
        </p:nvSpPr>
        <p:spPr>
          <a:xfrm rot="0">
            <a:off x="914400" y="867004"/>
            <a:ext cx="2651398" cy="396202"/>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 5</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Constructivism Dimensions and Positions </a:t>
            </a:r>
          </a:p>
        </p:txBody>
      </p:sp>
      <p:sp>
        <p:nvSpPr>
          <p:cNvPr name="TextBox 10" id="10"/>
          <p:cNvSpPr txBox="true"/>
          <p:nvPr/>
        </p:nvSpPr>
        <p:spPr>
          <a:xfrm rot="0">
            <a:off x="914400" y="5139385"/>
            <a:ext cx="5624532" cy="756523"/>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From An introduction to constructivism: Its theoretical roots and impact on contemporary education, by A. Allen, 2022, Journal of Learning Design and Leadership, 1(1), 1–25 </a:t>
            </a:r>
            <a:r>
              <a:rPr lang="en-US" b="true" sz="1097" i="true" spc="1">
                <a:solidFill>
                  <a:srgbClr val="000000"/>
                </a:solidFill>
                <a:latin typeface="Arial Bold Italics"/>
                <a:ea typeface="Arial Bold Italics"/>
                <a:cs typeface="Arial Bold Italics"/>
                <a:sym typeface="Arial Bold Italics"/>
                <a:hlinkClick r:id="rId7" tooltip="https://ldljournal.web.illinois.edu/wp-content/uploads/2022/09/Andrew-Allen-Constructivism_JLDL_Vol1Issue1September2022.pdf"/>
              </a:rPr>
              <a:t>(</a:t>
            </a:r>
            <a:r>
              <a:rPr lang="en-US" b="true" sz="1097" i="true" spc="1">
                <a:solidFill>
                  <a:srgbClr val="B70404"/>
                </a:solidFill>
                <a:latin typeface="Arial Bold Italics"/>
                <a:ea typeface="Arial Bold Italics"/>
                <a:cs typeface="Arial Bold Italics"/>
                <a:sym typeface="Arial Bold Italics"/>
                <a:hlinkClick r:id="rId8" tooltip="https://ldljournal.web.illinois.edu/wp-content/uploads/2022/09/Andrew-Allen-Constructivism_JLDL_Vol1Issue1September2022.pdf"/>
              </a:rPr>
              <a:t>https://ldljournal.web.illinois.edu/wp-content/uploads/2022/09/Andrew-Allen- Constructivism_JLDL_Vol1Issue1September2022.pdf</a:t>
            </a:r>
            <a:r>
              <a:rPr lang="en-US" b="true" sz="1097" i="true" spc="1">
                <a:solidFill>
                  <a:srgbClr val="000000"/>
                </a:solidFill>
                <a:latin typeface="Arial Bold Italics"/>
                <a:ea typeface="Arial Bold Italics"/>
                <a:cs typeface="Arial Bold Italics"/>
                <a:sym typeface="Arial Bold Italics"/>
                <a:hlinkClick r:id="rId9" tooltip="https://ldljournal.web.illinois.edu/wp-content/uploads/2022/09/Andrew-Allen-Constructivism_JLDL_Vol1Issue1September2022.pdf"/>
              </a:rPr>
              <a:t>)</a:t>
            </a:r>
            <a:r>
              <a:rPr lang="en-US" b="true" sz="1097" i="true" spc="1">
                <a:solidFill>
                  <a:srgbClr val="000000"/>
                </a:solidFill>
                <a:latin typeface="Arial Bold Italics"/>
                <a:ea typeface="Arial Bold Italics"/>
                <a:cs typeface="Arial Bold Italics"/>
                <a:sym typeface="Arial Bold Italics"/>
              </a:rPr>
              <a:t>. Copyright 2022 by Andrew Allen.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1857" y="2934719"/>
            <a:ext cx="5438899" cy="9906"/>
          </a:xfrm>
          <a:custGeom>
            <a:avLst/>
            <a:gdLst/>
            <a:ahLst/>
            <a:cxnLst/>
            <a:rect r="r" b="b" t="t" l="l"/>
            <a:pathLst>
              <a:path h="9906" w="5438899">
                <a:moveTo>
                  <a:pt x="0" y="0"/>
                </a:moveTo>
                <a:lnTo>
                  <a:pt x="5438899" y="0"/>
                </a:lnTo>
                <a:lnTo>
                  <a:pt x="5438899" y="9906"/>
                </a:lnTo>
                <a:lnTo>
                  <a:pt x="0" y="9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1857" y="1708661"/>
            <a:ext cx="4908299" cy="9906"/>
          </a:xfrm>
          <a:custGeom>
            <a:avLst/>
            <a:gdLst/>
            <a:ahLst/>
            <a:cxnLst/>
            <a:rect r="r" b="b" t="t" l="l"/>
            <a:pathLst>
              <a:path h="9906" w="4908299">
                <a:moveTo>
                  <a:pt x="0" y="0"/>
                </a:moveTo>
                <a:lnTo>
                  <a:pt x="4908299" y="0"/>
                </a:lnTo>
                <a:lnTo>
                  <a:pt x="4908299" y="9906"/>
                </a:lnTo>
                <a:lnTo>
                  <a:pt x="0" y="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1857" y="3095501"/>
            <a:ext cx="4231643" cy="9906"/>
          </a:xfrm>
          <a:custGeom>
            <a:avLst/>
            <a:gdLst/>
            <a:ahLst/>
            <a:cxnLst/>
            <a:rect r="r" b="b" t="t" l="l"/>
            <a:pathLst>
              <a:path h="9906" w="4231643">
                <a:moveTo>
                  <a:pt x="0" y="0"/>
                </a:moveTo>
                <a:lnTo>
                  <a:pt x="4231643" y="0"/>
                </a:lnTo>
                <a:lnTo>
                  <a:pt x="4231643" y="9906"/>
                </a:lnTo>
                <a:lnTo>
                  <a:pt x="0" y="9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71857" y="2774699"/>
            <a:ext cx="3790445" cy="9906"/>
          </a:xfrm>
          <a:custGeom>
            <a:avLst/>
            <a:gdLst/>
            <a:ahLst/>
            <a:cxnLst/>
            <a:rect r="r" b="b" t="t" l="l"/>
            <a:pathLst>
              <a:path h="9906" w="3790445">
                <a:moveTo>
                  <a:pt x="0" y="0"/>
                </a:moveTo>
                <a:lnTo>
                  <a:pt x="3790445" y="0"/>
                </a:lnTo>
                <a:lnTo>
                  <a:pt x="3790445" y="9906"/>
                </a:lnTo>
                <a:lnTo>
                  <a:pt x="0" y="9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71857" y="1869443"/>
            <a:ext cx="3481073" cy="9906"/>
          </a:xfrm>
          <a:custGeom>
            <a:avLst/>
            <a:gdLst/>
            <a:ahLst/>
            <a:cxnLst/>
            <a:rect r="r" b="b" t="t" l="l"/>
            <a:pathLst>
              <a:path h="9906" w="3481073">
                <a:moveTo>
                  <a:pt x="0" y="0"/>
                </a:moveTo>
                <a:lnTo>
                  <a:pt x="3481073" y="0"/>
                </a:lnTo>
                <a:lnTo>
                  <a:pt x="3481073" y="9906"/>
                </a:lnTo>
                <a:lnTo>
                  <a:pt x="0" y="99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71857" y="4486151"/>
            <a:ext cx="885444" cy="9906"/>
          </a:xfrm>
          <a:custGeom>
            <a:avLst/>
            <a:gdLst/>
            <a:ahLst/>
            <a:cxnLst/>
            <a:rect r="r" b="b" t="t" l="l"/>
            <a:pathLst>
              <a:path h="9906" w="885444">
                <a:moveTo>
                  <a:pt x="0" y="0"/>
                </a:moveTo>
                <a:lnTo>
                  <a:pt x="885444" y="0"/>
                </a:lnTo>
                <a:lnTo>
                  <a:pt x="885444" y="9906"/>
                </a:lnTo>
                <a:lnTo>
                  <a:pt x="0" y="99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993649" y="4301747"/>
            <a:ext cx="4440431" cy="9906"/>
          </a:xfrm>
          <a:custGeom>
            <a:avLst/>
            <a:gdLst/>
            <a:ahLst/>
            <a:cxnLst/>
            <a:rect r="r" b="b" t="t" l="l"/>
            <a:pathLst>
              <a:path h="9906" w="4440431">
                <a:moveTo>
                  <a:pt x="0" y="0"/>
                </a:moveTo>
                <a:lnTo>
                  <a:pt x="4440431" y="0"/>
                </a:lnTo>
                <a:lnTo>
                  <a:pt x="4440431" y="9906"/>
                </a:lnTo>
                <a:lnTo>
                  <a:pt x="0" y="99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2203961" y="3730247"/>
            <a:ext cx="2339597" cy="9906"/>
          </a:xfrm>
          <a:custGeom>
            <a:avLst/>
            <a:gdLst/>
            <a:ahLst/>
            <a:cxnLst/>
            <a:rect r="r" b="b" t="t" l="l"/>
            <a:pathLst>
              <a:path h="9906" w="2339597">
                <a:moveTo>
                  <a:pt x="0" y="0"/>
                </a:moveTo>
                <a:lnTo>
                  <a:pt x="2339597" y="0"/>
                </a:lnTo>
                <a:lnTo>
                  <a:pt x="2339597" y="9906"/>
                </a:lnTo>
                <a:lnTo>
                  <a:pt x="0" y="99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914400" y="5463540"/>
            <a:ext cx="5993768" cy="3092072"/>
          </a:xfrm>
          <a:custGeom>
            <a:avLst/>
            <a:gdLst/>
            <a:ahLst/>
            <a:cxnLst/>
            <a:rect r="r" b="b" t="t" l="l"/>
            <a:pathLst>
              <a:path h="3092072" w="5993768">
                <a:moveTo>
                  <a:pt x="0" y="0"/>
                </a:moveTo>
                <a:lnTo>
                  <a:pt x="5993768" y="0"/>
                </a:lnTo>
                <a:lnTo>
                  <a:pt x="5993768" y="3092072"/>
                </a:lnTo>
                <a:lnTo>
                  <a:pt x="0" y="3092072"/>
                </a:lnTo>
                <a:lnTo>
                  <a:pt x="0" y="0"/>
                </a:lnTo>
                <a:close/>
              </a:path>
            </a:pathLst>
          </a:custGeom>
          <a:blipFill>
            <a:blip r:embed="rId18"/>
            <a:stretch>
              <a:fillRect l="0" t="-12" r="0" b="0"/>
            </a:stretch>
          </a:blipFill>
        </p:spPr>
      </p:sp>
      <p:sp>
        <p:nvSpPr>
          <p:cNvPr name="TextBox 11" id="11"/>
          <p:cNvSpPr txBox="true"/>
          <p:nvPr/>
        </p:nvSpPr>
        <p:spPr>
          <a:xfrm rot="0">
            <a:off x="6781038" y="409804"/>
            <a:ext cx="79086" cy="212074"/>
          </a:xfrm>
          <a:prstGeom prst="rect">
            <a:avLst/>
          </a:prstGeom>
        </p:spPr>
        <p:txBody>
          <a:bodyPr anchor="t" rtlCol="false" tIns="0" lIns="0" bIns="0" rIns="0">
            <a:spAutoFit/>
          </a:bodyPr>
          <a:lstStyle/>
          <a:p>
            <a:pPr algn="l">
              <a:lnSpc>
                <a:spcPts val="1537"/>
              </a:lnSpc>
            </a:pPr>
            <a:r>
              <a:rPr lang="en-US" sz="1097">
                <a:solidFill>
                  <a:srgbClr val="000000"/>
                </a:solidFill>
                <a:latin typeface="Arial"/>
                <a:ea typeface="Arial"/>
                <a:cs typeface="Arial"/>
                <a:sym typeface="Arial"/>
              </a:rPr>
              <a:t>8</a:t>
            </a:r>
          </a:p>
        </p:txBody>
      </p:sp>
      <p:sp>
        <p:nvSpPr>
          <p:cNvPr name="TextBox 12" id="12"/>
          <p:cNvSpPr txBox="true"/>
          <p:nvPr/>
        </p:nvSpPr>
        <p:spPr>
          <a:xfrm rot="0">
            <a:off x="914400" y="1222962"/>
            <a:ext cx="5634457" cy="183775"/>
          </a:xfrm>
          <a:prstGeom prst="rect">
            <a:avLst/>
          </a:prstGeom>
        </p:spPr>
        <p:txBody>
          <a:bodyPr anchor="t" rtlCol="false" tIns="0" lIns="0" bIns="0" rIns="0">
            <a:spAutoFit/>
          </a:bodyPr>
          <a:lstStyle/>
          <a:p>
            <a:pPr algn="l">
              <a:lnSpc>
                <a:spcPts val="1265"/>
              </a:lnSpc>
            </a:pPr>
            <a:r>
              <a:rPr lang="en-US" sz="1097" spc="1">
                <a:solidFill>
                  <a:srgbClr val="000000"/>
                </a:solidFill>
                <a:latin typeface="Arial"/>
                <a:ea typeface="Arial"/>
                <a:cs typeface="Arial"/>
                <a:sym typeface="Arial"/>
              </a:rPr>
              <a:t>Allen, A. (2022). </a:t>
            </a:r>
            <a:r>
              <a:rPr lang="en-US" b="true" sz="1097" i="true" spc="1">
                <a:solidFill>
                  <a:srgbClr val="000000"/>
                </a:solidFill>
                <a:latin typeface="Arial Bold Italics"/>
                <a:ea typeface="Arial Bold Italics"/>
                <a:cs typeface="Arial Bold Italics"/>
                <a:sym typeface="Arial Bold Italics"/>
              </a:rPr>
              <a:t>An introduction to constructivism: Its theoretical roots and impact on </a:t>
            </a:r>
          </a:p>
        </p:txBody>
      </p:sp>
      <p:sp>
        <p:nvSpPr>
          <p:cNvPr name="TextBox 13" id="13"/>
          <p:cNvSpPr txBox="true"/>
          <p:nvPr/>
        </p:nvSpPr>
        <p:spPr>
          <a:xfrm rot="0">
            <a:off x="1371857" y="1383744"/>
            <a:ext cx="5398446" cy="504835"/>
          </a:xfrm>
          <a:prstGeom prst="rect">
            <a:avLst/>
          </a:prstGeom>
        </p:spPr>
        <p:txBody>
          <a:bodyPr anchor="t" rtlCol="false" tIns="0" lIns="0" bIns="0" rIns="0">
            <a:spAutoFit/>
          </a:bodyPr>
          <a:lstStyle/>
          <a:p>
            <a:pPr algn="l">
              <a:lnSpc>
                <a:spcPts val="1265"/>
              </a:lnSpc>
            </a:pPr>
            <a:r>
              <a:rPr lang="en-US" b="true" sz="1097" i="true" spc="1">
                <a:solidFill>
                  <a:srgbClr val="000000"/>
                </a:solidFill>
                <a:latin typeface="Arial Bold Italics"/>
                <a:ea typeface="Arial Bold Italics"/>
                <a:cs typeface="Arial Bold Italics"/>
                <a:sym typeface="Arial Bold Italics"/>
              </a:rPr>
              <a:t>contemporary education</a:t>
            </a:r>
            <a:r>
              <a:rPr lang="en-US" sz="1097" spc="1">
                <a:solidFill>
                  <a:srgbClr val="000000"/>
                </a:solidFill>
                <a:latin typeface="Arial"/>
                <a:ea typeface="Arial"/>
                <a:cs typeface="Arial"/>
                <a:sym typeface="Arial"/>
              </a:rPr>
              <a:t>. </a:t>
            </a:r>
            <a:r>
              <a:rPr lang="en-US" b="true" sz="1097" i="true" spc="1">
                <a:solidFill>
                  <a:srgbClr val="000000"/>
                </a:solidFill>
                <a:latin typeface="Arial Bold Italics"/>
                <a:ea typeface="Arial Bold Italics"/>
                <a:cs typeface="Arial Bold Italics"/>
                <a:sym typeface="Arial Bold Italics"/>
              </a:rPr>
              <a:t>Journal of Learning Design and Leadership, 1</a:t>
            </a:r>
            <a:r>
              <a:rPr lang="en-US" sz="1097" spc="1">
                <a:solidFill>
                  <a:srgbClr val="000000"/>
                </a:solidFill>
                <a:latin typeface="Arial"/>
                <a:ea typeface="Arial"/>
                <a:cs typeface="Arial"/>
                <a:sym typeface="Arial"/>
              </a:rPr>
              <a:t>(1), 1–25. </a:t>
            </a:r>
            <a:r>
              <a:rPr lang="en-US" sz="1097" spc="1">
                <a:solidFill>
                  <a:srgbClr val="B70404"/>
                </a:solidFill>
                <a:latin typeface="Arial"/>
                <a:ea typeface="Arial"/>
                <a:cs typeface="Arial"/>
                <a:sym typeface="Arial"/>
                <a:hlinkClick r:id="rId19" tooltip="https://ldljournal.web.illinois.edu/wp-content/uploads/2022/09/Andrew-Allen-Constructivism_JLDL_Vol1Issue1September2022.pdf"/>
              </a:rPr>
              <a:t>https://ldljournal.web.illinois.edu/wp-content/uploads/2022/09/Andrew-Allen- Constructivism_JLDL_Vol1Issue1September2022.pdf</a:t>
            </a:r>
            <a:r>
              <a:rPr lang="en-US" sz="1097" spc="1">
                <a:solidFill>
                  <a:srgbClr val="000000"/>
                </a:solidFill>
                <a:latin typeface="Arial"/>
                <a:ea typeface="Arial"/>
                <a:cs typeface="Arial"/>
                <a:sym typeface="Arial"/>
                <a:hlinkClick r:id="rId20" tooltip="https://ldljournal.web.illinois.edu/wp-content/uploads/2022/09/Andrew-Allen-Constructivism_JLDL_Vol1Issue1September2022.pdf"/>
              </a:rPr>
              <a:t> </a:t>
            </a:r>
          </a:p>
        </p:txBody>
      </p:sp>
      <p:sp>
        <p:nvSpPr>
          <p:cNvPr name="TextBox 14" id="14"/>
          <p:cNvSpPr txBox="true"/>
          <p:nvPr/>
        </p:nvSpPr>
        <p:spPr>
          <a:xfrm rot="0">
            <a:off x="914400" y="1985115"/>
            <a:ext cx="5927722"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Duffy, T. M., &amp; Cunningham, D. J. (1996). Constructivism: Implications for the design and </a:t>
            </a:r>
          </a:p>
        </p:txBody>
      </p:sp>
      <p:sp>
        <p:nvSpPr>
          <p:cNvPr name="TextBox 15" id="15"/>
          <p:cNvSpPr txBox="true"/>
          <p:nvPr/>
        </p:nvSpPr>
        <p:spPr>
          <a:xfrm rot="0">
            <a:off x="1371857" y="2355171"/>
            <a:ext cx="5542969" cy="759466"/>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delivery of instruction. In D. H. Jonassen (Ed.), </a:t>
            </a:r>
            <a:r>
              <a:rPr lang="en-US" b="true" sz="1097" i="true" spc="1">
                <a:solidFill>
                  <a:srgbClr val="000000"/>
                </a:solidFill>
                <a:latin typeface="Arial Bold Italics"/>
                <a:ea typeface="Arial Bold Italics"/>
                <a:cs typeface="Arial Bold Italics"/>
                <a:sym typeface="Arial Bold Italics"/>
              </a:rPr>
              <a:t>Handbook of Research for </a:t>
            </a:r>
          </a:p>
          <a:p>
            <a:pPr algn="l">
              <a:lnSpc>
                <a:spcPts val="1982"/>
              </a:lnSpc>
            </a:pPr>
            <a:r>
              <a:rPr lang="en-US" b="true" sz="1097" i="true" spc="1">
                <a:solidFill>
                  <a:srgbClr val="000000"/>
                </a:solidFill>
                <a:latin typeface="Arial Bold Italics"/>
                <a:ea typeface="Arial Bold Italics"/>
                <a:cs typeface="Arial Bold Italics"/>
                <a:sym typeface="Arial Bold Italics"/>
              </a:rPr>
              <a:t>Educational Communications and Technology</a:t>
            </a:r>
            <a:r>
              <a:rPr lang="en-US" sz="1097" spc="1">
                <a:solidFill>
                  <a:srgbClr val="000000"/>
                </a:solidFill>
                <a:latin typeface="Arial"/>
                <a:ea typeface="Arial"/>
                <a:cs typeface="Arial"/>
                <a:sym typeface="Arial"/>
              </a:rPr>
              <a:t> (pp. 170–198). </a:t>
            </a:r>
          </a:p>
          <a:p>
            <a:pPr algn="l">
              <a:lnSpc>
                <a:spcPts val="548"/>
              </a:lnSpc>
            </a:pPr>
            <a:r>
              <a:rPr lang="en-US" sz="1097" spc="1">
                <a:solidFill>
                  <a:srgbClr val="B70404"/>
                </a:solidFill>
                <a:latin typeface="Arial"/>
                <a:ea typeface="Arial"/>
                <a:cs typeface="Arial"/>
                <a:sym typeface="Arial"/>
                <a:hlinkClick r:id="rId21" tooltip="http://members.aect.org/edtech/ed1/41/41-01.htmlchrome-extension:/efaidnbmnnnibpcajpcglclefindmkaj/https:/people.potsdam.edu/betrusak/621/Duffy%20and%20Cunningham%20(1996)-constructivism.pdf"/>
              </a:rPr>
              <a:t>http://members.aect.org/edtech/ed1/41/41-01.htmlchrome-</a:t>
            </a:r>
          </a:p>
          <a:p>
            <a:pPr algn="l">
              <a:lnSpc>
                <a:spcPts val="1970"/>
              </a:lnSpc>
            </a:pPr>
            <a:r>
              <a:rPr lang="en-US" sz="1097" spc="1">
                <a:solidFill>
                  <a:srgbClr val="B70404"/>
                </a:solidFill>
                <a:latin typeface="Arial"/>
                <a:ea typeface="Arial"/>
                <a:cs typeface="Arial"/>
                <a:sym typeface="Arial"/>
                <a:hlinkClick r:id="rId22" tooltip="http://members.aect.org/edtech/ed1/41/41-01.htmlchrome-extension:/efaidnbmnnnibpcajpcglclefindmkaj/https:/people.potsdam.edu/betrusak/621/Duffy%20and%20Cunningham%20(1996)-constructivism.pdf"/>
              </a:rPr>
              <a:t>extension://efaidnbmnnnibpcajpcglclefindmkaj/https://people.potsdam.edu/betrusak/</a:t>
            </a:r>
          </a:p>
          <a:p>
            <a:pPr algn="l">
              <a:lnSpc>
                <a:spcPts val="561"/>
              </a:lnSpc>
            </a:pPr>
            <a:r>
              <a:rPr lang="en-US" sz="1097" spc="1">
                <a:solidFill>
                  <a:srgbClr val="B70404"/>
                </a:solidFill>
                <a:latin typeface="Arial"/>
                <a:ea typeface="Arial"/>
                <a:cs typeface="Arial"/>
                <a:sym typeface="Arial"/>
                <a:hlinkClick r:id="rId23" tooltip="http://members.aect.org/edtech/ed1/41/41-01.htmlchrome-extension:/efaidnbmnnnibpcajpcglclefindmkaj/https:/people.potsdam.edu/betrusak/621/Duffy%20and%20Cunningham%20(1996)-constructivism.pdf"/>
              </a:rPr>
              <a:t>621/Duffy%20and%20Cunningham%20(1996)-constructivism.pdf</a:t>
            </a:r>
            <a:r>
              <a:rPr lang="en-US" sz="1097" spc="1">
                <a:solidFill>
                  <a:srgbClr val="000000"/>
                </a:solidFill>
                <a:latin typeface="Arial"/>
                <a:ea typeface="Arial"/>
                <a:cs typeface="Arial"/>
                <a:sym typeface="Arial"/>
                <a:hlinkClick r:id="rId24" tooltip="http://members.aect.org/edtech/ed1/41/41-01.htmlchrome-extension:/efaidnbmnnnibpcajpcglclefindmkaj/https:/people.potsdam.edu/betrusak/621/Duffy%20and%20Cunningham%20(1996)-constructivism.pdf"/>
              </a:rPr>
              <a:t> </a:t>
            </a:r>
          </a:p>
        </p:txBody>
      </p:sp>
      <p:sp>
        <p:nvSpPr>
          <p:cNvPr name="TextBox 16" id="16"/>
          <p:cNvSpPr txBox="true"/>
          <p:nvPr/>
        </p:nvSpPr>
        <p:spPr>
          <a:xfrm rot="0">
            <a:off x="914400" y="3101445"/>
            <a:ext cx="5225339" cy="326374"/>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Jonassen, D. H. (1991). Objectivism versus constructivism: Do we need a new </a:t>
            </a:r>
          </a:p>
        </p:txBody>
      </p:sp>
      <p:sp>
        <p:nvSpPr>
          <p:cNvPr name="TextBox 17" id="17"/>
          <p:cNvSpPr txBox="true"/>
          <p:nvPr/>
        </p:nvSpPr>
        <p:spPr>
          <a:xfrm rot="0">
            <a:off x="1371857" y="3471491"/>
            <a:ext cx="5231387" cy="280607"/>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philosophical paradigm? </a:t>
            </a:r>
            <a:r>
              <a:rPr lang="en-US" b="true" sz="1097" i="true" spc="1">
                <a:solidFill>
                  <a:srgbClr val="000000"/>
                </a:solidFill>
                <a:latin typeface="Arial Bold Italics"/>
                <a:ea typeface="Arial Bold Italics"/>
                <a:cs typeface="Arial Bold Italics"/>
                <a:sym typeface="Arial Bold Italics"/>
              </a:rPr>
              <a:t>Educational Technology Research and Development</a:t>
            </a:r>
            <a:r>
              <a:rPr lang="en-US" sz="1097" spc="1">
                <a:solidFill>
                  <a:srgbClr val="000000"/>
                </a:solidFill>
                <a:latin typeface="Arial"/>
                <a:ea typeface="Arial"/>
                <a:cs typeface="Arial"/>
                <a:sym typeface="Arial"/>
              </a:rPr>
              <a:t>, </a:t>
            </a:r>
          </a:p>
          <a:p>
            <a:pPr algn="l">
              <a:lnSpc>
                <a:spcPts val="1982"/>
              </a:lnSpc>
            </a:pPr>
            <a:r>
              <a:rPr lang="en-US" b="true" sz="1097" i="true" spc="1">
                <a:solidFill>
                  <a:srgbClr val="000000"/>
                </a:solidFill>
                <a:latin typeface="Arial Bold Italics"/>
                <a:ea typeface="Arial Bold Italics"/>
                <a:cs typeface="Arial Bold Italics"/>
                <a:sym typeface="Arial Bold Italics"/>
              </a:rPr>
              <a:t>39</a:t>
            </a:r>
            <a:r>
              <a:rPr lang="en-US" sz="1097" spc="1">
                <a:solidFill>
                  <a:srgbClr val="000000"/>
                </a:solidFill>
                <a:latin typeface="Arial"/>
                <a:ea typeface="Arial"/>
                <a:cs typeface="Arial"/>
                <a:sym typeface="Arial"/>
              </a:rPr>
              <a:t>(3), 5–14.</a:t>
            </a:r>
            <a:r>
              <a:rPr lang="en-US" sz="1097" spc="1">
                <a:solidFill>
                  <a:srgbClr val="000000"/>
                </a:solidFill>
                <a:latin typeface="Arial"/>
                <a:ea typeface="Arial"/>
                <a:cs typeface="Arial"/>
                <a:sym typeface="Arial"/>
                <a:hlinkClick r:id="rId25" tooltip="https://doi.org/10.1007/BF02296434"/>
              </a:rPr>
              <a:t> </a:t>
            </a:r>
            <a:r>
              <a:rPr lang="en-US" sz="1097" spc="1">
                <a:solidFill>
                  <a:srgbClr val="B70404"/>
                </a:solidFill>
                <a:latin typeface="Arial"/>
                <a:ea typeface="Arial"/>
                <a:cs typeface="Arial"/>
                <a:sym typeface="Arial"/>
                <a:hlinkClick r:id="rId26" tooltip="https://doi.org/10.1007/BF02296434"/>
              </a:rPr>
              <a:t>https://doi.org/10.1007/BF02296434</a:t>
            </a:r>
            <a:r>
              <a:rPr lang="en-US" b="true" sz="1097" spc="1">
                <a:solidFill>
                  <a:srgbClr val="05213B"/>
                </a:solidFill>
                <a:latin typeface="Arial Bold"/>
                <a:ea typeface="Arial Bold"/>
                <a:cs typeface="Arial Bold"/>
                <a:sym typeface="Arial Bold"/>
                <a:hlinkClick r:id="rId27" tooltip="https://doi.org/10.1007/BF02296434"/>
              </a:rPr>
              <a:t> </a:t>
            </a:r>
          </a:p>
        </p:txBody>
      </p:sp>
      <p:sp>
        <p:nvSpPr>
          <p:cNvPr name="TextBox 18" id="18"/>
          <p:cNvSpPr txBox="true"/>
          <p:nvPr/>
        </p:nvSpPr>
        <p:spPr>
          <a:xfrm rot="0">
            <a:off x="914400" y="3809067"/>
            <a:ext cx="5993959" cy="326650"/>
          </a:xfrm>
          <a:prstGeom prst="rect">
            <a:avLst/>
          </a:prstGeom>
        </p:spPr>
        <p:txBody>
          <a:bodyPr anchor="t" rtlCol="false" tIns="0" lIns="0" bIns="0" rIns="0">
            <a:spAutoFit/>
          </a:bodyPr>
          <a:lstStyle/>
          <a:p>
            <a:pPr algn="l">
              <a:lnSpc>
                <a:spcPts val="2744"/>
              </a:lnSpc>
            </a:pPr>
            <a:r>
              <a:rPr lang="en-US" sz="1097" spc="1">
                <a:solidFill>
                  <a:srgbClr val="000000"/>
                </a:solidFill>
                <a:latin typeface="Arial"/>
                <a:ea typeface="Arial"/>
                <a:cs typeface="Arial"/>
                <a:sym typeface="Arial"/>
              </a:rPr>
              <a:t>Structural Learning. (n.d.). </a:t>
            </a:r>
            <a:r>
              <a:rPr lang="en-US" b="true" sz="1097" i="true" spc="1">
                <a:solidFill>
                  <a:srgbClr val="000000"/>
                </a:solidFill>
                <a:latin typeface="Arial Bold Italics"/>
                <a:ea typeface="Arial Bold Italics"/>
                <a:cs typeface="Arial Bold Italics"/>
                <a:sym typeface="Arial Bold Italics"/>
              </a:rPr>
              <a:t>Embracing the learning theory: Constructivism</a:t>
            </a:r>
            <a:r>
              <a:rPr lang="en-US" sz="1097" spc="1">
                <a:solidFill>
                  <a:srgbClr val="000000"/>
                </a:solidFill>
                <a:latin typeface="Arial"/>
                <a:ea typeface="Arial"/>
                <a:cs typeface="Arial"/>
                <a:sym typeface="Arial"/>
              </a:rPr>
              <a:t> [Diagram]. Structural </a:t>
            </a:r>
          </a:p>
        </p:txBody>
      </p:sp>
      <p:sp>
        <p:nvSpPr>
          <p:cNvPr name="TextBox 19" id="19"/>
          <p:cNvSpPr txBox="true"/>
          <p:nvPr/>
        </p:nvSpPr>
        <p:spPr>
          <a:xfrm rot="0">
            <a:off x="1371857" y="4204059"/>
            <a:ext cx="5162636" cy="301228"/>
          </a:xfrm>
          <a:prstGeom prst="rect">
            <a:avLst/>
          </a:prstGeom>
        </p:spPr>
        <p:txBody>
          <a:bodyPr anchor="t" rtlCol="false" tIns="0" lIns="0" bIns="0" rIns="0">
            <a:spAutoFit/>
          </a:bodyPr>
          <a:lstStyle/>
          <a:p>
            <a:pPr algn="l">
              <a:lnSpc>
                <a:spcPts val="548"/>
              </a:lnSpc>
            </a:pPr>
            <a:r>
              <a:rPr lang="en-US" sz="1097" spc="1">
                <a:solidFill>
                  <a:srgbClr val="000000"/>
                </a:solidFill>
                <a:latin typeface="Arial"/>
                <a:ea typeface="Arial"/>
                <a:cs typeface="Arial"/>
                <a:sym typeface="Arial"/>
              </a:rPr>
              <a:t>Learning.</a:t>
            </a:r>
            <a:r>
              <a:rPr lang="en-US" sz="1097" spc="1">
                <a:solidFill>
                  <a:srgbClr val="000000"/>
                </a:solidFill>
                <a:latin typeface="Arial"/>
                <a:ea typeface="Arial"/>
                <a:cs typeface="Arial"/>
                <a:sym typeface="Arial"/>
                <a:hlinkClick r:id="rId28" tooltip="https://www.structural-learning.com/post/embracing-the-learning-theory-constructivism"/>
              </a:rPr>
              <a:t> </a:t>
            </a:r>
            <a:r>
              <a:rPr lang="en-US" sz="1097" spc="1">
                <a:solidFill>
                  <a:srgbClr val="B70404"/>
                </a:solidFill>
                <a:latin typeface="Arial"/>
                <a:ea typeface="Arial"/>
                <a:cs typeface="Arial"/>
                <a:sym typeface="Arial"/>
                <a:hlinkClick r:id="rId29" tooltip="https://www.structural-learning.com/post/embracing-the-learning-theory-constructivism"/>
              </a:rPr>
              <a:t>https://www.structural-learning.com/post/embracing-the-learning-theory-</a:t>
            </a:r>
          </a:p>
          <a:p>
            <a:pPr algn="l">
              <a:lnSpc>
                <a:spcPts val="2355"/>
              </a:lnSpc>
            </a:pPr>
            <a:r>
              <a:rPr lang="en-US" sz="1097" spc="1">
                <a:solidFill>
                  <a:srgbClr val="B70404"/>
                </a:solidFill>
                <a:latin typeface="Arial"/>
                <a:ea typeface="Arial"/>
                <a:cs typeface="Arial"/>
                <a:sym typeface="Arial"/>
                <a:hlinkClick r:id="rId30" tooltip="https://www.structural-learning.com/post/embracing-the-learning-theory-constructivism"/>
              </a:rPr>
              <a:t>constructivism</a:t>
            </a:r>
            <a:r>
              <a:rPr lang="en-US" sz="1097" spc="1">
                <a:solidFill>
                  <a:srgbClr val="000000"/>
                </a:solidFill>
                <a:latin typeface="Arial"/>
                <a:ea typeface="Arial"/>
                <a:cs typeface="Arial"/>
                <a:sym typeface="Arial"/>
                <a:hlinkClick r:id="rId31" tooltip="https://www.structural-learning.com/post/embracing-the-learning-theory-constructivism"/>
              </a:rPr>
              <a:t> </a:t>
            </a:r>
          </a:p>
        </p:txBody>
      </p:sp>
      <p:sp>
        <p:nvSpPr>
          <p:cNvPr name="TextBox 20" id="20"/>
          <p:cNvSpPr txBox="true"/>
          <p:nvPr/>
        </p:nvSpPr>
        <p:spPr>
          <a:xfrm rot="0">
            <a:off x="914400" y="9408643"/>
            <a:ext cx="2269703" cy="202549"/>
          </a:xfrm>
          <a:prstGeom prst="rect">
            <a:avLst/>
          </a:prstGeom>
        </p:spPr>
        <p:txBody>
          <a:bodyPr anchor="t" rtlCol="false" tIns="0" lIns="0" bIns="0" rIns="0">
            <a:spAutoFit/>
          </a:bodyPr>
          <a:lstStyle/>
          <a:p>
            <a:pPr algn="l">
              <a:lnSpc>
                <a:spcPts val="1260"/>
              </a:lnSpc>
            </a:pPr>
            <a:r>
              <a:rPr lang="en-US" sz="900">
                <a:solidFill>
                  <a:srgbClr val="808080"/>
                </a:solidFill>
                <a:latin typeface="Arial"/>
                <a:ea typeface="Arial"/>
                <a:cs typeface="Arial"/>
                <a:sym typeface="Arial"/>
              </a:rPr>
              <a:t>© AMERICAN COLLEGE OF EDUCATION</a:t>
            </a:r>
            <a:r>
              <a:rPr lang="en-US" sz="900">
                <a:solidFill>
                  <a:srgbClr val="000000"/>
                </a:solidFill>
                <a:latin typeface="Arial"/>
                <a:ea typeface="Arial"/>
                <a:cs typeface="Arial"/>
                <a:sym typeface="Arial"/>
              </a:rPr>
              <a:t> </a:t>
            </a:r>
          </a:p>
        </p:txBody>
      </p:sp>
      <p:sp>
        <p:nvSpPr>
          <p:cNvPr name="TextBox 21" id="21"/>
          <p:cNvSpPr txBox="true"/>
          <p:nvPr/>
        </p:nvSpPr>
        <p:spPr>
          <a:xfrm rot="0">
            <a:off x="914400" y="867042"/>
            <a:ext cx="1034701" cy="227352"/>
          </a:xfrm>
          <a:prstGeom prst="rect">
            <a:avLst/>
          </a:prstGeom>
        </p:spPr>
        <p:txBody>
          <a:bodyPr anchor="t" rtlCol="false" tIns="0" lIns="0" bIns="0" rIns="0">
            <a:spAutoFit/>
          </a:bodyPr>
          <a:lstStyle/>
          <a:p>
            <a:pPr algn="l">
              <a:lnSpc>
                <a:spcPts val="1679"/>
              </a:lnSpc>
            </a:pPr>
            <a:r>
              <a:rPr lang="en-US" b="true" sz="1200" spc="6">
                <a:solidFill>
                  <a:srgbClr val="05213B"/>
                </a:solidFill>
                <a:latin typeface="Arial Bold"/>
                <a:ea typeface="Arial Bold"/>
                <a:cs typeface="Arial Bold"/>
                <a:sym typeface="Arial Bold"/>
              </a:rPr>
              <a:t>Reference(s) </a:t>
            </a:r>
          </a:p>
        </p:txBody>
      </p:sp>
      <p:sp>
        <p:nvSpPr>
          <p:cNvPr name="TextBox 22" id="22"/>
          <p:cNvSpPr txBox="true"/>
          <p:nvPr/>
        </p:nvSpPr>
        <p:spPr>
          <a:xfrm rot="0">
            <a:off x="1340968" y="4954248"/>
            <a:ext cx="39538" cy="202549"/>
          </a:xfrm>
          <a:prstGeom prst="rect">
            <a:avLst/>
          </a:prstGeom>
        </p:spPr>
        <p:txBody>
          <a:bodyPr anchor="t" rtlCol="false" tIns="0" lIns="0" bIns="0" rIns="0">
            <a:spAutoFit/>
          </a:bodyPr>
          <a:lstStyle/>
          <a:p>
            <a:pPr algn="l">
              <a:lnSpc>
                <a:spcPts val="1460"/>
              </a:lnSpc>
            </a:pPr>
            <a:r>
              <a:rPr lang="en-US" b="true" sz="1097">
                <a:solidFill>
                  <a:srgbClr val="000000"/>
                </a:solidFill>
                <a:latin typeface="Arial Bold"/>
                <a:ea typeface="Arial Bold"/>
                <a:cs typeface="Arial Bold"/>
                <a:sym typeface="Arial Bold"/>
              </a:rPr>
              <a:t> </a:t>
            </a:r>
          </a:p>
        </p:txBody>
      </p:sp>
      <p:sp>
        <p:nvSpPr>
          <p:cNvPr name="TextBox 23" id="23"/>
          <p:cNvSpPr txBox="true"/>
          <p:nvPr/>
        </p:nvSpPr>
        <p:spPr>
          <a:xfrm rot="0">
            <a:off x="914400" y="5139385"/>
            <a:ext cx="2074497" cy="202549"/>
          </a:xfrm>
          <a:prstGeom prst="rect">
            <a:avLst/>
          </a:prstGeom>
        </p:spPr>
        <p:txBody>
          <a:bodyPr anchor="t" rtlCol="false" tIns="0" lIns="0" bIns="0" rIns="0">
            <a:spAutoFit/>
          </a:bodyPr>
          <a:lstStyle/>
          <a:p>
            <a:pPr algn="l">
              <a:lnSpc>
                <a:spcPts val="1460"/>
              </a:lnSpc>
            </a:pPr>
            <a:r>
              <a:rPr lang="en-US" b="true" sz="1097" i="true" spc="1">
                <a:solidFill>
                  <a:srgbClr val="000000"/>
                </a:solidFill>
                <a:latin typeface="Arial Bold Italics"/>
                <a:ea typeface="Arial Bold Italics"/>
                <a:cs typeface="Arial Bold Italics"/>
                <a:sym typeface="Arial Bold Italics"/>
              </a:rPr>
              <a:t>Connectivism in Cognitive Cities </a:t>
            </a:r>
          </a:p>
        </p:txBody>
      </p:sp>
      <p:sp>
        <p:nvSpPr>
          <p:cNvPr name="TextBox 24" id="24"/>
          <p:cNvSpPr txBox="true"/>
          <p:nvPr/>
        </p:nvSpPr>
        <p:spPr>
          <a:xfrm rot="0">
            <a:off x="914400" y="8644080"/>
            <a:ext cx="5992501" cy="386953"/>
          </a:xfrm>
          <a:prstGeom prst="rect">
            <a:avLst/>
          </a:prstGeom>
        </p:spPr>
        <p:txBody>
          <a:bodyPr anchor="t" rtlCol="false" tIns="0" lIns="0" bIns="0" rIns="0">
            <a:spAutoFit/>
          </a:bodyPr>
          <a:lstStyle/>
          <a:p>
            <a:pPr algn="l">
              <a:lnSpc>
                <a:spcPts val="1451"/>
              </a:lnSpc>
            </a:pPr>
            <a:r>
              <a:rPr lang="en-US" b="true" sz="1097" i="true" spc="1">
                <a:solidFill>
                  <a:srgbClr val="000000"/>
                </a:solidFill>
                <a:latin typeface="Arial Bold Italics"/>
                <a:ea typeface="Arial Bold Italics"/>
                <a:cs typeface="Arial Bold Italics"/>
                <a:sym typeface="Arial Bold Italics"/>
              </a:rPr>
              <a:t>From Connectivism and learning in cognitive cities, by J. Smith &amp; A. Lee, 2020, in Proceedings of The IAFOR International Conference on Education – Hawaii 2020 (pp. 100–110) </a:t>
            </a:r>
          </a:p>
        </p:txBody>
      </p:sp>
      <p:sp>
        <p:nvSpPr>
          <p:cNvPr name="TextBox 25" id="25"/>
          <p:cNvSpPr txBox="true"/>
          <p:nvPr/>
        </p:nvSpPr>
        <p:spPr>
          <a:xfrm rot="0">
            <a:off x="914400" y="4637399"/>
            <a:ext cx="1335357" cy="280835"/>
          </a:xfrm>
          <a:prstGeom prst="rect">
            <a:avLst/>
          </a:prstGeom>
        </p:spPr>
        <p:txBody>
          <a:bodyPr anchor="t" rtlCol="false" tIns="0" lIns="0" bIns="0" rIns="0">
            <a:spAutoFit/>
          </a:bodyPr>
          <a:lstStyle/>
          <a:p>
            <a:pPr algn="l">
              <a:lnSpc>
                <a:spcPts val="2242"/>
              </a:lnSpc>
            </a:pPr>
            <a:r>
              <a:rPr lang="en-US" b="true" sz="1602">
                <a:solidFill>
                  <a:srgbClr val="144282"/>
                </a:solidFill>
                <a:latin typeface="Cambria Bold"/>
                <a:ea typeface="Cambria Bold"/>
                <a:cs typeface="Cambria Bold"/>
                <a:sym typeface="Cambria Bold"/>
              </a:rPr>
              <a:t>Connectivism </a:t>
            </a:r>
          </a:p>
        </p:txBody>
      </p:sp>
      <p:sp>
        <p:nvSpPr>
          <p:cNvPr name="TextBox 26" id="26"/>
          <p:cNvSpPr txBox="true"/>
          <p:nvPr/>
        </p:nvSpPr>
        <p:spPr>
          <a:xfrm rot="0">
            <a:off x="914400" y="4944723"/>
            <a:ext cx="554231" cy="212074"/>
          </a:xfrm>
          <a:prstGeom prst="rect">
            <a:avLst/>
          </a:prstGeom>
        </p:spPr>
        <p:txBody>
          <a:bodyPr anchor="t" rtlCol="false" tIns="0" lIns="0" bIns="0" rIns="0">
            <a:spAutoFit/>
          </a:bodyPr>
          <a:lstStyle/>
          <a:p>
            <a:pPr algn="l">
              <a:lnSpc>
                <a:spcPts val="1537"/>
              </a:lnSpc>
            </a:pPr>
            <a:r>
              <a:rPr lang="en-US" b="true" sz="1097" spc="1">
                <a:solidFill>
                  <a:srgbClr val="000000"/>
                </a:solidFill>
                <a:latin typeface="Arial Bold"/>
                <a:ea typeface="Arial Bold"/>
                <a:cs typeface="Arial Bold"/>
                <a:sym typeface="Arial Bold"/>
              </a:rPr>
              <a:t>Figure</a:t>
            </a:r>
            <a:r>
              <a:rPr lang="en-US" b="true" sz="1097" spc="1">
                <a:solidFill>
                  <a:srgbClr val="000000"/>
                </a:solidFill>
                <a:latin typeface="Arial Bold"/>
                <a:ea typeface="Arial Bold"/>
                <a:cs typeface="Arial Bold"/>
                <a:sym typeface="Arial Bold"/>
              </a:rPr>
              <a:t> </a:t>
            </a:r>
            <a:r>
              <a:rPr lang="en-US" b="true" sz="1097" spc="1">
                <a:solidFill>
                  <a:srgbClr val="000000"/>
                </a:solidFill>
                <a:latin typeface="Arial Bold"/>
                <a:ea typeface="Arial Bold"/>
                <a:cs typeface="Arial Bold"/>
                <a:sym typeface="Arial Bold"/>
              </a:rPr>
              <a:t>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DAGvsfCKJHY</dc:identifier>
  <dcterms:modified xsi:type="dcterms:W3CDTF">2011-08-01T06:04:30Z</dcterms:modified>
  <cp:revision>1</cp:revision>
  <dc:title>Tech5203-LearningDesignToolkit-A.Fabel_.pdf</dc:title>
</cp:coreProperties>
</file>